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57" r:id="rId3"/>
    <p:sldId id="262" r:id="rId4"/>
    <p:sldId id="271" r:id="rId5"/>
    <p:sldId id="261" r:id="rId6"/>
    <p:sldId id="260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33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804" y="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3B78EB-37C9-4178-8C2F-617F56150600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CD7E75-10CD-453A-8BC1-E959F5FE196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78809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CD7E75-10CD-453A-8BC1-E959F5FE196E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94ABC-E2E0-4B01-82FD-92547AFE43F7}" type="datetimeFigureOut">
              <a:rPr lang="en-US" smtClean="0"/>
              <a:pPr/>
              <a:t>11/19/2012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A75E6-3A4C-4148-8B6E-FAFF68F1C6B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Teorema da Amostragem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Resumo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Interpretações Gráficas</a:t>
            </a:r>
            <a:endParaRPr lang="pt-BR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08879" y="1815919"/>
            <a:ext cx="247598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37" idx="0"/>
          </p:cNvCxnSpPr>
          <p:nvPr/>
        </p:nvCxnSpPr>
        <p:spPr>
          <a:xfrm rot="5400000" flipH="1" flipV="1">
            <a:off x="-1145560" y="3259237"/>
            <a:ext cx="5212004" cy="1549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08879" y="5857777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08879" y="3745621"/>
            <a:ext cx="2566141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34092" y="609462"/>
            <a:ext cx="779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smtClean="0">
                <a:sym typeface="Symbol"/>
              </a:rPr>
              <a:t>x</a:t>
            </a:r>
            <a:r>
              <a:rPr lang="pt-BR" sz="2800" baseline="-25000" dirty="0" smtClean="0">
                <a:sym typeface="Symbol"/>
              </a:rPr>
              <a:t>c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855867" y="161400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920345" y="353955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935376" y="5651715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1580856" y="197917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ym typeface="Symbol"/>
              </a:rPr>
              <a:t></a:t>
            </a:r>
            <a:endParaRPr lang="pt-BR" b="1" dirty="0"/>
          </a:p>
        </p:txBody>
      </p:sp>
      <p:sp>
        <p:nvSpPr>
          <p:cNvPr id="11" name="Freeform 10"/>
          <p:cNvSpPr/>
          <p:nvPr/>
        </p:nvSpPr>
        <p:spPr>
          <a:xfrm>
            <a:off x="566661" y="950888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466290" y="5602322"/>
            <a:ext cx="515155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734088" y="5486412"/>
            <a:ext cx="72121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114016" y="5492852"/>
            <a:ext cx="682579" cy="1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1602369" y="5608762"/>
            <a:ext cx="45075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2028416" y="5686036"/>
            <a:ext cx="32196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64680" y="3197723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5" name="TextBox 24"/>
          <p:cNvSpPr txBox="1"/>
          <p:nvPr/>
        </p:nvSpPr>
        <p:spPr>
          <a:xfrm>
            <a:off x="201203" y="31183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6" name="TextBox 25"/>
          <p:cNvSpPr txBox="1"/>
          <p:nvPr/>
        </p:nvSpPr>
        <p:spPr>
          <a:xfrm>
            <a:off x="1329760" y="3801613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27" name="TextBox 26"/>
          <p:cNvSpPr txBox="1"/>
          <p:nvPr/>
        </p:nvSpPr>
        <p:spPr>
          <a:xfrm>
            <a:off x="1644799" y="380161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019581" y="380161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75024" y="380124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504198" y="381013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384641" y="380515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81827" y="374409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3" name="TextBox 32"/>
          <p:cNvSpPr txBox="1"/>
          <p:nvPr/>
        </p:nvSpPr>
        <p:spPr>
          <a:xfrm>
            <a:off x="2632197" y="377008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4" name="Freeform 33"/>
          <p:cNvSpPr/>
          <p:nvPr/>
        </p:nvSpPr>
        <p:spPr>
          <a:xfrm>
            <a:off x="564513" y="4992746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>
                <a:alpha val="39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TextBox 34"/>
          <p:cNvSpPr txBox="1"/>
          <p:nvPr/>
        </p:nvSpPr>
        <p:spPr>
          <a:xfrm>
            <a:off x="2282229" y="547514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6" name="TextBox 35"/>
          <p:cNvSpPr txBox="1"/>
          <p:nvPr/>
        </p:nvSpPr>
        <p:spPr>
          <a:xfrm>
            <a:off x="173302" y="546011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7" name="TextBox 36"/>
          <p:cNvSpPr txBox="1"/>
          <p:nvPr/>
        </p:nvSpPr>
        <p:spPr>
          <a:xfrm>
            <a:off x="1301854" y="587298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38" name="TextBox 37"/>
          <p:cNvSpPr txBox="1"/>
          <p:nvPr/>
        </p:nvSpPr>
        <p:spPr>
          <a:xfrm>
            <a:off x="1616893" y="586010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991675" y="586010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847118" y="585973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476292" y="586862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2356735" y="586364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92558" y="580258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44" name="TextBox 43"/>
          <p:cNvSpPr txBox="1"/>
          <p:nvPr/>
        </p:nvSpPr>
        <p:spPr>
          <a:xfrm>
            <a:off x="2630049" y="581569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298589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 flipH="1" flipV="1">
            <a:off x="666549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1027685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H="1" flipV="1">
            <a:off x="1409293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1777253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441793" y="2423241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smtClean="0">
                <a:sym typeface="Symbol"/>
              </a:rPr>
              <a:t>p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65" name="Rectangle 64"/>
          <p:cNvSpPr/>
          <p:nvPr/>
        </p:nvSpPr>
        <p:spPr>
          <a:xfrm>
            <a:off x="2627287" y="824248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ctangle 66"/>
          <p:cNvSpPr/>
          <p:nvPr/>
        </p:nvSpPr>
        <p:spPr>
          <a:xfrm>
            <a:off x="2586504" y="4801674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2" name="Straight Connector 71"/>
          <p:cNvCxnSpPr/>
          <p:nvPr/>
        </p:nvCxnSpPr>
        <p:spPr>
          <a:xfrm>
            <a:off x="3825021" y="1828798"/>
            <a:ext cx="508715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5943259" y="824246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4" name="TextBox 73"/>
          <p:cNvSpPr txBox="1"/>
          <p:nvPr/>
        </p:nvSpPr>
        <p:spPr>
          <a:xfrm>
            <a:off x="6325080" y="454914"/>
            <a:ext cx="1218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ym typeface="Symbol"/>
              </a:rPr>
              <a:t>|</a:t>
            </a:r>
            <a:r>
              <a:rPr lang="pt-BR" sz="2400" i="1" dirty="0" smtClean="0">
                <a:sym typeface="Symbol"/>
              </a:rPr>
              <a:t>X</a:t>
            </a:r>
            <a:r>
              <a:rPr lang="pt-BR" sz="2400" baseline="-25000" dirty="0" smtClean="0">
                <a:sym typeface="Symbol"/>
              </a:rPr>
              <a:t>c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)|</a:t>
            </a:r>
            <a:endParaRPr lang="pt-BR" sz="2400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8741562" y="1820073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6613309" y="1832952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5508963" y="1826788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- 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82" name="TextBox 81"/>
          <p:cNvSpPr txBox="1"/>
          <p:nvPr/>
        </p:nvSpPr>
        <p:spPr>
          <a:xfrm>
            <a:off x="6157186" y="1841877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cxnSp>
        <p:nvCxnSpPr>
          <p:cNvPr id="84" name="Straight Connector 83"/>
          <p:cNvCxnSpPr>
            <a:stCxn id="82" idx="0"/>
          </p:cNvCxnSpPr>
          <p:nvPr/>
        </p:nvCxnSpPr>
        <p:spPr>
          <a:xfrm rot="5400000" flipH="1" flipV="1">
            <a:off x="5622298" y="1153528"/>
            <a:ext cx="1374081" cy="261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6200000" flipV="1">
            <a:off x="5613076" y="3088779"/>
            <a:ext cx="1339407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979568" y="3739779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723527" y="3704839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89" name="TextBox 88"/>
          <p:cNvSpPr txBox="1"/>
          <p:nvPr/>
        </p:nvSpPr>
        <p:spPr>
          <a:xfrm>
            <a:off x="8296708" y="31183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0" name="TextBox 89"/>
          <p:cNvSpPr txBox="1"/>
          <p:nvPr/>
        </p:nvSpPr>
        <p:spPr>
          <a:xfrm>
            <a:off x="3792296" y="311615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1" name="TextBox 90"/>
          <p:cNvSpPr txBox="1"/>
          <p:nvPr/>
        </p:nvSpPr>
        <p:spPr>
          <a:xfrm>
            <a:off x="6144358" y="3799465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92" name="TextBox 91"/>
          <p:cNvSpPr txBox="1"/>
          <p:nvPr/>
        </p:nvSpPr>
        <p:spPr>
          <a:xfrm>
            <a:off x="6961678" y="376082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7941773" y="377370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4" name="TextBox 93"/>
          <p:cNvSpPr txBox="1"/>
          <p:nvPr/>
        </p:nvSpPr>
        <p:spPr>
          <a:xfrm>
            <a:off x="4955519" y="377334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5" name="TextBox 94"/>
          <p:cNvSpPr txBox="1"/>
          <p:nvPr/>
        </p:nvSpPr>
        <p:spPr>
          <a:xfrm>
            <a:off x="4005138" y="375647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97" name="TextBox 96"/>
          <p:cNvSpPr txBox="1"/>
          <p:nvPr/>
        </p:nvSpPr>
        <p:spPr>
          <a:xfrm>
            <a:off x="3682767" y="367754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8" name="TextBox 97"/>
          <p:cNvSpPr txBox="1"/>
          <p:nvPr/>
        </p:nvSpPr>
        <p:spPr>
          <a:xfrm>
            <a:off x="8386970" y="372929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99" name="Straight Connector 98"/>
          <p:cNvCxnSpPr/>
          <p:nvPr/>
        </p:nvCxnSpPr>
        <p:spPr>
          <a:xfrm rot="5400000" flipH="1" flipV="1">
            <a:off x="3896506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4874378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 flipH="1" flipV="1">
            <a:off x="5852250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 flipH="1" flipV="1">
            <a:off x="6830123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 flipH="1" flipV="1">
            <a:off x="7807996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333657" y="2524126"/>
            <a:ext cx="848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 smtClean="0">
                <a:sym typeface="Symbol"/>
              </a:rPr>
              <a:t>P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</a:t>
            </a:r>
            <a:endParaRPr lang="pt-BR" sz="2400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3423555" y="658395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sz="2400" b="1" baseline="-25000" dirty="0" smtClean="0">
                <a:solidFill>
                  <a:srgbClr val="FF0000"/>
                </a:solidFill>
                <a:sym typeface="Symbol"/>
              </a:rPr>
              <a:t>s </a:t>
            </a:r>
            <a:r>
              <a:rPr lang="pt-BR" sz="2400" b="1" i="1" dirty="0" smtClean="0">
                <a:solidFill>
                  <a:srgbClr val="FF0000"/>
                </a:solidFill>
              </a:rPr>
              <a:t>= </a:t>
            </a:r>
            <a:r>
              <a:rPr lang="pt-BR" sz="2400" b="1" dirty="0" smtClean="0">
                <a:solidFill>
                  <a:srgbClr val="FF0000"/>
                </a:solidFill>
              </a:rPr>
              <a:t>2</a:t>
            </a:r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/</a:t>
            </a:r>
            <a:r>
              <a:rPr lang="pt-BR" sz="2400" b="1" i="1" dirty="0" smtClean="0">
                <a:solidFill>
                  <a:srgbClr val="FF0000"/>
                </a:solidFill>
              </a:rPr>
              <a:t>T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498449" y="220885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ym typeface="Symbol"/>
              </a:rPr>
              <a:t>*</a:t>
            </a:r>
            <a:endParaRPr lang="pt-BR" b="1" dirty="0"/>
          </a:p>
        </p:txBody>
      </p:sp>
      <p:cxnSp>
        <p:nvCxnSpPr>
          <p:cNvPr id="152" name="Straight Connector 151"/>
          <p:cNvCxnSpPr/>
          <p:nvPr/>
        </p:nvCxnSpPr>
        <p:spPr>
          <a:xfrm rot="16200000" flipV="1">
            <a:off x="5610928" y="5224545"/>
            <a:ext cx="1339407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3977420" y="5875545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8721379" y="5840605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8513503" y="525406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6" name="TextBox 155"/>
          <p:cNvSpPr txBox="1"/>
          <p:nvPr/>
        </p:nvSpPr>
        <p:spPr>
          <a:xfrm>
            <a:off x="3609842" y="525192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7" name="TextBox 156"/>
          <p:cNvSpPr txBox="1"/>
          <p:nvPr/>
        </p:nvSpPr>
        <p:spPr>
          <a:xfrm>
            <a:off x="6142210" y="593523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58" name="TextBox 157"/>
          <p:cNvSpPr txBox="1"/>
          <p:nvPr/>
        </p:nvSpPr>
        <p:spPr>
          <a:xfrm>
            <a:off x="6959530" y="589659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7939625" y="5909473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4953371" y="590910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4002990" y="589223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680619" y="581331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3" name="TextBox 162"/>
          <p:cNvSpPr txBox="1"/>
          <p:nvPr/>
        </p:nvSpPr>
        <p:spPr>
          <a:xfrm>
            <a:off x="8384822" y="586506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9" name="TextBox 168"/>
          <p:cNvSpPr txBox="1"/>
          <p:nvPr/>
        </p:nvSpPr>
        <p:spPr>
          <a:xfrm>
            <a:off x="6241356" y="4479586"/>
            <a:ext cx="1075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|</a:t>
            </a:r>
            <a:r>
              <a:rPr lang="pt-BR" sz="2000" i="1" dirty="0" err="1" smtClean="0">
                <a:sym typeface="Symbol"/>
              </a:rPr>
              <a:t>X</a:t>
            </a:r>
            <a:r>
              <a:rPr lang="pt-BR" sz="2400" baseline="-25000" dirty="0" err="1" smtClean="0">
                <a:sym typeface="Symbol"/>
              </a:rPr>
              <a:t>a</a:t>
            </a:r>
            <a:r>
              <a:rPr lang="pt-BR" sz="2000" dirty="0" smtClean="0">
                <a:sym typeface="Symbol"/>
              </a:rPr>
              <a:t>(</a:t>
            </a:r>
            <a:r>
              <a:rPr lang="pt-BR" sz="2000" i="1" dirty="0" smtClean="0">
                <a:sym typeface="Symbol"/>
              </a:rPr>
              <a:t>j</a:t>
            </a:r>
            <a:r>
              <a:rPr lang="pt-BR" sz="2000" dirty="0" smtClean="0">
                <a:sym typeface="Symbol"/>
              </a:rPr>
              <a:t>)|</a:t>
            </a:r>
            <a:endParaRPr lang="pt-BR" sz="2000" baseline="-25000" dirty="0"/>
          </a:p>
        </p:txBody>
      </p:sp>
      <p:sp>
        <p:nvSpPr>
          <p:cNvPr id="171" name="Freeform 170"/>
          <p:cNvSpPr/>
          <p:nvPr/>
        </p:nvSpPr>
        <p:spPr>
          <a:xfrm>
            <a:off x="5915355" y="487894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2" name="Freeform 171"/>
          <p:cNvSpPr/>
          <p:nvPr/>
        </p:nvSpPr>
        <p:spPr>
          <a:xfrm>
            <a:off x="4948062" y="4876799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3" name="Freeform 172"/>
          <p:cNvSpPr/>
          <p:nvPr/>
        </p:nvSpPr>
        <p:spPr>
          <a:xfrm>
            <a:off x="3959528" y="4874653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4" name="Freeform 173"/>
          <p:cNvSpPr/>
          <p:nvPr/>
        </p:nvSpPr>
        <p:spPr>
          <a:xfrm>
            <a:off x="6910328" y="4887531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5" name="Freeform 174"/>
          <p:cNvSpPr/>
          <p:nvPr/>
        </p:nvSpPr>
        <p:spPr>
          <a:xfrm>
            <a:off x="7886207" y="489826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6" name="Straight Connector 175"/>
          <p:cNvCxnSpPr>
            <a:endCxn id="160" idx="0"/>
          </p:cNvCxnSpPr>
          <p:nvPr/>
        </p:nvCxnSpPr>
        <p:spPr>
          <a:xfrm rot="5400000">
            <a:off x="4505646" y="5111764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5400000">
            <a:off x="3524694" y="5070979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rot="5400000">
            <a:off x="6471810" y="5081713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rot="5400000">
            <a:off x="7448458" y="5092446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988580" y="596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</a:t>
            </a:r>
            <a:endParaRPr lang="pt-BR" i="1" dirty="0"/>
          </a:p>
        </p:txBody>
      </p:sp>
      <p:sp>
        <p:nvSpPr>
          <p:cNvPr id="183" name="TextBox 182"/>
          <p:cNvSpPr txBox="1"/>
          <p:nvPr/>
        </p:nvSpPr>
        <p:spPr>
          <a:xfrm>
            <a:off x="5806128" y="461223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1/T</a:t>
            </a:r>
            <a:endParaRPr lang="pt-BR" i="1" dirty="0"/>
          </a:p>
        </p:txBody>
      </p:sp>
      <p:sp>
        <p:nvSpPr>
          <p:cNvPr id="184" name="TextBox 183"/>
          <p:cNvSpPr txBox="1"/>
          <p:nvPr/>
        </p:nvSpPr>
        <p:spPr>
          <a:xfrm>
            <a:off x="5610799" y="266537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 </a:t>
            </a:r>
            <a:r>
              <a:rPr lang="pt-BR" dirty="0" smtClean="0"/>
              <a:t>/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1428914" y="4701270"/>
            <a:ext cx="78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x</a:t>
            </a:r>
            <a:r>
              <a:rPr lang="pt-BR" sz="2800" baseline="-25000" dirty="0" err="1" smtClean="0">
                <a:sym typeface="Symbol"/>
              </a:rPr>
              <a:t>a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2507896" y="1330219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05" name="TextBox 104"/>
          <p:cNvSpPr txBox="1"/>
          <p:nvPr/>
        </p:nvSpPr>
        <p:spPr>
          <a:xfrm>
            <a:off x="217123" y="133268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06" name="TextBox 105"/>
          <p:cNvSpPr txBox="1"/>
          <p:nvPr/>
        </p:nvSpPr>
        <p:spPr>
          <a:xfrm>
            <a:off x="1318388" y="1832279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08879" y="6347055"/>
            <a:ext cx="247598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 rot="5400000" flipH="1" flipV="1">
            <a:off x="-1241875" y="3608832"/>
            <a:ext cx="5425917" cy="21546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08879" y="2145521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34092" y="5140598"/>
            <a:ext cx="761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x</a:t>
            </a:r>
            <a:r>
              <a:rPr lang="pt-BR" sz="2800" baseline="-25000" dirty="0" err="1" smtClean="0">
                <a:sym typeface="Symbol"/>
              </a:rPr>
              <a:t>r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855867" y="6145145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935376" y="193945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11" name="Freeform 10"/>
          <p:cNvSpPr/>
          <p:nvPr/>
        </p:nvSpPr>
        <p:spPr>
          <a:xfrm>
            <a:off x="566661" y="5482024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466290" y="1890066"/>
            <a:ext cx="515155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741403" y="1774156"/>
            <a:ext cx="72121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135961" y="1780596"/>
            <a:ext cx="682579" cy="1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1602369" y="1896506"/>
            <a:ext cx="45075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2028416" y="1973780"/>
            <a:ext cx="32196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33"/>
          <p:cNvSpPr/>
          <p:nvPr/>
        </p:nvSpPr>
        <p:spPr>
          <a:xfrm>
            <a:off x="564513" y="1280490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>
                <a:alpha val="39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TextBox 34"/>
          <p:cNvSpPr txBox="1"/>
          <p:nvPr/>
        </p:nvSpPr>
        <p:spPr>
          <a:xfrm>
            <a:off x="2282229" y="176288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6" name="TextBox 35"/>
          <p:cNvSpPr txBox="1"/>
          <p:nvPr/>
        </p:nvSpPr>
        <p:spPr>
          <a:xfrm>
            <a:off x="173302" y="174786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7" name="TextBox 36"/>
          <p:cNvSpPr txBox="1"/>
          <p:nvPr/>
        </p:nvSpPr>
        <p:spPr>
          <a:xfrm>
            <a:off x="1301854" y="2170253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38" name="TextBox 37"/>
          <p:cNvSpPr txBox="1"/>
          <p:nvPr/>
        </p:nvSpPr>
        <p:spPr>
          <a:xfrm>
            <a:off x="1616893" y="2147849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991675" y="2147849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847118" y="2147482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476292" y="2156372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2356735" y="215138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92558" y="209032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44" name="TextBox 43"/>
          <p:cNvSpPr txBox="1"/>
          <p:nvPr/>
        </p:nvSpPr>
        <p:spPr>
          <a:xfrm>
            <a:off x="2630049" y="210343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65" name="Rectangle 64"/>
          <p:cNvSpPr/>
          <p:nvPr/>
        </p:nvSpPr>
        <p:spPr>
          <a:xfrm>
            <a:off x="2627287" y="5355384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ctangle 66"/>
          <p:cNvSpPr/>
          <p:nvPr/>
        </p:nvSpPr>
        <p:spPr>
          <a:xfrm>
            <a:off x="2586504" y="1089418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2" name="Straight Connector 71"/>
          <p:cNvCxnSpPr/>
          <p:nvPr/>
        </p:nvCxnSpPr>
        <p:spPr>
          <a:xfrm>
            <a:off x="3825021" y="6359934"/>
            <a:ext cx="508715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5943259" y="5355382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4" name="TextBox 73"/>
          <p:cNvSpPr txBox="1"/>
          <p:nvPr/>
        </p:nvSpPr>
        <p:spPr>
          <a:xfrm>
            <a:off x="6325080" y="4986050"/>
            <a:ext cx="1204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ym typeface="Symbol"/>
              </a:rPr>
              <a:t>|</a:t>
            </a:r>
            <a:r>
              <a:rPr lang="pt-BR" sz="2400" dirty="0" err="1" smtClean="0">
                <a:sym typeface="Symbol"/>
              </a:rPr>
              <a:t>X</a:t>
            </a:r>
            <a:r>
              <a:rPr lang="pt-BR" sz="2400" baseline="-25000" dirty="0" err="1" smtClean="0">
                <a:sym typeface="Symbol"/>
              </a:rPr>
              <a:t>r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)|</a:t>
            </a:r>
            <a:endParaRPr lang="pt-BR" sz="2400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8700618" y="6351209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6613309" y="636408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5508963" y="6357924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- 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82" name="TextBox 81"/>
          <p:cNvSpPr txBox="1"/>
          <p:nvPr/>
        </p:nvSpPr>
        <p:spPr>
          <a:xfrm>
            <a:off x="6157186" y="6382538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cxnSp>
        <p:nvCxnSpPr>
          <p:cNvPr id="84" name="Straight Connector 83"/>
          <p:cNvCxnSpPr>
            <a:stCxn id="82" idx="0"/>
          </p:cNvCxnSpPr>
          <p:nvPr/>
        </p:nvCxnSpPr>
        <p:spPr>
          <a:xfrm rot="5400000" flipH="1" flipV="1">
            <a:off x="5622298" y="5694189"/>
            <a:ext cx="1374081" cy="261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359018" y="194413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sz="2400" b="1" baseline="-25000" dirty="0" smtClean="0">
                <a:solidFill>
                  <a:srgbClr val="FF0000"/>
                </a:solidFill>
                <a:sym typeface="Symbol"/>
              </a:rPr>
              <a:t>s </a:t>
            </a:r>
            <a:r>
              <a:rPr lang="pt-BR" sz="2400" b="1" i="1" dirty="0" smtClean="0">
                <a:solidFill>
                  <a:srgbClr val="FF0000"/>
                </a:solidFill>
              </a:rPr>
              <a:t>= </a:t>
            </a:r>
            <a:r>
              <a:rPr lang="pt-BR" sz="2400" b="1" dirty="0" smtClean="0">
                <a:solidFill>
                  <a:srgbClr val="FF0000"/>
                </a:solidFill>
              </a:rPr>
              <a:t>2</a:t>
            </a:r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/</a:t>
            </a:r>
            <a:r>
              <a:rPr lang="pt-BR" sz="2400" b="1" i="1" dirty="0" smtClean="0">
                <a:solidFill>
                  <a:srgbClr val="FF0000"/>
                </a:solidFill>
              </a:rPr>
              <a:t>T</a:t>
            </a:r>
            <a:endParaRPr lang="pt-BR" sz="2400" b="1" dirty="0">
              <a:solidFill>
                <a:srgbClr val="FF0000"/>
              </a:solidFill>
            </a:endParaRPr>
          </a:p>
        </p:txBody>
      </p:sp>
      <p:cxnSp>
        <p:nvCxnSpPr>
          <p:cNvPr id="152" name="Straight Connector 151"/>
          <p:cNvCxnSpPr/>
          <p:nvPr/>
        </p:nvCxnSpPr>
        <p:spPr>
          <a:xfrm rot="5400000" flipH="1" flipV="1">
            <a:off x="5319289" y="1220650"/>
            <a:ext cx="1922686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3977420" y="2163289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8748516" y="2210306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8513503" y="154181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6" name="TextBox 155"/>
          <p:cNvSpPr txBox="1"/>
          <p:nvPr/>
        </p:nvSpPr>
        <p:spPr>
          <a:xfrm>
            <a:off x="3609842" y="153966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7" name="TextBox 156"/>
          <p:cNvSpPr txBox="1"/>
          <p:nvPr/>
        </p:nvSpPr>
        <p:spPr>
          <a:xfrm>
            <a:off x="6142210" y="2222975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58" name="TextBox 157"/>
          <p:cNvSpPr txBox="1"/>
          <p:nvPr/>
        </p:nvSpPr>
        <p:spPr>
          <a:xfrm>
            <a:off x="6959530" y="218433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7939625" y="219721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4953371" y="219685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4002990" y="217998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680619" y="210105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3" name="TextBox 162"/>
          <p:cNvSpPr txBox="1"/>
          <p:nvPr/>
        </p:nvSpPr>
        <p:spPr>
          <a:xfrm>
            <a:off x="8384822" y="215280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9" name="TextBox 168"/>
          <p:cNvSpPr txBox="1"/>
          <p:nvPr/>
        </p:nvSpPr>
        <p:spPr>
          <a:xfrm>
            <a:off x="6214021" y="289650"/>
            <a:ext cx="1075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|</a:t>
            </a:r>
            <a:r>
              <a:rPr lang="pt-BR" sz="2000" i="1" dirty="0" err="1" smtClean="0">
                <a:sym typeface="Symbol"/>
              </a:rPr>
              <a:t>X</a:t>
            </a:r>
            <a:r>
              <a:rPr lang="pt-BR" sz="2400" baseline="-25000" dirty="0" err="1" smtClean="0">
                <a:sym typeface="Symbol"/>
              </a:rPr>
              <a:t>a</a:t>
            </a:r>
            <a:r>
              <a:rPr lang="pt-BR" sz="2000" dirty="0" smtClean="0">
                <a:sym typeface="Symbol"/>
              </a:rPr>
              <a:t>(</a:t>
            </a:r>
            <a:r>
              <a:rPr lang="pt-BR" sz="2000" i="1" dirty="0" smtClean="0">
                <a:sym typeface="Symbol"/>
              </a:rPr>
              <a:t>j</a:t>
            </a:r>
            <a:r>
              <a:rPr lang="pt-BR" sz="2000" dirty="0" smtClean="0">
                <a:sym typeface="Symbol"/>
              </a:rPr>
              <a:t>)|</a:t>
            </a:r>
            <a:endParaRPr lang="pt-BR" sz="2000" baseline="-25000" dirty="0"/>
          </a:p>
        </p:txBody>
      </p:sp>
      <p:sp>
        <p:nvSpPr>
          <p:cNvPr id="171" name="Freeform 170"/>
          <p:cNvSpPr/>
          <p:nvPr/>
        </p:nvSpPr>
        <p:spPr>
          <a:xfrm>
            <a:off x="5915355" y="1166689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2" name="Freeform 171"/>
          <p:cNvSpPr/>
          <p:nvPr/>
        </p:nvSpPr>
        <p:spPr>
          <a:xfrm>
            <a:off x="4948062" y="1164543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3" name="Freeform 172"/>
          <p:cNvSpPr/>
          <p:nvPr/>
        </p:nvSpPr>
        <p:spPr>
          <a:xfrm>
            <a:off x="3959528" y="1162397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4" name="Freeform 173"/>
          <p:cNvSpPr/>
          <p:nvPr/>
        </p:nvSpPr>
        <p:spPr>
          <a:xfrm>
            <a:off x="6910328" y="117527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5" name="Freeform 174"/>
          <p:cNvSpPr/>
          <p:nvPr/>
        </p:nvSpPr>
        <p:spPr>
          <a:xfrm>
            <a:off x="7886207" y="1186009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6" name="Straight Connector 175"/>
          <p:cNvCxnSpPr>
            <a:endCxn id="160" idx="0"/>
          </p:cNvCxnSpPr>
          <p:nvPr/>
        </p:nvCxnSpPr>
        <p:spPr>
          <a:xfrm rot="5400000">
            <a:off x="4505646" y="1399508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5400000">
            <a:off x="3524694" y="1358723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rot="5400000">
            <a:off x="6471810" y="1369457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rot="5400000">
            <a:off x="7448458" y="1380190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988580" y="512730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</a:t>
            </a:r>
            <a:endParaRPr lang="pt-BR" i="1" dirty="0"/>
          </a:p>
        </p:txBody>
      </p:sp>
      <p:sp>
        <p:nvSpPr>
          <p:cNvPr id="183" name="TextBox 182"/>
          <p:cNvSpPr txBox="1"/>
          <p:nvPr/>
        </p:nvSpPr>
        <p:spPr>
          <a:xfrm>
            <a:off x="5778832" y="899974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1/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1592690" y="893478"/>
            <a:ext cx="78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x</a:t>
            </a:r>
            <a:r>
              <a:rPr lang="pt-BR" sz="2800" baseline="-25000" dirty="0" err="1" smtClean="0">
                <a:sym typeface="Symbol"/>
              </a:rPr>
              <a:t>a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2507896" y="5861355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05" name="TextBox 104"/>
          <p:cNvSpPr txBox="1"/>
          <p:nvPr/>
        </p:nvSpPr>
        <p:spPr>
          <a:xfrm>
            <a:off x="217123" y="586382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10" name="TextBox 109"/>
          <p:cNvSpPr txBox="1"/>
          <p:nvPr/>
        </p:nvSpPr>
        <p:spPr>
          <a:xfrm>
            <a:off x="1314502" y="6371166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15" name="Rectangle 114"/>
          <p:cNvSpPr/>
          <p:nvPr/>
        </p:nvSpPr>
        <p:spPr>
          <a:xfrm>
            <a:off x="5795159" y="3186752"/>
            <a:ext cx="985651" cy="1080481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6" name="Straight Connector 115"/>
          <p:cNvCxnSpPr/>
          <p:nvPr/>
        </p:nvCxnSpPr>
        <p:spPr>
          <a:xfrm rot="5400000" flipH="1" flipV="1">
            <a:off x="5600186" y="3589691"/>
            <a:ext cx="1365436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3979692" y="4253705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8750788" y="4300722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119" name="TextBox 118"/>
          <p:cNvSpPr txBox="1"/>
          <p:nvPr/>
        </p:nvSpPr>
        <p:spPr>
          <a:xfrm>
            <a:off x="8515775" y="363222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20" name="TextBox 119"/>
          <p:cNvSpPr txBox="1"/>
          <p:nvPr/>
        </p:nvSpPr>
        <p:spPr>
          <a:xfrm>
            <a:off x="3612114" y="363008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21" name="TextBox 120"/>
          <p:cNvSpPr txBox="1"/>
          <p:nvPr/>
        </p:nvSpPr>
        <p:spPr>
          <a:xfrm>
            <a:off x="6144482" y="431339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22" name="TextBox 121"/>
          <p:cNvSpPr txBox="1"/>
          <p:nvPr/>
        </p:nvSpPr>
        <p:spPr>
          <a:xfrm>
            <a:off x="6961802" y="427475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7941897" y="4287633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4955643" y="428726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25" name="TextBox 124"/>
          <p:cNvSpPr txBox="1"/>
          <p:nvPr/>
        </p:nvSpPr>
        <p:spPr>
          <a:xfrm>
            <a:off x="4005262" y="427039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126" name="TextBox 125"/>
          <p:cNvSpPr txBox="1"/>
          <p:nvPr/>
        </p:nvSpPr>
        <p:spPr>
          <a:xfrm>
            <a:off x="3682891" y="419147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27" name="TextBox 126"/>
          <p:cNvSpPr txBox="1"/>
          <p:nvPr/>
        </p:nvSpPr>
        <p:spPr>
          <a:xfrm>
            <a:off x="8387094" y="424322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28" name="TextBox 127"/>
          <p:cNvSpPr txBox="1"/>
          <p:nvPr/>
        </p:nvSpPr>
        <p:spPr>
          <a:xfrm>
            <a:off x="6780108" y="2789497"/>
            <a:ext cx="1224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|</a:t>
            </a:r>
            <a:r>
              <a:rPr lang="pt-BR" sz="2400" i="1" dirty="0" err="1" smtClean="0">
                <a:sym typeface="Symbol"/>
              </a:rPr>
              <a:t>H</a:t>
            </a:r>
            <a:r>
              <a:rPr lang="pt-BR" sz="2800" baseline="-25000" dirty="0" err="1" smtClean="0">
                <a:sym typeface="Symbol"/>
              </a:rPr>
              <a:t>r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)|</a:t>
            </a:r>
            <a:endParaRPr lang="pt-BR" sz="2400" baseline="-25000" dirty="0"/>
          </a:p>
        </p:txBody>
      </p:sp>
      <p:sp>
        <p:nvSpPr>
          <p:cNvPr id="139" name="TextBox 138"/>
          <p:cNvSpPr txBox="1"/>
          <p:nvPr/>
        </p:nvSpPr>
        <p:spPr>
          <a:xfrm>
            <a:off x="5465236" y="303362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42" name="Freeform 141"/>
          <p:cNvSpPr/>
          <p:nvPr/>
        </p:nvSpPr>
        <p:spPr>
          <a:xfrm>
            <a:off x="5917627" y="325710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>
                <a:alpha val="73000"/>
              </a:srgb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3" name="TextBox 142"/>
          <p:cNvSpPr txBox="1"/>
          <p:nvPr/>
        </p:nvSpPr>
        <p:spPr>
          <a:xfrm>
            <a:off x="5798014" y="2634271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ym typeface="Symbol"/>
              </a:rPr>
              <a:t></a:t>
            </a:r>
            <a:endParaRPr lang="pt-BR" b="1" dirty="0"/>
          </a:p>
        </p:txBody>
      </p:sp>
      <p:cxnSp>
        <p:nvCxnSpPr>
          <p:cNvPr id="144" name="Straight Connector 143"/>
          <p:cNvCxnSpPr/>
          <p:nvPr/>
        </p:nvCxnSpPr>
        <p:spPr>
          <a:xfrm>
            <a:off x="411151" y="4358769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2937648" y="4043523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164" name="TextBox 163"/>
          <p:cNvSpPr txBox="1"/>
          <p:nvPr/>
        </p:nvSpPr>
        <p:spPr>
          <a:xfrm>
            <a:off x="2612053" y="386695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5" name="TextBox 164"/>
          <p:cNvSpPr txBox="1"/>
          <p:nvPr/>
        </p:nvSpPr>
        <p:spPr>
          <a:xfrm>
            <a:off x="1304126" y="445586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66" name="TextBox 165"/>
          <p:cNvSpPr txBox="1"/>
          <p:nvPr/>
        </p:nvSpPr>
        <p:spPr>
          <a:xfrm>
            <a:off x="1619165" y="444298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1993947" y="444298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68" name="TextBox 167"/>
          <p:cNvSpPr txBox="1"/>
          <p:nvPr/>
        </p:nvSpPr>
        <p:spPr>
          <a:xfrm>
            <a:off x="849390" y="444261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70" name="TextBox 169"/>
          <p:cNvSpPr txBox="1"/>
          <p:nvPr/>
        </p:nvSpPr>
        <p:spPr>
          <a:xfrm>
            <a:off x="478564" y="445150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2359007" y="444652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78" name="TextBox 177"/>
          <p:cNvSpPr txBox="1"/>
          <p:nvPr/>
        </p:nvSpPr>
        <p:spPr>
          <a:xfrm>
            <a:off x="2686913" y="431668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85" name="TextBox 184"/>
          <p:cNvSpPr txBox="1"/>
          <p:nvPr/>
        </p:nvSpPr>
        <p:spPr>
          <a:xfrm>
            <a:off x="1567666" y="2888358"/>
            <a:ext cx="795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h</a:t>
            </a:r>
            <a:r>
              <a:rPr lang="pt-BR" sz="2800" baseline="-25000" dirty="0" err="1" smtClean="0">
                <a:sym typeface="Symbol"/>
              </a:rPr>
              <a:t>r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sp>
        <p:nvSpPr>
          <p:cNvPr id="186" name="TextBox 185"/>
          <p:cNvSpPr txBox="1"/>
          <p:nvPr/>
        </p:nvSpPr>
        <p:spPr>
          <a:xfrm>
            <a:off x="1012049" y="2686527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ym typeface="Symbol"/>
              </a:rPr>
              <a:t>*</a:t>
            </a:r>
            <a:endParaRPr lang="pt-BR" b="1" dirty="0"/>
          </a:p>
        </p:txBody>
      </p:sp>
      <p:sp>
        <p:nvSpPr>
          <p:cNvPr id="194" name="Freeform 193"/>
          <p:cNvSpPr/>
          <p:nvPr/>
        </p:nvSpPr>
        <p:spPr>
          <a:xfrm>
            <a:off x="504967" y="3382371"/>
            <a:ext cx="2074460" cy="1135040"/>
          </a:xfrm>
          <a:custGeom>
            <a:avLst/>
            <a:gdLst>
              <a:gd name="connsiteX0" fmla="*/ 0 w 2074460"/>
              <a:gd name="connsiteY0" fmla="*/ 780198 h 1135040"/>
              <a:gd name="connsiteX1" fmla="*/ 204717 w 2074460"/>
              <a:gd name="connsiteY1" fmla="*/ 957619 h 1135040"/>
              <a:gd name="connsiteX2" fmla="*/ 395785 w 2074460"/>
              <a:gd name="connsiteY2" fmla="*/ 1107744 h 1135040"/>
              <a:gd name="connsiteX3" fmla="*/ 600502 w 2074460"/>
              <a:gd name="connsiteY3" fmla="*/ 930323 h 1135040"/>
              <a:gd name="connsiteX4" fmla="*/ 955343 w 2074460"/>
              <a:gd name="connsiteY4" fmla="*/ 2275 h 1135040"/>
              <a:gd name="connsiteX5" fmla="*/ 1337481 w 2074460"/>
              <a:gd name="connsiteY5" fmla="*/ 943971 h 1135040"/>
              <a:gd name="connsiteX6" fmla="*/ 1501254 w 2074460"/>
              <a:gd name="connsiteY6" fmla="*/ 1135040 h 1135040"/>
              <a:gd name="connsiteX7" fmla="*/ 1692323 w 2074460"/>
              <a:gd name="connsiteY7" fmla="*/ 943971 h 1135040"/>
              <a:gd name="connsiteX8" fmla="*/ 1910687 w 2074460"/>
              <a:gd name="connsiteY8" fmla="*/ 766550 h 1135040"/>
              <a:gd name="connsiteX9" fmla="*/ 2074460 w 2074460"/>
              <a:gd name="connsiteY9" fmla="*/ 957619 h 113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74460" h="1135040">
                <a:moveTo>
                  <a:pt x="0" y="780198"/>
                </a:moveTo>
                <a:cubicBezTo>
                  <a:pt x="69376" y="840475"/>
                  <a:pt x="138753" y="903028"/>
                  <a:pt x="204717" y="957619"/>
                </a:cubicBezTo>
                <a:cubicBezTo>
                  <a:pt x="270681" y="1012210"/>
                  <a:pt x="329821" y="1112293"/>
                  <a:pt x="395785" y="1107744"/>
                </a:cubicBezTo>
                <a:cubicBezTo>
                  <a:pt x="461749" y="1103195"/>
                  <a:pt x="507242" y="1114568"/>
                  <a:pt x="600502" y="930323"/>
                </a:cubicBezTo>
                <a:cubicBezTo>
                  <a:pt x="693762" y="746078"/>
                  <a:pt x="832513" y="0"/>
                  <a:pt x="955343" y="2275"/>
                </a:cubicBezTo>
                <a:cubicBezTo>
                  <a:pt x="1078173" y="4550"/>
                  <a:pt x="1246496" y="755177"/>
                  <a:pt x="1337481" y="943971"/>
                </a:cubicBezTo>
                <a:cubicBezTo>
                  <a:pt x="1428466" y="1132765"/>
                  <a:pt x="1442114" y="1135040"/>
                  <a:pt x="1501254" y="1135040"/>
                </a:cubicBezTo>
                <a:cubicBezTo>
                  <a:pt x="1560394" y="1135040"/>
                  <a:pt x="1624084" y="1005386"/>
                  <a:pt x="1692323" y="943971"/>
                </a:cubicBezTo>
                <a:cubicBezTo>
                  <a:pt x="1760562" y="882556"/>
                  <a:pt x="1846998" y="764275"/>
                  <a:pt x="1910687" y="766550"/>
                </a:cubicBezTo>
                <a:cubicBezTo>
                  <a:pt x="1974376" y="768825"/>
                  <a:pt x="2024418" y="863222"/>
                  <a:pt x="2074460" y="957619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5" name="TextBox 194"/>
          <p:cNvSpPr txBox="1"/>
          <p:nvPr/>
        </p:nvSpPr>
        <p:spPr>
          <a:xfrm>
            <a:off x="216520" y="382459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96" name="TextBox 195"/>
          <p:cNvSpPr txBox="1"/>
          <p:nvPr/>
        </p:nvSpPr>
        <p:spPr>
          <a:xfrm>
            <a:off x="235776" y="416706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97" name="TextBox 196"/>
          <p:cNvSpPr txBox="1"/>
          <p:nvPr/>
        </p:nvSpPr>
        <p:spPr>
          <a:xfrm>
            <a:off x="1168168" y="31404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endParaRPr lang="pt-BR" i="1" dirty="0"/>
          </a:p>
        </p:txBody>
      </p:sp>
      <p:sp>
        <p:nvSpPr>
          <p:cNvPr id="198" name="TextBox 197"/>
          <p:cNvSpPr txBox="1"/>
          <p:nvPr/>
        </p:nvSpPr>
        <p:spPr>
          <a:xfrm>
            <a:off x="6408589" y="220144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baseline="-25000" dirty="0" smtClean="0">
                <a:solidFill>
                  <a:srgbClr val="FF0000"/>
                </a:solidFill>
                <a:sym typeface="Symbol"/>
              </a:rPr>
              <a:t>C</a:t>
            </a:r>
            <a:endParaRPr lang="pt-BR" baseline="-25000" dirty="0">
              <a:solidFill>
                <a:srgbClr val="FF0000"/>
              </a:solidFill>
            </a:endParaRPr>
          </a:p>
        </p:txBody>
      </p:sp>
      <p:sp>
        <p:nvSpPr>
          <p:cNvPr id="199" name="TextBox 198"/>
          <p:cNvSpPr txBox="1"/>
          <p:nvPr/>
        </p:nvSpPr>
        <p:spPr>
          <a:xfrm>
            <a:off x="5645443" y="2208932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  <a:sym typeface="Symbol"/>
              </a:rPr>
              <a:t>- </a:t>
            </a:r>
            <a:r>
              <a:rPr lang="pt-BR" baseline="-25000" dirty="0" smtClean="0">
                <a:solidFill>
                  <a:srgbClr val="FF0000"/>
                </a:solidFill>
                <a:sym typeface="Symbol"/>
              </a:rPr>
              <a:t>C</a:t>
            </a:r>
            <a:endParaRPr lang="pt-BR" baseline="-25000" dirty="0">
              <a:solidFill>
                <a:srgbClr val="FF0000"/>
              </a:solidFill>
            </a:endParaRPr>
          </a:p>
        </p:txBody>
      </p:sp>
      <p:sp>
        <p:nvSpPr>
          <p:cNvPr id="200" name="TextBox 199"/>
          <p:cNvSpPr txBox="1"/>
          <p:nvPr/>
        </p:nvSpPr>
        <p:spPr>
          <a:xfrm>
            <a:off x="6567009" y="4278216"/>
            <a:ext cx="4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baseline="-25000" dirty="0" smtClean="0">
                <a:solidFill>
                  <a:srgbClr val="FF0000"/>
                </a:solidFill>
                <a:sym typeface="Symbol"/>
              </a:rPr>
              <a:t>S</a:t>
            </a:r>
          </a:p>
          <a:p>
            <a:r>
              <a:rPr lang="pt-BR" dirty="0" smtClean="0">
                <a:solidFill>
                  <a:srgbClr val="FF0000"/>
                </a:solidFill>
                <a:sym typeface="Symbol"/>
              </a:rPr>
              <a:t> 2</a:t>
            </a:r>
            <a:endParaRPr lang="pt-BR" dirty="0">
              <a:solidFill>
                <a:srgbClr val="FF0000"/>
              </a:solidFill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5561041" y="4272055"/>
            <a:ext cx="5036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pt-BR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baseline="-25000" dirty="0" smtClean="0">
                <a:solidFill>
                  <a:srgbClr val="FF0000"/>
                </a:solidFill>
                <a:sym typeface="Symbol"/>
              </a:rPr>
              <a:t>S</a:t>
            </a:r>
          </a:p>
          <a:p>
            <a:r>
              <a:rPr lang="pt-BR" dirty="0" smtClean="0">
                <a:solidFill>
                  <a:srgbClr val="FF0000"/>
                </a:solidFill>
                <a:sym typeface="Symbol"/>
              </a:rPr>
              <a:t>  2</a:t>
            </a:r>
            <a:endParaRPr lang="pt-BR" baseline="-25000" dirty="0">
              <a:solidFill>
                <a:srgbClr val="FF0000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1741356" y="351520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/>
              <a:t>sinc</a:t>
            </a:r>
            <a:endParaRPr lang="pt-BR" b="1" dirty="0"/>
          </a:p>
        </p:txBody>
      </p:sp>
      <p:cxnSp>
        <p:nvCxnSpPr>
          <p:cNvPr id="103" name="Conector reto 102"/>
          <p:cNvCxnSpPr/>
          <p:nvPr/>
        </p:nvCxnSpPr>
        <p:spPr>
          <a:xfrm>
            <a:off x="5664530" y="4619502"/>
            <a:ext cx="32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to 106"/>
          <p:cNvCxnSpPr/>
          <p:nvPr/>
        </p:nvCxnSpPr>
        <p:spPr>
          <a:xfrm>
            <a:off x="6600680" y="4617527"/>
            <a:ext cx="32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CaixaDeTexto 107"/>
          <p:cNvSpPr txBox="1"/>
          <p:nvPr/>
        </p:nvSpPr>
        <p:spPr>
          <a:xfrm>
            <a:off x="6947064" y="3384468"/>
            <a:ext cx="1527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Filtro Seletivo</a:t>
            </a:r>
          </a:p>
          <a:p>
            <a:r>
              <a:rPr lang="pt-BR" dirty="0" smtClean="0">
                <a:solidFill>
                  <a:srgbClr val="33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Freqüência</a:t>
            </a:r>
            <a:endParaRPr lang="pt-BR" dirty="0">
              <a:solidFill>
                <a:srgbClr val="33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2"/>
          <p:cNvCxnSpPr/>
          <p:nvPr/>
        </p:nvCxnSpPr>
        <p:spPr>
          <a:xfrm rot="5400000" flipH="1" flipV="1">
            <a:off x="1240069" y="3549457"/>
            <a:ext cx="5425917" cy="21546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o 38"/>
          <p:cNvGrpSpPr/>
          <p:nvPr/>
        </p:nvGrpSpPr>
        <p:grpSpPr>
          <a:xfrm>
            <a:off x="2655245" y="655971"/>
            <a:ext cx="3023684" cy="1646107"/>
            <a:chOff x="2655245" y="655971"/>
            <a:chExt cx="3023684" cy="1646107"/>
          </a:xfrm>
        </p:grpSpPr>
        <p:cxnSp>
          <p:nvCxnSpPr>
            <p:cNvPr id="2" name="Straight Connector 3"/>
            <p:cNvCxnSpPr/>
            <p:nvPr/>
          </p:nvCxnSpPr>
          <p:spPr>
            <a:xfrm>
              <a:off x="2890822" y="1908014"/>
              <a:ext cx="2553262" cy="0"/>
            </a:xfrm>
            <a:prstGeom prst="line">
              <a:avLst/>
            </a:prstGeom>
            <a:ln w="28575"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TextBox 8"/>
            <p:cNvSpPr txBox="1"/>
            <p:nvPr/>
          </p:nvSpPr>
          <p:spPr>
            <a:xfrm>
              <a:off x="5417319" y="1701952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i="1" dirty="0" smtClean="0">
                  <a:sym typeface="Symbol"/>
                </a:rPr>
                <a:t>t</a:t>
              </a:r>
              <a:endParaRPr lang="pt-BR" i="1" baseline="-25000" dirty="0"/>
            </a:p>
          </p:txBody>
        </p:sp>
        <p:cxnSp>
          <p:nvCxnSpPr>
            <p:cNvPr id="4" name="Straight Connector 11"/>
            <p:cNvCxnSpPr/>
            <p:nvPr/>
          </p:nvCxnSpPr>
          <p:spPr>
            <a:xfrm rot="5400000" flipH="1" flipV="1">
              <a:off x="2948233" y="1652559"/>
              <a:ext cx="515155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12"/>
            <p:cNvCxnSpPr/>
            <p:nvPr/>
          </p:nvCxnSpPr>
          <p:spPr>
            <a:xfrm rot="5400000" flipH="1" flipV="1">
              <a:off x="3223346" y="1536649"/>
              <a:ext cx="721216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3"/>
            <p:cNvCxnSpPr/>
            <p:nvPr/>
          </p:nvCxnSpPr>
          <p:spPr>
            <a:xfrm rot="5400000" flipH="1" flipV="1">
              <a:off x="3617904" y="1543089"/>
              <a:ext cx="682579" cy="1"/>
            </a:xfrm>
            <a:prstGeom prst="line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5400000" flipH="1" flipV="1">
              <a:off x="4084312" y="1658999"/>
              <a:ext cx="450759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5"/>
            <p:cNvCxnSpPr/>
            <p:nvPr/>
          </p:nvCxnSpPr>
          <p:spPr>
            <a:xfrm rot="5400000" flipH="1" flipV="1">
              <a:off x="4510359" y="1736273"/>
              <a:ext cx="321969" cy="0"/>
            </a:xfrm>
            <a:prstGeom prst="line">
              <a:avLst/>
            </a:prstGeom>
            <a:ln w="38100">
              <a:solidFill>
                <a:srgbClr val="FF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34"/>
            <p:cNvSpPr txBox="1"/>
            <p:nvPr/>
          </p:nvSpPr>
          <p:spPr>
            <a:xfrm>
              <a:off x="4764172" y="1525380"/>
              <a:ext cx="35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...</a:t>
              </a:r>
              <a:endParaRPr lang="pt-BR" dirty="0"/>
            </a:p>
          </p:txBody>
        </p:sp>
        <p:sp>
          <p:nvSpPr>
            <p:cNvPr id="10" name="TextBox 35"/>
            <p:cNvSpPr txBox="1"/>
            <p:nvPr/>
          </p:nvSpPr>
          <p:spPr>
            <a:xfrm>
              <a:off x="2655245" y="1510356"/>
              <a:ext cx="35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...</a:t>
              </a:r>
              <a:endParaRPr lang="pt-BR" dirty="0"/>
            </a:p>
          </p:txBody>
        </p:sp>
        <p:sp>
          <p:nvSpPr>
            <p:cNvPr id="11" name="TextBox 36"/>
            <p:cNvSpPr txBox="1"/>
            <p:nvPr/>
          </p:nvSpPr>
          <p:spPr>
            <a:xfrm>
              <a:off x="3783797" y="1932746"/>
              <a:ext cx="301686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0</a:t>
              </a:r>
              <a:endParaRPr lang="pt-BR" dirty="0"/>
            </a:p>
          </p:txBody>
        </p:sp>
        <p:sp>
          <p:nvSpPr>
            <p:cNvPr id="12" name="TextBox 37"/>
            <p:cNvSpPr txBox="1"/>
            <p:nvPr/>
          </p:nvSpPr>
          <p:spPr>
            <a:xfrm>
              <a:off x="4098836" y="1910342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1</a:t>
              </a:r>
              <a:r>
                <a:rPr lang="pt-BR" i="1" dirty="0" smtClean="0"/>
                <a:t>T</a:t>
              </a:r>
              <a:endParaRPr lang="pt-BR" i="1" dirty="0"/>
            </a:p>
          </p:txBody>
        </p:sp>
        <p:sp>
          <p:nvSpPr>
            <p:cNvPr id="13" name="TextBox 38"/>
            <p:cNvSpPr txBox="1"/>
            <p:nvPr/>
          </p:nvSpPr>
          <p:spPr>
            <a:xfrm>
              <a:off x="4473618" y="1910342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2</a:t>
              </a:r>
              <a:r>
                <a:rPr lang="pt-BR" i="1" dirty="0" smtClean="0"/>
                <a:t>T</a:t>
              </a:r>
              <a:endParaRPr lang="pt-BR" i="1" dirty="0"/>
            </a:p>
          </p:txBody>
        </p:sp>
        <p:sp>
          <p:nvSpPr>
            <p:cNvPr id="14" name="TextBox 39"/>
            <p:cNvSpPr txBox="1"/>
            <p:nvPr/>
          </p:nvSpPr>
          <p:spPr>
            <a:xfrm>
              <a:off x="3329061" y="1909975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-1</a:t>
              </a:r>
              <a:r>
                <a:rPr lang="pt-BR" i="1" dirty="0" smtClean="0"/>
                <a:t>T</a:t>
              </a:r>
              <a:endParaRPr lang="pt-BR" i="1" dirty="0"/>
            </a:p>
          </p:txBody>
        </p:sp>
        <p:sp>
          <p:nvSpPr>
            <p:cNvPr id="15" name="TextBox 40"/>
            <p:cNvSpPr txBox="1"/>
            <p:nvPr/>
          </p:nvSpPr>
          <p:spPr>
            <a:xfrm>
              <a:off x="2958235" y="1918865"/>
              <a:ext cx="484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-2</a:t>
              </a:r>
              <a:r>
                <a:rPr lang="pt-BR" i="1" dirty="0" smtClean="0"/>
                <a:t>T</a:t>
              </a:r>
              <a:endParaRPr lang="pt-BR" i="1" dirty="0"/>
            </a:p>
          </p:txBody>
        </p:sp>
        <p:sp>
          <p:nvSpPr>
            <p:cNvPr id="16" name="TextBox 41"/>
            <p:cNvSpPr txBox="1"/>
            <p:nvPr/>
          </p:nvSpPr>
          <p:spPr>
            <a:xfrm>
              <a:off x="4838678" y="1913880"/>
              <a:ext cx="4138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3</a:t>
              </a:r>
              <a:r>
                <a:rPr lang="pt-BR" i="1" dirty="0" smtClean="0"/>
                <a:t>T</a:t>
              </a:r>
              <a:endParaRPr lang="pt-BR" i="1" dirty="0"/>
            </a:p>
          </p:txBody>
        </p:sp>
        <p:sp>
          <p:nvSpPr>
            <p:cNvPr id="17" name="TextBox 42"/>
            <p:cNvSpPr txBox="1"/>
            <p:nvPr/>
          </p:nvSpPr>
          <p:spPr>
            <a:xfrm>
              <a:off x="2674501" y="1852821"/>
              <a:ext cx="35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...</a:t>
              </a:r>
              <a:endParaRPr lang="pt-BR" dirty="0"/>
            </a:p>
          </p:txBody>
        </p:sp>
        <p:sp>
          <p:nvSpPr>
            <p:cNvPr id="18" name="TextBox 43"/>
            <p:cNvSpPr txBox="1"/>
            <p:nvPr/>
          </p:nvSpPr>
          <p:spPr>
            <a:xfrm>
              <a:off x="5111992" y="1865931"/>
              <a:ext cx="3577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dirty="0" smtClean="0"/>
                <a:t>...</a:t>
              </a:r>
              <a:endParaRPr lang="pt-BR" dirty="0"/>
            </a:p>
          </p:txBody>
        </p:sp>
        <p:sp>
          <p:nvSpPr>
            <p:cNvPr id="19" name="TextBox 56"/>
            <p:cNvSpPr txBox="1"/>
            <p:nvPr/>
          </p:nvSpPr>
          <p:spPr>
            <a:xfrm>
              <a:off x="4074633" y="655971"/>
              <a:ext cx="7873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BR" sz="2800" i="1" dirty="0" err="1" smtClean="0">
                  <a:sym typeface="Symbol"/>
                </a:rPr>
                <a:t>x</a:t>
              </a:r>
              <a:r>
                <a:rPr lang="pt-BR" sz="2800" baseline="-25000" dirty="0" err="1" smtClean="0">
                  <a:sym typeface="Symbol"/>
                </a:rPr>
                <a:t>a</a:t>
              </a:r>
              <a:r>
                <a:rPr lang="pt-BR" sz="2800" dirty="0" smtClean="0">
                  <a:sym typeface="Symbol"/>
                </a:rPr>
                <a:t>(</a:t>
              </a:r>
              <a:r>
                <a:rPr lang="pt-BR" sz="2800" i="1" dirty="0" smtClean="0">
                  <a:sym typeface="Symbol"/>
                </a:rPr>
                <a:t>t</a:t>
              </a:r>
              <a:r>
                <a:rPr lang="pt-BR" sz="2800" dirty="0" smtClean="0">
                  <a:sym typeface="Symbol"/>
                </a:rPr>
                <a:t>)</a:t>
              </a:r>
              <a:endParaRPr lang="pt-BR" sz="2800" baseline="-25000" dirty="0"/>
            </a:p>
          </p:txBody>
        </p:sp>
      </p:grpSp>
      <p:cxnSp>
        <p:nvCxnSpPr>
          <p:cNvPr id="20" name="Straight Connector 143"/>
          <p:cNvCxnSpPr/>
          <p:nvPr/>
        </p:nvCxnSpPr>
        <p:spPr>
          <a:xfrm>
            <a:off x="2893094" y="4121262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44"/>
          <p:cNvSpPr txBox="1"/>
          <p:nvPr/>
        </p:nvSpPr>
        <p:spPr>
          <a:xfrm>
            <a:off x="5419591" y="3806016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22" name="TextBox 163"/>
          <p:cNvSpPr txBox="1"/>
          <p:nvPr/>
        </p:nvSpPr>
        <p:spPr>
          <a:xfrm>
            <a:off x="5093996" y="362944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3" name="TextBox 164"/>
          <p:cNvSpPr txBox="1"/>
          <p:nvPr/>
        </p:nvSpPr>
        <p:spPr>
          <a:xfrm>
            <a:off x="3786069" y="4218357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24" name="TextBox 165"/>
          <p:cNvSpPr txBox="1"/>
          <p:nvPr/>
        </p:nvSpPr>
        <p:spPr>
          <a:xfrm>
            <a:off x="4101108" y="420547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5" name="TextBox 166"/>
          <p:cNvSpPr txBox="1"/>
          <p:nvPr/>
        </p:nvSpPr>
        <p:spPr>
          <a:xfrm>
            <a:off x="4475890" y="4205478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6" name="TextBox 167"/>
          <p:cNvSpPr txBox="1"/>
          <p:nvPr/>
        </p:nvSpPr>
        <p:spPr>
          <a:xfrm>
            <a:off x="3331333" y="4205111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7" name="TextBox 169"/>
          <p:cNvSpPr txBox="1"/>
          <p:nvPr/>
        </p:nvSpPr>
        <p:spPr>
          <a:xfrm>
            <a:off x="2960507" y="4214001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8" name="TextBox 176"/>
          <p:cNvSpPr txBox="1"/>
          <p:nvPr/>
        </p:nvSpPr>
        <p:spPr>
          <a:xfrm>
            <a:off x="4840950" y="4209016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9" name="TextBox 177"/>
          <p:cNvSpPr txBox="1"/>
          <p:nvPr/>
        </p:nvSpPr>
        <p:spPr>
          <a:xfrm>
            <a:off x="5168856" y="407917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0" name="TextBox 184"/>
          <p:cNvSpPr txBox="1"/>
          <p:nvPr/>
        </p:nvSpPr>
        <p:spPr>
          <a:xfrm>
            <a:off x="4049609" y="2650851"/>
            <a:ext cx="795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h</a:t>
            </a:r>
            <a:r>
              <a:rPr lang="pt-BR" sz="2800" baseline="-25000" dirty="0" err="1" smtClean="0">
                <a:sym typeface="Symbol"/>
              </a:rPr>
              <a:t>r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sp>
        <p:nvSpPr>
          <p:cNvPr id="31" name="TextBox 185"/>
          <p:cNvSpPr txBox="1"/>
          <p:nvPr/>
        </p:nvSpPr>
        <p:spPr>
          <a:xfrm>
            <a:off x="3493992" y="244902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ym typeface="Symbol"/>
              </a:rPr>
              <a:t>*</a:t>
            </a:r>
            <a:endParaRPr lang="pt-BR" b="1" dirty="0"/>
          </a:p>
        </p:txBody>
      </p:sp>
      <p:sp>
        <p:nvSpPr>
          <p:cNvPr id="32" name="Freeform 193"/>
          <p:cNvSpPr/>
          <p:nvPr/>
        </p:nvSpPr>
        <p:spPr>
          <a:xfrm>
            <a:off x="2986910" y="3144864"/>
            <a:ext cx="2074460" cy="1135040"/>
          </a:xfrm>
          <a:custGeom>
            <a:avLst/>
            <a:gdLst>
              <a:gd name="connsiteX0" fmla="*/ 0 w 2074460"/>
              <a:gd name="connsiteY0" fmla="*/ 780198 h 1135040"/>
              <a:gd name="connsiteX1" fmla="*/ 204717 w 2074460"/>
              <a:gd name="connsiteY1" fmla="*/ 957619 h 1135040"/>
              <a:gd name="connsiteX2" fmla="*/ 395785 w 2074460"/>
              <a:gd name="connsiteY2" fmla="*/ 1107744 h 1135040"/>
              <a:gd name="connsiteX3" fmla="*/ 600502 w 2074460"/>
              <a:gd name="connsiteY3" fmla="*/ 930323 h 1135040"/>
              <a:gd name="connsiteX4" fmla="*/ 955343 w 2074460"/>
              <a:gd name="connsiteY4" fmla="*/ 2275 h 1135040"/>
              <a:gd name="connsiteX5" fmla="*/ 1337481 w 2074460"/>
              <a:gd name="connsiteY5" fmla="*/ 943971 h 1135040"/>
              <a:gd name="connsiteX6" fmla="*/ 1501254 w 2074460"/>
              <a:gd name="connsiteY6" fmla="*/ 1135040 h 1135040"/>
              <a:gd name="connsiteX7" fmla="*/ 1692323 w 2074460"/>
              <a:gd name="connsiteY7" fmla="*/ 943971 h 1135040"/>
              <a:gd name="connsiteX8" fmla="*/ 1910687 w 2074460"/>
              <a:gd name="connsiteY8" fmla="*/ 766550 h 1135040"/>
              <a:gd name="connsiteX9" fmla="*/ 2074460 w 2074460"/>
              <a:gd name="connsiteY9" fmla="*/ 957619 h 1135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74460" h="1135040">
                <a:moveTo>
                  <a:pt x="0" y="780198"/>
                </a:moveTo>
                <a:cubicBezTo>
                  <a:pt x="69376" y="840475"/>
                  <a:pt x="138753" y="903028"/>
                  <a:pt x="204717" y="957619"/>
                </a:cubicBezTo>
                <a:cubicBezTo>
                  <a:pt x="270681" y="1012210"/>
                  <a:pt x="329821" y="1112293"/>
                  <a:pt x="395785" y="1107744"/>
                </a:cubicBezTo>
                <a:cubicBezTo>
                  <a:pt x="461749" y="1103195"/>
                  <a:pt x="507242" y="1114568"/>
                  <a:pt x="600502" y="930323"/>
                </a:cubicBezTo>
                <a:cubicBezTo>
                  <a:pt x="693762" y="746078"/>
                  <a:pt x="832513" y="0"/>
                  <a:pt x="955343" y="2275"/>
                </a:cubicBezTo>
                <a:cubicBezTo>
                  <a:pt x="1078173" y="4550"/>
                  <a:pt x="1246496" y="755177"/>
                  <a:pt x="1337481" y="943971"/>
                </a:cubicBezTo>
                <a:cubicBezTo>
                  <a:pt x="1428466" y="1132765"/>
                  <a:pt x="1442114" y="1135040"/>
                  <a:pt x="1501254" y="1135040"/>
                </a:cubicBezTo>
                <a:cubicBezTo>
                  <a:pt x="1560394" y="1135040"/>
                  <a:pt x="1624084" y="1005386"/>
                  <a:pt x="1692323" y="943971"/>
                </a:cubicBezTo>
                <a:cubicBezTo>
                  <a:pt x="1760562" y="882556"/>
                  <a:pt x="1846998" y="764275"/>
                  <a:pt x="1910687" y="766550"/>
                </a:cubicBezTo>
                <a:cubicBezTo>
                  <a:pt x="1974376" y="768825"/>
                  <a:pt x="2024418" y="863222"/>
                  <a:pt x="2074460" y="957619"/>
                </a:cubicBezTo>
              </a:path>
            </a:pathLst>
          </a:cu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3" name="TextBox 194"/>
          <p:cNvSpPr txBox="1"/>
          <p:nvPr/>
        </p:nvSpPr>
        <p:spPr>
          <a:xfrm>
            <a:off x="2698463" y="358709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4" name="TextBox 195"/>
          <p:cNvSpPr txBox="1"/>
          <p:nvPr/>
        </p:nvSpPr>
        <p:spPr>
          <a:xfrm>
            <a:off x="2717719" y="392955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5" name="TextBox 196"/>
          <p:cNvSpPr txBox="1"/>
          <p:nvPr/>
        </p:nvSpPr>
        <p:spPr>
          <a:xfrm>
            <a:off x="3650111" y="290297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endParaRPr lang="pt-BR" i="1" dirty="0"/>
          </a:p>
        </p:txBody>
      </p:sp>
      <p:sp>
        <p:nvSpPr>
          <p:cNvPr id="36" name="TextBox 100"/>
          <p:cNvSpPr txBox="1"/>
          <p:nvPr/>
        </p:nvSpPr>
        <p:spPr>
          <a:xfrm>
            <a:off x="4223299" y="3277697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err="1" smtClean="0"/>
              <a:t>sinc</a:t>
            </a:r>
            <a:endParaRPr lang="pt-BR" b="1" dirty="0"/>
          </a:p>
        </p:txBody>
      </p:sp>
      <p:cxnSp>
        <p:nvCxnSpPr>
          <p:cNvPr id="41" name="Straight Connector 3"/>
          <p:cNvCxnSpPr/>
          <p:nvPr/>
        </p:nvCxnSpPr>
        <p:spPr>
          <a:xfrm>
            <a:off x="2888847" y="5931664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8"/>
          <p:cNvSpPr txBox="1"/>
          <p:nvPr/>
        </p:nvSpPr>
        <p:spPr>
          <a:xfrm>
            <a:off x="5415344" y="5725602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48" name="TextBox 34"/>
          <p:cNvSpPr txBox="1"/>
          <p:nvPr/>
        </p:nvSpPr>
        <p:spPr>
          <a:xfrm>
            <a:off x="4762197" y="554903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49" name="TextBox 35"/>
          <p:cNvSpPr txBox="1"/>
          <p:nvPr/>
        </p:nvSpPr>
        <p:spPr>
          <a:xfrm>
            <a:off x="2653270" y="553400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50" name="TextBox 36"/>
          <p:cNvSpPr txBox="1"/>
          <p:nvPr/>
        </p:nvSpPr>
        <p:spPr>
          <a:xfrm>
            <a:off x="3781822" y="5956396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51" name="TextBox 37"/>
          <p:cNvSpPr txBox="1"/>
          <p:nvPr/>
        </p:nvSpPr>
        <p:spPr>
          <a:xfrm>
            <a:off x="4096861" y="5933992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2" name="TextBox 38"/>
          <p:cNvSpPr txBox="1"/>
          <p:nvPr/>
        </p:nvSpPr>
        <p:spPr>
          <a:xfrm>
            <a:off x="4471643" y="5933992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3" name="TextBox 39"/>
          <p:cNvSpPr txBox="1"/>
          <p:nvPr/>
        </p:nvSpPr>
        <p:spPr>
          <a:xfrm>
            <a:off x="3327086" y="5933625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4" name="TextBox 40"/>
          <p:cNvSpPr txBox="1"/>
          <p:nvPr/>
        </p:nvSpPr>
        <p:spPr>
          <a:xfrm>
            <a:off x="2956260" y="5942515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5" name="TextBox 41"/>
          <p:cNvSpPr txBox="1"/>
          <p:nvPr/>
        </p:nvSpPr>
        <p:spPr>
          <a:xfrm>
            <a:off x="4836703" y="5937530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6" name="TextBox 42"/>
          <p:cNvSpPr txBox="1"/>
          <p:nvPr/>
        </p:nvSpPr>
        <p:spPr>
          <a:xfrm>
            <a:off x="2672526" y="587647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57" name="TextBox 43"/>
          <p:cNvSpPr txBox="1"/>
          <p:nvPr/>
        </p:nvSpPr>
        <p:spPr>
          <a:xfrm>
            <a:off x="5110017" y="588958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58" name="TextBox 56"/>
          <p:cNvSpPr txBox="1"/>
          <p:nvPr/>
        </p:nvSpPr>
        <p:spPr>
          <a:xfrm>
            <a:off x="4072658" y="4679621"/>
            <a:ext cx="7601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x</a:t>
            </a:r>
            <a:r>
              <a:rPr lang="pt-BR" sz="2800" i="1" baseline="-25000" dirty="0" err="1" smtClean="0">
                <a:sym typeface="Symbol"/>
              </a:rPr>
              <a:t>r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grpSp>
        <p:nvGrpSpPr>
          <p:cNvPr id="66" name="Grupo 65"/>
          <p:cNvGrpSpPr/>
          <p:nvPr/>
        </p:nvGrpSpPr>
        <p:grpSpPr>
          <a:xfrm>
            <a:off x="3011282" y="5225450"/>
            <a:ext cx="2019308" cy="857524"/>
            <a:chOff x="3011282" y="5225450"/>
            <a:chExt cx="2019308" cy="857524"/>
          </a:xfrm>
        </p:grpSpPr>
        <p:cxnSp>
          <p:nvCxnSpPr>
            <p:cNvPr id="45" name="Straight Connector 13"/>
            <p:cNvCxnSpPr/>
            <p:nvPr/>
          </p:nvCxnSpPr>
          <p:spPr>
            <a:xfrm rot="5400000" flipH="1" flipV="1">
              <a:off x="3609105" y="5566739"/>
              <a:ext cx="682579" cy="1"/>
            </a:xfrm>
            <a:prstGeom prst="line">
              <a:avLst/>
            </a:prstGeom>
            <a:ln w="38100">
              <a:solidFill>
                <a:srgbClr val="FF0000">
                  <a:alpha val="49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Freeform 193"/>
            <p:cNvSpPr/>
            <p:nvPr/>
          </p:nvSpPr>
          <p:spPr>
            <a:xfrm>
              <a:off x="3011282" y="5237018"/>
              <a:ext cx="2019308" cy="845956"/>
            </a:xfrm>
            <a:custGeom>
              <a:avLst/>
              <a:gdLst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74460" h="1135040">
                  <a:moveTo>
                    <a:pt x="0" y="780198"/>
                  </a:moveTo>
                  <a:cubicBezTo>
                    <a:pt x="69376" y="840475"/>
                    <a:pt x="138753" y="903028"/>
                    <a:pt x="204717" y="957619"/>
                  </a:cubicBezTo>
                  <a:cubicBezTo>
                    <a:pt x="270681" y="1012210"/>
                    <a:pt x="329821" y="1112293"/>
                    <a:pt x="395785" y="1107744"/>
                  </a:cubicBezTo>
                  <a:cubicBezTo>
                    <a:pt x="461749" y="1103195"/>
                    <a:pt x="507242" y="1114568"/>
                    <a:pt x="600502" y="930323"/>
                  </a:cubicBezTo>
                  <a:cubicBezTo>
                    <a:pt x="693762" y="746078"/>
                    <a:pt x="832513" y="0"/>
                    <a:pt x="955343" y="2275"/>
                  </a:cubicBezTo>
                  <a:cubicBezTo>
                    <a:pt x="1078173" y="4550"/>
                    <a:pt x="1246496" y="755177"/>
                    <a:pt x="1337481" y="943971"/>
                  </a:cubicBezTo>
                  <a:cubicBezTo>
                    <a:pt x="1428466" y="1132765"/>
                    <a:pt x="1442114" y="1135040"/>
                    <a:pt x="1501254" y="1135040"/>
                  </a:cubicBezTo>
                  <a:cubicBezTo>
                    <a:pt x="1560394" y="1135040"/>
                    <a:pt x="1624084" y="1005386"/>
                    <a:pt x="1692323" y="943971"/>
                  </a:cubicBezTo>
                  <a:cubicBezTo>
                    <a:pt x="1760562" y="882556"/>
                    <a:pt x="1846998" y="764275"/>
                    <a:pt x="1910687" y="766550"/>
                  </a:cubicBezTo>
                  <a:cubicBezTo>
                    <a:pt x="1974376" y="768825"/>
                    <a:pt x="2024418" y="863222"/>
                    <a:pt x="2074460" y="957619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 dirty="0"/>
            </a:p>
          </p:txBody>
        </p:sp>
      </p:grpSp>
      <p:grpSp>
        <p:nvGrpSpPr>
          <p:cNvPr id="67" name="Grupo 66"/>
          <p:cNvGrpSpPr/>
          <p:nvPr/>
        </p:nvGrpSpPr>
        <p:grpSpPr>
          <a:xfrm>
            <a:off x="3396333" y="5457269"/>
            <a:ext cx="1959438" cy="551645"/>
            <a:chOff x="3396333" y="5457269"/>
            <a:chExt cx="1959438" cy="551645"/>
          </a:xfrm>
        </p:grpSpPr>
        <p:cxnSp>
          <p:nvCxnSpPr>
            <p:cNvPr id="46" name="Straight Connector 14"/>
            <p:cNvCxnSpPr/>
            <p:nvPr/>
          </p:nvCxnSpPr>
          <p:spPr>
            <a:xfrm rot="5400000" flipH="1" flipV="1">
              <a:off x="4082337" y="5682649"/>
              <a:ext cx="450759" cy="0"/>
            </a:xfrm>
            <a:prstGeom prst="line">
              <a:avLst/>
            </a:prstGeom>
            <a:ln w="38100">
              <a:solidFill>
                <a:srgbClr val="FF0000">
                  <a:alpha val="49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Freeform 193"/>
            <p:cNvSpPr/>
            <p:nvPr/>
          </p:nvSpPr>
          <p:spPr>
            <a:xfrm>
              <a:off x="3396333" y="5486393"/>
              <a:ext cx="1959438" cy="522521"/>
            </a:xfrm>
            <a:custGeom>
              <a:avLst/>
              <a:gdLst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74460" h="1135040">
                  <a:moveTo>
                    <a:pt x="0" y="780198"/>
                  </a:moveTo>
                  <a:cubicBezTo>
                    <a:pt x="69376" y="840475"/>
                    <a:pt x="138753" y="903028"/>
                    <a:pt x="204717" y="957619"/>
                  </a:cubicBezTo>
                  <a:cubicBezTo>
                    <a:pt x="270681" y="1012210"/>
                    <a:pt x="329821" y="1112293"/>
                    <a:pt x="395785" y="1107744"/>
                  </a:cubicBezTo>
                  <a:cubicBezTo>
                    <a:pt x="461749" y="1103195"/>
                    <a:pt x="507242" y="1114568"/>
                    <a:pt x="600502" y="930323"/>
                  </a:cubicBezTo>
                  <a:cubicBezTo>
                    <a:pt x="693762" y="746078"/>
                    <a:pt x="832513" y="0"/>
                    <a:pt x="955343" y="2275"/>
                  </a:cubicBezTo>
                  <a:cubicBezTo>
                    <a:pt x="1078173" y="4550"/>
                    <a:pt x="1246496" y="755177"/>
                    <a:pt x="1337481" y="943971"/>
                  </a:cubicBezTo>
                  <a:cubicBezTo>
                    <a:pt x="1428466" y="1132765"/>
                    <a:pt x="1442114" y="1135040"/>
                    <a:pt x="1501254" y="1135040"/>
                  </a:cubicBezTo>
                  <a:cubicBezTo>
                    <a:pt x="1560394" y="1135040"/>
                    <a:pt x="1624084" y="1005386"/>
                    <a:pt x="1692323" y="943971"/>
                  </a:cubicBezTo>
                  <a:cubicBezTo>
                    <a:pt x="1760562" y="882556"/>
                    <a:pt x="1846998" y="764275"/>
                    <a:pt x="1910687" y="766550"/>
                  </a:cubicBezTo>
                  <a:cubicBezTo>
                    <a:pt x="1974376" y="768825"/>
                    <a:pt x="2024418" y="863222"/>
                    <a:pt x="2074460" y="957619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68" name="Grupo 67"/>
          <p:cNvGrpSpPr/>
          <p:nvPr/>
        </p:nvGrpSpPr>
        <p:grpSpPr>
          <a:xfrm>
            <a:off x="3752583" y="5598938"/>
            <a:ext cx="1959438" cy="398101"/>
            <a:chOff x="3752583" y="5598938"/>
            <a:chExt cx="1959438" cy="398101"/>
          </a:xfrm>
        </p:grpSpPr>
        <p:cxnSp>
          <p:nvCxnSpPr>
            <p:cNvPr id="47" name="Straight Connector 15"/>
            <p:cNvCxnSpPr/>
            <p:nvPr/>
          </p:nvCxnSpPr>
          <p:spPr>
            <a:xfrm rot="5400000" flipH="1" flipV="1">
              <a:off x="4508384" y="5759923"/>
              <a:ext cx="321969" cy="0"/>
            </a:xfrm>
            <a:prstGeom prst="line">
              <a:avLst/>
            </a:prstGeom>
            <a:ln w="38100">
              <a:solidFill>
                <a:srgbClr val="FF0000">
                  <a:alpha val="49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Freeform 193"/>
            <p:cNvSpPr/>
            <p:nvPr/>
          </p:nvSpPr>
          <p:spPr>
            <a:xfrm>
              <a:off x="3752583" y="5629700"/>
              <a:ext cx="1959438" cy="367339"/>
            </a:xfrm>
            <a:custGeom>
              <a:avLst/>
              <a:gdLst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74460" h="1135040">
                  <a:moveTo>
                    <a:pt x="0" y="780198"/>
                  </a:moveTo>
                  <a:cubicBezTo>
                    <a:pt x="69376" y="840475"/>
                    <a:pt x="138753" y="903028"/>
                    <a:pt x="204717" y="957619"/>
                  </a:cubicBezTo>
                  <a:cubicBezTo>
                    <a:pt x="270681" y="1012210"/>
                    <a:pt x="329821" y="1112293"/>
                    <a:pt x="395785" y="1107744"/>
                  </a:cubicBezTo>
                  <a:cubicBezTo>
                    <a:pt x="461749" y="1103195"/>
                    <a:pt x="507242" y="1114568"/>
                    <a:pt x="600502" y="930323"/>
                  </a:cubicBezTo>
                  <a:cubicBezTo>
                    <a:pt x="693762" y="746078"/>
                    <a:pt x="832513" y="0"/>
                    <a:pt x="955343" y="2275"/>
                  </a:cubicBezTo>
                  <a:cubicBezTo>
                    <a:pt x="1078173" y="4550"/>
                    <a:pt x="1246496" y="755177"/>
                    <a:pt x="1337481" y="943971"/>
                  </a:cubicBezTo>
                  <a:cubicBezTo>
                    <a:pt x="1428466" y="1132765"/>
                    <a:pt x="1442114" y="1135040"/>
                    <a:pt x="1501254" y="1135040"/>
                  </a:cubicBezTo>
                  <a:cubicBezTo>
                    <a:pt x="1560394" y="1135040"/>
                    <a:pt x="1624084" y="1005386"/>
                    <a:pt x="1692323" y="943971"/>
                  </a:cubicBezTo>
                  <a:cubicBezTo>
                    <a:pt x="1760562" y="882556"/>
                    <a:pt x="1846998" y="764275"/>
                    <a:pt x="1910687" y="766550"/>
                  </a:cubicBezTo>
                  <a:cubicBezTo>
                    <a:pt x="1974376" y="768825"/>
                    <a:pt x="2024418" y="863222"/>
                    <a:pt x="2074460" y="957619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69" name="Grupo 68"/>
          <p:cNvGrpSpPr/>
          <p:nvPr/>
        </p:nvGrpSpPr>
        <p:grpSpPr>
          <a:xfrm>
            <a:off x="2607155" y="5199691"/>
            <a:ext cx="2067877" cy="821137"/>
            <a:chOff x="2607155" y="5199691"/>
            <a:chExt cx="2067877" cy="821137"/>
          </a:xfrm>
        </p:grpSpPr>
        <p:cxnSp>
          <p:nvCxnSpPr>
            <p:cNvPr id="44" name="Straight Connector 12"/>
            <p:cNvCxnSpPr/>
            <p:nvPr/>
          </p:nvCxnSpPr>
          <p:spPr>
            <a:xfrm rot="5400000" flipH="1" flipV="1">
              <a:off x="3221371" y="5560299"/>
              <a:ext cx="721216" cy="0"/>
            </a:xfrm>
            <a:prstGeom prst="line">
              <a:avLst/>
            </a:prstGeom>
            <a:ln w="38100">
              <a:solidFill>
                <a:srgbClr val="FF0000">
                  <a:alpha val="49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Freeform 193"/>
            <p:cNvSpPr/>
            <p:nvPr/>
          </p:nvSpPr>
          <p:spPr>
            <a:xfrm>
              <a:off x="2607155" y="5225180"/>
              <a:ext cx="2067877" cy="795648"/>
            </a:xfrm>
            <a:custGeom>
              <a:avLst/>
              <a:gdLst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01254 w 2149951"/>
                <a:gd name="connsiteY6" fmla="*/ 1135040 h 1135040"/>
                <a:gd name="connsiteX7" fmla="*/ 1692323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01254 w 2149951"/>
                <a:gd name="connsiteY6" fmla="*/ 1135040 h 1135040"/>
                <a:gd name="connsiteX7" fmla="*/ 1762009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01254 w 2149951"/>
                <a:gd name="connsiteY6" fmla="*/ 1135040 h 1135040"/>
                <a:gd name="connsiteX7" fmla="*/ 1762009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91986 w 2149951"/>
                <a:gd name="connsiteY8" fmla="*/ 766551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91986 w 2149951"/>
                <a:gd name="connsiteY8" fmla="*/ 766551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91986 w 2149951"/>
                <a:gd name="connsiteY8" fmla="*/ 766551 h 1135040"/>
                <a:gd name="connsiteX9" fmla="*/ 2149951 w 2149951"/>
                <a:gd name="connsiteY9" fmla="*/ 957619 h 1135040"/>
                <a:gd name="connsiteX0" fmla="*/ 47252 w 2197203"/>
                <a:gd name="connsiteY0" fmla="*/ 780198 h 1135040"/>
                <a:gd name="connsiteX1" fmla="*/ 34120 w 2197203"/>
                <a:gd name="connsiteY1" fmla="*/ 794949 h 1135040"/>
                <a:gd name="connsiteX2" fmla="*/ 251969 w 2197203"/>
                <a:gd name="connsiteY2" fmla="*/ 957619 h 1135040"/>
                <a:gd name="connsiteX3" fmla="*/ 443037 w 2197203"/>
                <a:gd name="connsiteY3" fmla="*/ 1107744 h 1135040"/>
                <a:gd name="connsiteX4" fmla="*/ 647754 w 2197203"/>
                <a:gd name="connsiteY4" fmla="*/ 930323 h 1135040"/>
                <a:gd name="connsiteX5" fmla="*/ 1002595 w 2197203"/>
                <a:gd name="connsiteY5" fmla="*/ 2275 h 1135040"/>
                <a:gd name="connsiteX6" fmla="*/ 1384733 w 2197203"/>
                <a:gd name="connsiteY6" fmla="*/ 943971 h 1135040"/>
                <a:gd name="connsiteX7" fmla="*/ 1623997 w 2197203"/>
                <a:gd name="connsiteY7" fmla="*/ 1135040 h 1135040"/>
                <a:gd name="connsiteX8" fmla="*/ 1809261 w 2197203"/>
                <a:gd name="connsiteY8" fmla="*/ 943971 h 1135040"/>
                <a:gd name="connsiteX9" fmla="*/ 2039238 w 2197203"/>
                <a:gd name="connsiteY9" fmla="*/ 766551 h 1135040"/>
                <a:gd name="connsiteX10" fmla="*/ 2197203 w 2197203"/>
                <a:gd name="connsiteY10" fmla="*/ 957619 h 1135040"/>
                <a:gd name="connsiteX0" fmla="*/ 105322 w 2255273"/>
                <a:gd name="connsiteY0" fmla="*/ 780198 h 1135040"/>
                <a:gd name="connsiteX1" fmla="*/ 92190 w 2255273"/>
                <a:gd name="connsiteY1" fmla="*/ 794949 h 1135040"/>
                <a:gd name="connsiteX2" fmla="*/ 310039 w 2255273"/>
                <a:gd name="connsiteY2" fmla="*/ 957619 h 1135040"/>
                <a:gd name="connsiteX3" fmla="*/ 501107 w 2255273"/>
                <a:gd name="connsiteY3" fmla="*/ 1107744 h 1135040"/>
                <a:gd name="connsiteX4" fmla="*/ 705824 w 2255273"/>
                <a:gd name="connsiteY4" fmla="*/ 930323 h 1135040"/>
                <a:gd name="connsiteX5" fmla="*/ 1060665 w 2255273"/>
                <a:gd name="connsiteY5" fmla="*/ 2275 h 1135040"/>
                <a:gd name="connsiteX6" fmla="*/ 1442803 w 2255273"/>
                <a:gd name="connsiteY6" fmla="*/ 943971 h 1135040"/>
                <a:gd name="connsiteX7" fmla="*/ 1682067 w 2255273"/>
                <a:gd name="connsiteY7" fmla="*/ 1135040 h 1135040"/>
                <a:gd name="connsiteX8" fmla="*/ 1867331 w 2255273"/>
                <a:gd name="connsiteY8" fmla="*/ 943971 h 1135040"/>
                <a:gd name="connsiteX9" fmla="*/ 2097308 w 2255273"/>
                <a:gd name="connsiteY9" fmla="*/ 766551 h 1135040"/>
                <a:gd name="connsiteX10" fmla="*/ 2255273 w 2255273"/>
                <a:gd name="connsiteY10" fmla="*/ 957619 h 1135040"/>
                <a:gd name="connsiteX0" fmla="*/ 105322 w 2255273"/>
                <a:gd name="connsiteY0" fmla="*/ 780198 h 1135040"/>
                <a:gd name="connsiteX1" fmla="*/ 92190 w 2255273"/>
                <a:gd name="connsiteY1" fmla="*/ 794949 h 1135040"/>
                <a:gd name="connsiteX2" fmla="*/ 310039 w 2255273"/>
                <a:gd name="connsiteY2" fmla="*/ 957619 h 1135040"/>
                <a:gd name="connsiteX3" fmla="*/ 501107 w 2255273"/>
                <a:gd name="connsiteY3" fmla="*/ 1107744 h 1135040"/>
                <a:gd name="connsiteX4" fmla="*/ 705824 w 2255273"/>
                <a:gd name="connsiteY4" fmla="*/ 930323 h 1135040"/>
                <a:gd name="connsiteX5" fmla="*/ 1060665 w 2255273"/>
                <a:gd name="connsiteY5" fmla="*/ 2275 h 1135040"/>
                <a:gd name="connsiteX6" fmla="*/ 1442803 w 2255273"/>
                <a:gd name="connsiteY6" fmla="*/ 943971 h 1135040"/>
                <a:gd name="connsiteX7" fmla="*/ 1682067 w 2255273"/>
                <a:gd name="connsiteY7" fmla="*/ 1135040 h 1135040"/>
                <a:gd name="connsiteX8" fmla="*/ 1867331 w 2255273"/>
                <a:gd name="connsiteY8" fmla="*/ 943971 h 1135040"/>
                <a:gd name="connsiteX9" fmla="*/ 2097308 w 2255273"/>
                <a:gd name="connsiteY9" fmla="*/ 766551 h 1135040"/>
                <a:gd name="connsiteX10" fmla="*/ 2255273 w 2255273"/>
                <a:gd name="connsiteY10" fmla="*/ 957619 h 1135040"/>
                <a:gd name="connsiteX0" fmla="*/ 2188 w 2152139"/>
                <a:gd name="connsiteY0" fmla="*/ 780198 h 1135040"/>
                <a:gd name="connsiteX1" fmla="*/ 157459 w 2152139"/>
                <a:gd name="connsiteY1" fmla="*/ 794949 h 1135040"/>
                <a:gd name="connsiteX2" fmla="*/ 206905 w 2152139"/>
                <a:gd name="connsiteY2" fmla="*/ 957619 h 1135040"/>
                <a:gd name="connsiteX3" fmla="*/ 397973 w 2152139"/>
                <a:gd name="connsiteY3" fmla="*/ 1107744 h 1135040"/>
                <a:gd name="connsiteX4" fmla="*/ 602690 w 2152139"/>
                <a:gd name="connsiteY4" fmla="*/ 930323 h 1135040"/>
                <a:gd name="connsiteX5" fmla="*/ 957531 w 2152139"/>
                <a:gd name="connsiteY5" fmla="*/ 2275 h 1135040"/>
                <a:gd name="connsiteX6" fmla="*/ 1339669 w 2152139"/>
                <a:gd name="connsiteY6" fmla="*/ 943971 h 1135040"/>
                <a:gd name="connsiteX7" fmla="*/ 1578933 w 2152139"/>
                <a:gd name="connsiteY7" fmla="*/ 1135040 h 1135040"/>
                <a:gd name="connsiteX8" fmla="*/ 1764197 w 2152139"/>
                <a:gd name="connsiteY8" fmla="*/ 943971 h 1135040"/>
                <a:gd name="connsiteX9" fmla="*/ 1994174 w 2152139"/>
                <a:gd name="connsiteY9" fmla="*/ 766551 h 1135040"/>
                <a:gd name="connsiteX10" fmla="*/ 2152139 w 2152139"/>
                <a:gd name="connsiteY10" fmla="*/ 957619 h 1135040"/>
                <a:gd name="connsiteX0" fmla="*/ 253 w 2150204"/>
                <a:gd name="connsiteY0" fmla="*/ 780198 h 1135040"/>
                <a:gd name="connsiteX1" fmla="*/ 80035 w 2150204"/>
                <a:gd name="connsiteY1" fmla="*/ 1096556 h 1135040"/>
                <a:gd name="connsiteX2" fmla="*/ 155524 w 2150204"/>
                <a:gd name="connsiteY2" fmla="*/ 794949 h 1135040"/>
                <a:gd name="connsiteX3" fmla="*/ 204970 w 2150204"/>
                <a:gd name="connsiteY3" fmla="*/ 957619 h 1135040"/>
                <a:gd name="connsiteX4" fmla="*/ 396038 w 2150204"/>
                <a:gd name="connsiteY4" fmla="*/ 1107744 h 1135040"/>
                <a:gd name="connsiteX5" fmla="*/ 600755 w 2150204"/>
                <a:gd name="connsiteY5" fmla="*/ 930323 h 1135040"/>
                <a:gd name="connsiteX6" fmla="*/ 955596 w 2150204"/>
                <a:gd name="connsiteY6" fmla="*/ 2275 h 1135040"/>
                <a:gd name="connsiteX7" fmla="*/ 1337734 w 2150204"/>
                <a:gd name="connsiteY7" fmla="*/ 943971 h 1135040"/>
                <a:gd name="connsiteX8" fmla="*/ 1576998 w 2150204"/>
                <a:gd name="connsiteY8" fmla="*/ 1135040 h 1135040"/>
                <a:gd name="connsiteX9" fmla="*/ 1762262 w 2150204"/>
                <a:gd name="connsiteY9" fmla="*/ 943971 h 1135040"/>
                <a:gd name="connsiteX10" fmla="*/ 1992239 w 2150204"/>
                <a:gd name="connsiteY10" fmla="*/ 766551 h 1135040"/>
                <a:gd name="connsiteX11" fmla="*/ 2150204 w 2150204"/>
                <a:gd name="connsiteY11" fmla="*/ 957619 h 1135040"/>
                <a:gd name="connsiteX0" fmla="*/ 0 w 2149951"/>
                <a:gd name="connsiteY0" fmla="*/ 780198 h 1135040"/>
                <a:gd name="connsiteX1" fmla="*/ 155271 w 2149951"/>
                <a:gd name="connsiteY1" fmla="*/ 794949 h 1135040"/>
                <a:gd name="connsiteX2" fmla="*/ 204717 w 2149951"/>
                <a:gd name="connsiteY2" fmla="*/ 957619 h 1135040"/>
                <a:gd name="connsiteX3" fmla="*/ 395785 w 2149951"/>
                <a:gd name="connsiteY3" fmla="*/ 1107744 h 1135040"/>
                <a:gd name="connsiteX4" fmla="*/ 600502 w 2149951"/>
                <a:gd name="connsiteY4" fmla="*/ 930323 h 1135040"/>
                <a:gd name="connsiteX5" fmla="*/ 955343 w 2149951"/>
                <a:gd name="connsiteY5" fmla="*/ 2275 h 1135040"/>
                <a:gd name="connsiteX6" fmla="*/ 1337481 w 2149951"/>
                <a:gd name="connsiteY6" fmla="*/ 943971 h 1135040"/>
                <a:gd name="connsiteX7" fmla="*/ 1576745 w 2149951"/>
                <a:gd name="connsiteY7" fmla="*/ 1135040 h 1135040"/>
                <a:gd name="connsiteX8" fmla="*/ 1762009 w 2149951"/>
                <a:gd name="connsiteY8" fmla="*/ 943971 h 1135040"/>
                <a:gd name="connsiteX9" fmla="*/ 1991986 w 2149951"/>
                <a:gd name="connsiteY9" fmla="*/ 766551 h 1135040"/>
                <a:gd name="connsiteX10" fmla="*/ 2149951 w 2149951"/>
                <a:gd name="connsiteY10" fmla="*/ 957619 h 1135040"/>
                <a:gd name="connsiteX0" fmla="*/ 0 w 2271899"/>
                <a:gd name="connsiteY0" fmla="*/ 991323 h 1135040"/>
                <a:gd name="connsiteX1" fmla="*/ 277219 w 2271899"/>
                <a:gd name="connsiteY1" fmla="*/ 79494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277219 w 2271899"/>
                <a:gd name="connsiteY1" fmla="*/ 794949 h 1135040"/>
                <a:gd name="connsiteX2" fmla="*/ 381749 w 2271899"/>
                <a:gd name="connsiteY2" fmla="*/ 787409 h 1135040"/>
                <a:gd name="connsiteX3" fmla="*/ 326665 w 2271899"/>
                <a:gd name="connsiteY3" fmla="*/ 957619 h 1135040"/>
                <a:gd name="connsiteX4" fmla="*/ 517733 w 2271899"/>
                <a:gd name="connsiteY4" fmla="*/ 1107744 h 1135040"/>
                <a:gd name="connsiteX5" fmla="*/ 722450 w 2271899"/>
                <a:gd name="connsiteY5" fmla="*/ 930323 h 1135040"/>
                <a:gd name="connsiteX6" fmla="*/ 1077291 w 2271899"/>
                <a:gd name="connsiteY6" fmla="*/ 2275 h 1135040"/>
                <a:gd name="connsiteX7" fmla="*/ 1459429 w 2271899"/>
                <a:gd name="connsiteY7" fmla="*/ 943971 h 1135040"/>
                <a:gd name="connsiteX8" fmla="*/ 1698693 w 2271899"/>
                <a:gd name="connsiteY8" fmla="*/ 1135040 h 1135040"/>
                <a:gd name="connsiteX9" fmla="*/ 1883957 w 2271899"/>
                <a:gd name="connsiteY9" fmla="*/ 943971 h 1135040"/>
                <a:gd name="connsiteX10" fmla="*/ 2113934 w 2271899"/>
                <a:gd name="connsiteY10" fmla="*/ 766551 h 1135040"/>
                <a:gd name="connsiteX11" fmla="*/ 2271899 w 2271899"/>
                <a:gd name="connsiteY11" fmla="*/ 957619 h 1135040"/>
                <a:gd name="connsiteX0" fmla="*/ 0 w 2271899"/>
                <a:gd name="connsiteY0" fmla="*/ 991323 h 1135040"/>
                <a:gd name="connsiteX1" fmla="*/ 381749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96978"/>
                <a:gd name="connsiteX1" fmla="*/ 190117 w 2271899"/>
                <a:gd name="connsiteY1" fmla="*/ 787409 h 1196978"/>
                <a:gd name="connsiteX2" fmla="*/ 326665 w 2271899"/>
                <a:gd name="connsiteY2" fmla="*/ 957619 h 1196978"/>
                <a:gd name="connsiteX3" fmla="*/ 341100 w 2271899"/>
                <a:gd name="connsiteY3" fmla="*/ 1171957 h 1196978"/>
                <a:gd name="connsiteX4" fmla="*/ 517733 w 2271899"/>
                <a:gd name="connsiteY4" fmla="*/ 1107744 h 1196978"/>
                <a:gd name="connsiteX5" fmla="*/ 722450 w 2271899"/>
                <a:gd name="connsiteY5" fmla="*/ 930323 h 1196978"/>
                <a:gd name="connsiteX6" fmla="*/ 1077291 w 2271899"/>
                <a:gd name="connsiteY6" fmla="*/ 2275 h 1196978"/>
                <a:gd name="connsiteX7" fmla="*/ 1459429 w 2271899"/>
                <a:gd name="connsiteY7" fmla="*/ 943971 h 1196978"/>
                <a:gd name="connsiteX8" fmla="*/ 1698693 w 2271899"/>
                <a:gd name="connsiteY8" fmla="*/ 1135040 h 1196978"/>
                <a:gd name="connsiteX9" fmla="*/ 1883957 w 2271899"/>
                <a:gd name="connsiteY9" fmla="*/ 943971 h 1196978"/>
                <a:gd name="connsiteX10" fmla="*/ 2113934 w 2271899"/>
                <a:gd name="connsiteY10" fmla="*/ 766551 h 1196978"/>
                <a:gd name="connsiteX11" fmla="*/ 2271899 w 2271899"/>
                <a:gd name="connsiteY11" fmla="*/ 957619 h 1196978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74305"/>
                <a:gd name="connsiteX1" fmla="*/ 190117 w 2271899"/>
                <a:gd name="connsiteY1" fmla="*/ 787409 h 1174305"/>
                <a:gd name="connsiteX2" fmla="*/ 326665 w 2271899"/>
                <a:gd name="connsiteY2" fmla="*/ 957619 h 1174305"/>
                <a:gd name="connsiteX3" fmla="*/ 253994 w 2271899"/>
                <a:gd name="connsiteY3" fmla="*/ 1149283 h 1174305"/>
                <a:gd name="connsiteX4" fmla="*/ 517733 w 2271899"/>
                <a:gd name="connsiteY4" fmla="*/ 1107744 h 1174305"/>
                <a:gd name="connsiteX5" fmla="*/ 722450 w 2271899"/>
                <a:gd name="connsiteY5" fmla="*/ 930323 h 1174305"/>
                <a:gd name="connsiteX6" fmla="*/ 1077291 w 2271899"/>
                <a:gd name="connsiteY6" fmla="*/ 2275 h 1174305"/>
                <a:gd name="connsiteX7" fmla="*/ 1459429 w 2271899"/>
                <a:gd name="connsiteY7" fmla="*/ 943971 h 1174305"/>
                <a:gd name="connsiteX8" fmla="*/ 1698693 w 2271899"/>
                <a:gd name="connsiteY8" fmla="*/ 1135040 h 1174305"/>
                <a:gd name="connsiteX9" fmla="*/ 1883957 w 2271899"/>
                <a:gd name="connsiteY9" fmla="*/ 943971 h 1174305"/>
                <a:gd name="connsiteX10" fmla="*/ 2113934 w 2271899"/>
                <a:gd name="connsiteY10" fmla="*/ 766551 h 1174305"/>
                <a:gd name="connsiteX11" fmla="*/ 2271899 w 2271899"/>
                <a:gd name="connsiteY11" fmla="*/ 957619 h 1174305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1899" h="1135040">
                  <a:moveTo>
                    <a:pt x="0" y="991323"/>
                  </a:moveTo>
                  <a:cubicBezTo>
                    <a:pt x="38882" y="858360"/>
                    <a:pt x="100831" y="785487"/>
                    <a:pt x="190117" y="787409"/>
                  </a:cubicBezTo>
                  <a:cubicBezTo>
                    <a:pt x="250368" y="796871"/>
                    <a:pt x="283677" y="889149"/>
                    <a:pt x="326665" y="957619"/>
                  </a:cubicBezTo>
                  <a:cubicBezTo>
                    <a:pt x="381268" y="1011008"/>
                    <a:pt x="451769" y="1112293"/>
                    <a:pt x="517733" y="1107744"/>
                  </a:cubicBezTo>
                  <a:cubicBezTo>
                    <a:pt x="583697" y="1103195"/>
                    <a:pt x="629190" y="1114568"/>
                    <a:pt x="722450" y="930323"/>
                  </a:cubicBezTo>
                  <a:cubicBezTo>
                    <a:pt x="815710" y="746078"/>
                    <a:pt x="954461" y="0"/>
                    <a:pt x="1077291" y="2275"/>
                  </a:cubicBezTo>
                  <a:cubicBezTo>
                    <a:pt x="1200121" y="4550"/>
                    <a:pt x="1355862" y="755177"/>
                    <a:pt x="1459429" y="943971"/>
                  </a:cubicBezTo>
                  <a:cubicBezTo>
                    <a:pt x="1562996" y="1132765"/>
                    <a:pt x="1627938" y="1135040"/>
                    <a:pt x="1698693" y="1135040"/>
                  </a:cubicBezTo>
                  <a:cubicBezTo>
                    <a:pt x="1769448" y="1135040"/>
                    <a:pt x="1815718" y="1005386"/>
                    <a:pt x="1883957" y="943971"/>
                  </a:cubicBezTo>
                  <a:cubicBezTo>
                    <a:pt x="1952122" y="807155"/>
                    <a:pt x="2049277" y="764276"/>
                    <a:pt x="2113934" y="766551"/>
                  </a:cubicBezTo>
                  <a:cubicBezTo>
                    <a:pt x="2178591" y="768826"/>
                    <a:pt x="2221857" y="863222"/>
                    <a:pt x="2271899" y="957619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70" name="Grupo 69"/>
          <p:cNvGrpSpPr/>
          <p:nvPr/>
        </p:nvGrpSpPr>
        <p:grpSpPr>
          <a:xfrm>
            <a:off x="2226596" y="5418631"/>
            <a:ext cx="2067877" cy="601610"/>
            <a:chOff x="2226596" y="5418631"/>
            <a:chExt cx="2067877" cy="601610"/>
          </a:xfrm>
        </p:grpSpPr>
        <p:cxnSp>
          <p:nvCxnSpPr>
            <p:cNvPr id="43" name="Straight Connector 11"/>
            <p:cNvCxnSpPr/>
            <p:nvPr/>
          </p:nvCxnSpPr>
          <p:spPr>
            <a:xfrm rot="5400000" flipH="1" flipV="1">
              <a:off x="2946258" y="5676209"/>
              <a:ext cx="515155" cy="0"/>
            </a:xfrm>
            <a:prstGeom prst="line">
              <a:avLst/>
            </a:prstGeom>
            <a:ln w="38100">
              <a:solidFill>
                <a:srgbClr val="FF0000">
                  <a:alpha val="49000"/>
                </a:srgbClr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reeform 193"/>
            <p:cNvSpPr/>
            <p:nvPr/>
          </p:nvSpPr>
          <p:spPr>
            <a:xfrm>
              <a:off x="2226596" y="5474525"/>
              <a:ext cx="2067877" cy="545716"/>
            </a:xfrm>
            <a:custGeom>
              <a:avLst/>
              <a:gdLst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074460"/>
                <a:gd name="connsiteY0" fmla="*/ 780198 h 1135040"/>
                <a:gd name="connsiteX1" fmla="*/ 204717 w 2074460"/>
                <a:gd name="connsiteY1" fmla="*/ 957619 h 1135040"/>
                <a:gd name="connsiteX2" fmla="*/ 395785 w 2074460"/>
                <a:gd name="connsiteY2" fmla="*/ 1107744 h 1135040"/>
                <a:gd name="connsiteX3" fmla="*/ 600502 w 2074460"/>
                <a:gd name="connsiteY3" fmla="*/ 930323 h 1135040"/>
                <a:gd name="connsiteX4" fmla="*/ 955343 w 2074460"/>
                <a:gd name="connsiteY4" fmla="*/ 2275 h 1135040"/>
                <a:gd name="connsiteX5" fmla="*/ 1337481 w 2074460"/>
                <a:gd name="connsiteY5" fmla="*/ 943971 h 1135040"/>
                <a:gd name="connsiteX6" fmla="*/ 1501254 w 2074460"/>
                <a:gd name="connsiteY6" fmla="*/ 1135040 h 1135040"/>
                <a:gd name="connsiteX7" fmla="*/ 1692323 w 2074460"/>
                <a:gd name="connsiteY7" fmla="*/ 943971 h 1135040"/>
                <a:gd name="connsiteX8" fmla="*/ 1910687 w 2074460"/>
                <a:gd name="connsiteY8" fmla="*/ 766550 h 1135040"/>
                <a:gd name="connsiteX9" fmla="*/ 2074460 w 2074460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01254 w 2149951"/>
                <a:gd name="connsiteY6" fmla="*/ 1135040 h 1135040"/>
                <a:gd name="connsiteX7" fmla="*/ 1692323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01254 w 2149951"/>
                <a:gd name="connsiteY6" fmla="*/ 1135040 h 1135040"/>
                <a:gd name="connsiteX7" fmla="*/ 1762009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01254 w 2149951"/>
                <a:gd name="connsiteY6" fmla="*/ 1135040 h 1135040"/>
                <a:gd name="connsiteX7" fmla="*/ 1762009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10687 w 2149951"/>
                <a:gd name="connsiteY8" fmla="*/ 766550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91986 w 2149951"/>
                <a:gd name="connsiteY8" fmla="*/ 766551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91986 w 2149951"/>
                <a:gd name="connsiteY8" fmla="*/ 766551 h 1135040"/>
                <a:gd name="connsiteX9" fmla="*/ 2149951 w 2149951"/>
                <a:gd name="connsiteY9" fmla="*/ 957619 h 1135040"/>
                <a:gd name="connsiteX0" fmla="*/ 0 w 2149951"/>
                <a:gd name="connsiteY0" fmla="*/ 780198 h 1135040"/>
                <a:gd name="connsiteX1" fmla="*/ 204717 w 2149951"/>
                <a:gd name="connsiteY1" fmla="*/ 957619 h 1135040"/>
                <a:gd name="connsiteX2" fmla="*/ 395785 w 2149951"/>
                <a:gd name="connsiteY2" fmla="*/ 1107744 h 1135040"/>
                <a:gd name="connsiteX3" fmla="*/ 600502 w 2149951"/>
                <a:gd name="connsiteY3" fmla="*/ 930323 h 1135040"/>
                <a:gd name="connsiteX4" fmla="*/ 955343 w 2149951"/>
                <a:gd name="connsiteY4" fmla="*/ 2275 h 1135040"/>
                <a:gd name="connsiteX5" fmla="*/ 1337481 w 2149951"/>
                <a:gd name="connsiteY5" fmla="*/ 943971 h 1135040"/>
                <a:gd name="connsiteX6" fmla="*/ 1576745 w 2149951"/>
                <a:gd name="connsiteY6" fmla="*/ 1135040 h 1135040"/>
                <a:gd name="connsiteX7" fmla="*/ 1762009 w 2149951"/>
                <a:gd name="connsiteY7" fmla="*/ 943971 h 1135040"/>
                <a:gd name="connsiteX8" fmla="*/ 1991986 w 2149951"/>
                <a:gd name="connsiteY8" fmla="*/ 766551 h 1135040"/>
                <a:gd name="connsiteX9" fmla="*/ 2149951 w 2149951"/>
                <a:gd name="connsiteY9" fmla="*/ 957619 h 1135040"/>
                <a:gd name="connsiteX0" fmla="*/ 47252 w 2197203"/>
                <a:gd name="connsiteY0" fmla="*/ 780198 h 1135040"/>
                <a:gd name="connsiteX1" fmla="*/ 34120 w 2197203"/>
                <a:gd name="connsiteY1" fmla="*/ 794949 h 1135040"/>
                <a:gd name="connsiteX2" fmla="*/ 251969 w 2197203"/>
                <a:gd name="connsiteY2" fmla="*/ 957619 h 1135040"/>
                <a:gd name="connsiteX3" fmla="*/ 443037 w 2197203"/>
                <a:gd name="connsiteY3" fmla="*/ 1107744 h 1135040"/>
                <a:gd name="connsiteX4" fmla="*/ 647754 w 2197203"/>
                <a:gd name="connsiteY4" fmla="*/ 930323 h 1135040"/>
                <a:gd name="connsiteX5" fmla="*/ 1002595 w 2197203"/>
                <a:gd name="connsiteY5" fmla="*/ 2275 h 1135040"/>
                <a:gd name="connsiteX6" fmla="*/ 1384733 w 2197203"/>
                <a:gd name="connsiteY6" fmla="*/ 943971 h 1135040"/>
                <a:gd name="connsiteX7" fmla="*/ 1623997 w 2197203"/>
                <a:gd name="connsiteY7" fmla="*/ 1135040 h 1135040"/>
                <a:gd name="connsiteX8" fmla="*/ 1809261 w 2197203"/>
                <a:gd name="connsiteY8" fmla="*/ 943971 h 1135040"/>
                <a:gd name="connsiteX9" fmla="*/ 2039238 w 2197203"/>
                <a:gd name="connsiteY9" fmla="*/ 766551 h 1135040"/>
                <a:gd name="connsiteX10" fmla="*/ 2197203 w 2197203"/>
                <a:gd name="connsiteY10" fmla="*/ 957619 h 1135040"/>
                <a:gd name="connsiteX0" fmla="*/ 105322 w 2255273"/>
                <a:gd name="connsiteY0" fmla="*/ 780198 h 1135040"/>
                <a:gd name="connsiteX1" fmla="*/ 92190 w 2255273"/>
                <a:gd name="connsiteY1" fmla="*/ 794949 h 1135040"/>
                <a:gd name="connsiteX2" fmla="*/ 310039 w 2255273"/>
                <a:gd name="connsiteY2" fmla="*/ 957619 h 1135040"/>
                <a:gd name="connsiteX3" fmla="*/ 501107 w 2255273"/>
                <a:gd name="connsiteY3" fmla="*/ 1107744 h 1135040"/>
                <a:gd name="connsiteX4" fmla="*/ 705824 w 2255273"/>
                <a:gd name="connsiteY4" fmla="*/ 930323 h 1135040"/>
                <a:gd name="connsiteX5" fmla="*/ 1060665 w 2255273"/>
                <a:gd name="connsiteY5" fmla="*/ 2275 h 1135040"/>
                <a:gd name="connsiteX6" fmla="*/ 1442803 w 2255273"/>
                <a:gd name="connsiteY6" fmla="*/ 943971 h 1135040"/>
                <a:gd name="connsiteX7" fmla="*/ 1682067 w 2255273"/>
                <a:gd name="connsiteY7" fmla="*/ 1135040 h 1135040"/>
                <a:gd name="connsiteX8" fmla="*/ 1867331 w 2255273"/>
                <a:gd name="connsiteY8" fmla="*/ 943971 h 1135040"/>
                <a:gd name="connsiteX9" fmla="*/ 2097308 w 2255273"/>
                <a:gd name="connsiteY9" fmla="*/ 766551 h 1135040"/>
                <a:gd name="connsiteX10" fmla="*/ 2255273 w 2255273"/>
                <a:gd name="connsiteY10" fmla="*/ 957619 h 1135040"/>
                <a:gd name="connsiteX0" fmla="*/ 105322 w 2255273"/>
                <a:gd name="connsiteY0" fmla="*/ 780198 h 1135040"/>
                <a:gd name="connsiteX1" fmla="*/ 92190 w 2255273"/>
                <a:gd name="connsiteY1" fmla="*/ 794949 h 1135040"/>
                <a:gd name="connsiteX2" fmla="*/ 310039 w 2255273"/>
                <a:gd name="connsiteY2" fmla="*/ 957619 h 1135040"/>
                <a:gd name="connsiteX3" fmla="*/ 501107 w 2255273"/>
                <a:gd name="connsiteY3" fmla="*/ 1107744 h 1135040"/>
                <a:gd name="connsiteX4" fmla="*/ 705824 w 2255273"/>
                <a:gd name="connsiteY4" fmla="*/ 930323 h 1135040"/>
                <a:gd name="connsiteX5" fmla="*/ 1060665 w 2255273"/>
                <a:gd name="connsiteY5" fmla="*/ 2275 h 1135040"/>
                <a:gd name="connsiteX6" fmla="*/ 1442803 w 2255273"/>
                <a:gd name="connsiteY6" fmla="*/ 943971 h 1135040"/>
                <a:gd name="connsiteX7" fmla="*/ 1682067 w 2255273"/>
                <a:gd name="connsiteY7" fmla="*/ 1135040 h 1135040"/>
                <a:gd name="connsiteX8" fmla="*/ 1867331 w 2255273"/>
                <a:gd name="connsiteY8" fmla="*/ 943971 h 1135040"/>
                <a:gd name="connsiteX9" fmla="*/ 2097308 w 2255273"/>
                <a:gd name="connsiteY9" fmla="*/ 766551 h 1135040"/>
                <a:gd name="connsiteX10" fmla="*/ 2255273 w 2255273"/>
                <a:gd name="connsiteY10" fmla="*/ 957619 h 1135040"/>
                <a:gd name="connsiteX0" fmla="*/ 2188 w 2152139"/>
                <a:gd name="connsiteY0" fmla="*/ 780198 h 1135040"/>
                <a:gd name="connsiteX1" fmla="*/ 157459 w 2152139"/>
                <a:gd name="connsiteY1" fmla="*/ 794949 h 1135040"/>
                <a:gd name="connsiteX2" fmla="*/ 206905 w 2152139"/>
                <a:gd name="connsiteY2" fmla="*/ 957619 h 1135040"/>
                <a:gd name="connsiteX3" fmla="*/ 397973 w 2152139"/>
                <a:gd name="connsiteY3" fmla="*/ 1107744 h 1135040"/>
                <a:gd name="connsiteX4" fmla="*/ 602690 w 2152139"/>
                <a:gd name="connsiteY4" fmla="*/ 930323 h 1135040"/>
                <a:gd name="connsiteX5" fmla="*/ 957531 w 2152139"/>
                <a:gd name="connsiteY5" fmla="*/ 2275 h 1135040"/>
                <a:gd name="connsiteX6" fmla="*/ 1339669 w 2152139"/>
                <a:gd name="connsiteY6" fmla="*/ 943971 h 1135040"/>
                <a:gd name="connsiteX7" fmla="*/ 1578933 w 2152139"/>
                <a:gd name="connsiteY7" fmla="*/ 1135040 h 1135040"/>
                <a:gd name="connsiteX8" fmla="*/ 1764197 w 2152139"/>
                <a:gd name="connsiteY8" fmla="*/ 943971 h 1135040"/>
                <a:gd name="connsiteX9" fmla="*/ 1994174 w 2152139"/>
                <a:gd name="connsiteY9" fmla="*/ 766551 h 1135040"/>
                <a:gd name="connsiteX10" fmla="*/ 2152139 w 2152139"/>
                <a:gd name="connsiteY10" fmla="*/ 957619 h 1135040"/>
                <a:gd name="connsiteX0" fmla="*/ 253 w 2150204"/>
                <a:gd name="connsiteY0" fmla="*/ 780198 h 1135040"/>
                <a:gd name="connsiteX1" fmla="*/ 80035 w 2150204"/>
                <a:gd name="connsiteY1" fmla="*/ 1096556 h 1135040"/>
                <a:gd name="connsiteX2" fmla="*/ 155524 w 2150204"/>
                <a:gd name="connsiteY2" fmla="*/ 794949 h 1135040"/>
                <a:gd name="connsiteX3" fmla="*/ 204970 w 2150204"/>
                <a:gd name="connsiteY3" fmla="*/ 957619 h 1135040"/>
                <a:gd name="connsiteX4" fmla="*/ 396038 w 2150204"/>
                <a:gd name="connsiteY4" fmla="*/ 1107744 h 1135040"/>
                <a:gd name="connsiteX5" fmla="*/ 600755 w 2150204"/>
                <a:gd name="connsiteY5" fmla="*/ 930323 h 1135040"/>
                <a:gd name="connsiteX6" fmla="*/ 955596 w 2150204"/>
                <a:gd name="connsiteY6" fmla="*/ 2275 h 1135040"/>
                <a:gd name="connsiteX7" fmla="*/ 1337734 w 2150204"/>
                <a:gd name="connsiteY7" fmla="*/ 943971 h 1135040"/>
                <a:gd name="connsiteX8" fmla="*/ 1576998 w 2150204"/>
                <a:gd name="connsiteY8" fmla="*/ 1135040 h 1135040"/>
                <a:gd name="connsiteX9" fmla="*/ 1762262 w 2150204"/>
                <a:gd name="connsiteY9" fmla="*/ 943971 h 1135040"/>
                <a:gd name="connsiteX10" fmla="*/ 1992239 w 2150204"/>
                <a:gd name="connsiteY10" fmla="*/ 766551 h 1135040"/>
                <a:gd name="connsiteX11" fmla="*/ 2150204 w 2150204"/>
                <a:gd name="connsiteY11" fmla="*/ 957619 h 1135040"/>
                <a:gd name="connsiteX0" fmla="*/ 0 w 2149951"/>
                <a:gd name="connsiteY0" fmla="*/ 780198 h 1135040"/>
                <a:gd name="connsiteX1" fmla="*/ 155271 w 2149951"/>
                <a:gd name="connsiteY1" fmla="*/ 794949 h 1135040"/>
                <a:gd name="connsiteX2" fmla="*/ 204717 w 2149951"/>
                <a:gd name="connsiteY2" fmla="*/ 957619 h 1135040"/>
                <a:gd name="connsiteX3" fmla="*/ 395785 w 2149951"/>
                <a:gd name="connsiteY3" fmla="*/ 1107744 h 1135040"/>
                <a:gd name="connsiteX4" fmla="*/ 600502 w 2149951"/>
                <a:gd name="connsiteY4" fmla="*/ 930323 h 1135040"/>
                <a:gd name="connsiteX5" fmla="*/ 955343 w 2149951"/>
                <a:gd name="connsiteY5" fmla="*/ 2275 h 1135040"/>
                <a:gd name="connsiteX6" fmla="*/ 1337481 w 2149951"/>
                <a:gd name="connsiteY6" fmla="*/ 943971 h 1135040"/>
                <a:gd name="connsiteX7" fmla="*/ 1576745 w 2149951"/>
                <a:gd name="connsiteY7" fmla="*/ 1135040 h 1135040"/>
                <a:gd name="connsiteX8" fmla="*/ 1762009 w 2149951"/>
                <a:gd name="connsiteY8" fmla="*/ 943971 h 1135040"/>
                <a:gd name="connsiteX9" fmla="*/ 1991986 w 2149951"/>
                <a:gd name="connsiteY9" fmla="*/ 766551 h 1135040"/>
                <a:gd name="connsiteX10" fmla="*/ 2149951 w 2149951"/>
                <a:gd name="connsiteY10" fmla="*/ 957619 h 1135040"/>
                <a:gd name="connsiteX0" fmla="*/ 0 w 2271899"/>
                <a:gd name="connsiteY0" fmla="*/ 991323 h 1135040"/>
                <a:gd name="connsiteX1" fmla="*/ 277219 w 2271899"/>
                <a:gd name="connsiteY1" fmla="*/ 79494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277219 w 2271899"/>
                <a:gd name="connsiteY1" fmla="*/ 794949 h 1135040"/>
                <a:gd name="connsiteX2" fmla="*/ 381749 w 2271899"/>
                <a:gd name="connsiteY2" fmla="*/ 787409 h 1135040"/>
                <a:gd name="connsiteX3" fmla="*/ 326665 w 2271899"/>
                <a:gd name="connsiteY3" fmla="*/ 957619 h 1135040"/>
                <a:gd name="connsiteX4" fmla="*/ 517733 w 2271899"/>
                <a:gd name="connsiteY4" fmla="*/ 1107744 h 1135040"/>
                <a:gd name="connsiteX5" fmla="*/ 722450 w 2271899"/>
                <a:gd name="connsiteY5" fmla="*/ 930323 h 1135040"/>
                <a:gd name="connsiteX6" fmla="*/ 1077291 w 2271899"/>
                <a:gd name="connsiteY6" fmla="*/ 2275 h 1135040"/>
                <a:gd name="connsiteX7" fmla="*/ 1459429 w 2271899"/>
                <a:gd name="connsiteY7" fmla="*/ 943971 h 1135040"/>
                <a:gd name="connsiteX8" fmla="*/ 1698693 w 2271899"/>
                <a:gd name="connsiteY8" fmla="*/ 1135040 h 1135040"/>
                <a:gd name="connsiteX9" fmla="*/ 1883957 w 2271899"/>
                <a:gd name="connsiteY9" fmla="*/ 943971 h 1135040"/>
                <a:gd name="connsiteX10" fmla="*/ 2113934 w 2271899"/>
                <a:gd name="connsiteY10" fmla="*/ 766551 h 1135040"/>
                <a:gd name="connsiteX11" fmla="*/ 2271899 w 2271899"/>
                <a:gd name="connsiteY11" fmla="*/ 957619 h 1135040"/>
                <a:gd name="connsiteX0" fmla="*/ 0 w 2271899"/>
                <a:gd name="connsiteY0" fmla="*/ 991323 h 1135040"/>
                <a:gd name="connsiteX1" fmla="*/ 381749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96978"/>
                <a:gd name="connsiteX1" fmla="*/ 190117 w 2271899"/>
                <a:gd name="connsiteY1" fmla="*/ 787409 h 1196978"/>
                <a:gd name="connsiteX2" fmla="*/ 326665 w 2271899"/>
                <a:gd name="connsiteY2" fmla="*/ 957619 h 1196978"/>
                <a:gd name="connsiteX3" fmla="*/ 341100 w 2271899"/>
                <a:gd name="connsiteY3" fmla="*/ 1171957 h 1196978"/>
                <a:gd name="connsiteX4" fmla="*/ 517733 w 2271899"/>
                <a:gd name="connsiteY4" fmla="*/ 1107744 h 1196978"/>
                <a:gd name="connsiteX5" fmla="*/ 722450 w 2271899"/>
                <a:gd name="connsiteY5" fmla="*/ 930323 h 1196978"/>
                <a:gd name="connsiteX6" fmla="*/ 1077291 w 2271899"/>
                <a:gd name="connsiteY6" fmla="*/ 2275 h 1196978"/>
                <a:gd name="connsiteX7" fmla="*/ 1459429 w 2271899"/>
                <a:gd name="connsiteY7" fmla="*/ 943971 h 1196978"/>
                <a:gd name="connsiteX8" fmla="*/ 1698693 w 2271899"/>
                <a:gd name="connsiteY8" fmla="*/ 1135040 h 1196978"/>
                <a:gd name="connsiteX9" fmla="*/ 1883957 w 2271899"/>
                <a:gd name="connsiteY9" fmla="*/ 943971 h 1196978"/>
                <a:gd name="connsiteX10" fmla="*/ 2113934 w 2271899"/>
                <a:gd name="connsiteY10" fmla="*/ 766551 h 1196978"/>
                <a:gd name="connsiteX11" fmla="*/ 2271899 w 2271899"/>
                <a:gd name="connsiteY11" fmla="*/ 957619 h 1196978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74305"/>
                <a:gd name="connsiteX1" fmla="*/ 190117 w 2271899"/>
                <a:gd name="connsiteY1" fmla="*/ 787409 h 1174305"/>
                <a:gd name="connsiteX2" fmla="*/ 326665 w 2271899"/>
                <a:gd name="connsiteY2" fmla="*/ 957619 h 1174305"/>
                <a:gd name="connsiteX3" fmla="*/ 253994 w 2271899"/>
                <a:gd name="connsiteY3" fmla="*/ 1149283 h 1174305"/>
                <a:gd name="connsiteX4" fmla="*/ 517733 w 2271899"/>
                <a:gd name="connsiteY4" fmla="*/ 1107744 h 1174305"/>
                <a:gd name="connsiteX5" fmla="*/ 722450 w 2271899"/>
                <a:gd name="connsiteY5" fmla="*/ 930323 h 1174305"/>
                <a:gd name="connsiteX6" fmla="*/ 1077291 w 2271899"/>
                <a:gd name="connsiteY6" fmla="*/ 2275 h 1174305"/>
                <a:gd name="connsiteX7" fmla="*/ 1459429 w 2271899"/>
                <a:gd name="connsiteY7" fmla="*/ 943971 h 1174305"/>
                <a:gd name="connsiteX8" fmla="*/ 1698693 w 2271899"/>
                <a:gd name="connsiteY8" fmla="*/ 1135040 h 1174305"/>
                <a:gd name="connsiteX9" fmla="*/ 1883957 w 2271899"/>
                <a:gd name="connsiteY9" fmla="*/ 943971 h 1174305"/>
                <a:gd name="connsiteX10" fmla="*/ 2113934 w 2271899"/>
                <a:gd name="connsiteY10" fmla="*/ 766551 h 1174305"/>
                <a:gd name="connsiteX11" fmla="*/ 2271899 w 2271899"/>
                <a:gd name="connsiteY11" fmla="*/ 957619 h 1174305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  <a:gd name="connsiteX0" fmla="*/ 0 w 2271899"/>
                <a:gd name="connsiteY0" fmla="*/ 991323 h 1135040"/>
                <a:gd name="connsiteX1" fmla="*/ 190117 w 2271899"/>
                <a:gd name="connsiteY1" fmla="*/ 787409 h 1135040"/>
                <a:gd name="connsiteX2" fmla="*/ 326665 w 2271899"/>
                <a:gd name="connsiteY2" fmla="*/ 957619 h 1135040"/>
                <a:gd name="connsiteX3" fmla="*/ 517733 w 2271899"/>
                <a:gd name="connsiteY3" fmla="*/ 1107744 h 1135040"/>
                <a:gd name="connsiteX4" fmla="*/ 722450 w 2271899"/>
                <a:gd name="connsiteY4" fmla="*/ 930323 h 1135040"/>
                <a:gd name="connsiteX5" fmla="*/ 1077291 w 2271899"/>
                <a:gd name="connsiteY5" fmla="*/ 2275 h 1135040"/>
                <a:gd name="connsiteX6" fmla="*/ 1459429 w 2271899"/>
                <a:gd name="connsiteY6" fmla="*/ 943971 h 1135040"/>
                <a:gd name="connsiteX7" fmla="*/ 1698693 w 2271899"/>
                <a:gd name="connsiteY7" fmla="*/ 1135040 h 1135040"/>
                <a:gd name="connsiteX8" fmla="*/ 1883957 w 2271899"/>
                <a:gd name="connsiteY8" fmla="*/ 943971 h 1135040"/>
                <a:gd name="connsiteX9" fmla="*/ 2113934 w 2271899"/>
                <a:gd name="connsiteY9" fmla="*/ 766551 h 1135040"/>
                <a:gd name="connsiteX10" fmla="*/ 2271899 w 2271899"/>
                <a:gd name="connsiteY10" fmla="*/ 957619 h 1135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71899" h="1135040">
                  <a:moveTo>
                    <a:pt x="0" y="991323"/>
                  </a:moveTo>
                  <a:cubicBezTo>
                    <a:pt x="38882" y="858360"/>
                    <a:pt x="100831" y="785487"/>
                    <a:pt x="190117" y="787409"/>
                  </a:cubicBezTo>
                  <a:cubicBezTo>
                    <a:pt x="250368" y="796871"/>
                    <a:pt x="283677" y="889149"/>
                    <a:pt x="326665" y="957619"/>
                  </a:cubicBezTo>
                  <a:cubicBezTo>
                    <a:pt x="381268" y="1011008"/>
                    <a:pt x="451769" y="1112293"/>
                    <a:pt x="517733" y="1107744"/>
                  </a:cubicBezTo>
                  <a:cubicBezTo>
                    <a:pt x="583697" y="1103195"/>
                    <a:pt x="629190" y="1114568"/>
                    <a:pt x="722450" y="930323"/>
                  </a:cubicBezTo>
                  <a:cubicBezTo>
                    <a:pt x="815710" y="746078"/>
                    <a:pt x="954461" y="0"/>
                    <a:pt x="1077291" y="2275"/>
                  </a:cubicBezTo>
                  <a:cubicBezTo>
                    <a:pt x="1200121" y="4550"/>
                    <a:pt x="1355862" y="755177"/>
                    <a:pt x="1459429" y="943971"/>
                  </a:cubicBezTo>
                  <a:cubicBezTo>
                    <a:pt x="1562996" y="1132765"/>
                    <a:pt x="1627938" y="1135040"/>
                    <a:pt x="1698693" y="1135040"/>
                  </a:cubicBezTo>
                  <a:cubicBezTo>
                    <a:pt x="1769448" y="1135040"/>
                    <a:pt x="1815718" y="1005386"/>
                    <a:pt x="1883957" y="943971"/>
                  </a:cubicBezTo>
                  <a:cubicBezTo>
                    <a:pt x="1952122" y="807155"/>
                    <a:pt x="2049277" y="764276"/>
                    <a:pt x="2113934" y="766551"/>
                  </a:cubicBezTo>
                  <a:cubicBezTo>
                    <a:pt x="2178591" y="768826"/>
                    <a:pt x="2221857" y="863222"/>
                    <a:pt x="2271899" y="957619"/>
                  </a:cubicBezTo>
                </a:path>
              </a:pathLst>
            </a:cu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64" name="Freeform 33"/>
          <p:cNvSpPr/>
          <p:nvPr/>
        </p:nvSpPr>
        <p:spPr>
          <a:xfrm>
            <a:off x="3034578" y="1154740"/>
            <a:ext cx="1674254" cy="4400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  <a:gd name="connsiteX0" fmla="*/ 0 w 4314423"/>
              <a:gd name="connsiteY0" fmla="*/ 491544 h 684727"/>
              <a:gd name="connsiteX1" fmla="*/ 695459 w 4314423"/>
              <a:gd name="connsiteY1" fmla="*/ 92298 h 684727"/>
              <a:gd name="connsiteX2" fmla="*/ 1674254 w 4314423"/>
              <a:gd name="connsiteY2" fmla="*/ 517301 h 684727"/>
              <a:gd name="connsiteX3" fmla="*/ 2846231 w 4314423"/>
              <a:gd name="connsiteY3" fmla="*/ 27904 h 684727"/>
              <a:gd name="connsiteX4" fmla="*/ 4314423 w 4314423"/>
              <a:gd name="connsiteY4" fmla="*/ 684727 h 684727"/>
              <a:gd name="connsiteX0" fmla="*/ 0 w 2846231"/>
              <a:gd name="connsiteY0" fmla="*/ 491544 h 528033"/>
              <a:gd name="connsiteX1" fmla="*/ 695459 w 2846231"/>
              <a:gd name="connsiteY1" fmla="*/ 92298 h 528033"/>
              <a:gd name="connsiteX2" fmla="*/ 1674254 w 2846231"/>
              <a:gd name="connsiteY2" fmla="*/ 517301 h 528033"/>
              <a:gd name="connsiteX3" fmla="*/ 2846231 w 2846231"/>
              <a:gd name="connsiteY3" fmla="*/ 27904 h 528033"/>
              <a:gd name="connsiteX0" fmla="*/ 0 w 1674254"/>
              <a:gd name="connsiteY0" fmla="*/ 403539 h 440028"/>
              <a:gd name="connsiteX1" fmla="*/ 695459 w 1674254"/>
              <a:gd name="connsiteY1" fmla="*/ 4293 h 440028"/>
              <a:gd name="connsiteX2" fmla="*/ 1674254 w 1674254"/>
              <a:gd name="connsiteY2" fmla="*/ 429296 h 4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4254" h="440028">
                <a:moveTo>
                  <a:pt x="0" y="403539"/>
                </a:moveTo>
                <a:cubicBezTo>
                  <a:pt x="208208" y="201769"/>
                  <a:pt x="416417" y="0"/>
                  <a:pt x="695459" y="4293"/>
                </a:cubicBezTo>
                <a:cubicBezTo>
                  <a:pt x="974501" y="8586"/>
                  <a:pt x="1315792" y="440028"/>
                  <a:pt x="1674254" y="429296"/>
                </a:cubicBezTo>
              </a:path>
            </a:pathLst>
          </a:custGeom>
          <a:ln w="38100">
            <a:solidFill>
              <a:srgbClr val="FF0000">
                <a:alpha val="39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5" name="Freeform 33"/>
          <p:cNvSpPr/>
          <p:nvPr/>
        </p:nvSpPr>
        <p:spPr>
          <a:xfrm>
            <a:off x="3056349" y="5178494"/>
            <a:ext cx="1674254" cy="4400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  <a:gd name="connsiteX0" fmla="*/ 0 w 4314423"/>
              <a:gd name="connsiteY0" fmla="*/ 491544 h 684727"/>
              <a:gd name="connsiteX1" fmla="*/ 695459 w 4314423"/>
              <a:gd name="connsiteY1" fmla="*/ 92298 h 684727"/>
              <a:gd name="connsiteX2" fmla="*/ 1674254 w 4314423"/>
              <a:gd name="connsiteY2" fmla="*/ 517301 h 684727"/>
              <a:gd name="connsiteX3" fmla="*/ 2846231 w 4314423"/>
              <a:gd name="connsiteY3" fmla="*/ 27904 h 684727"/>
              <a:gd name="connsiteX4" fmla="*/ 4314423 w 4314423"/>
              <a:gd name="connsiteY4" fmla="*/ 684727 h 684727"/>
              <a:gd name="connsiteX0" fmla="*/ 0 w 2846231"/>
              <a:gd name="connsiteY0" fmla="*/ 491544 h 528033"/>
              <a:gd name="connsiteX1" fmla="*/ 695459 w 2846231"/>
              <a:gd name="connsiteY1" fmla="*/ 92298 h 528033"/>
              <a:gd name="connsiteX2" fmla="*/ 1674254 w 2846231"/>
              <a:gd name="connsiteY2" fmla="*/ 517301 h 528033"/>
              <a:gd name="connsiteX3" fmla="*/ 2846231 w 2846231"/>
              <a:gd name="connsiteY3" fmla="*/ 27904 h 528033"/>
              <a:gd name="connsiteX0" fmla="*/ 0 w 1674254"/>
              <a:gd name="connsiteY0" fmla="*/ 403539 h 440028"/>
              <a:gd name="connsiteX1" fmla="*/ 695459 w 1674254"/>
              <a:gd name="connsiteY1" fmla="*/ 4293 h 440028"/>
              <a:gd name="connsiteX2" fmla="*/ 1674254 w 1674254"/>
              <a:gd name="connsiteY2" fmla="*/ 429296 h 4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4254" h="440028">
                <a:moveTo>
                  <a:pt x="0" y="403539"/>
                </a:moveTo>
                <a:cubicBezTo>
                  <a:pt x="208208" y="201769"/>
                  <a:pt x="416417" y="0"/>
                  <a:pt x="695459" y="4293"/>
                </a:cubicBezTo>
                <a:cubicBezTo>
                  <a:pt x="974501" y="8586"/>
                  <a:pt x="1315792" y="440028"/>
                  <a:pt x="1674254" y="429296"/>
                </a:cubicBezTo>
              </a:path>
            </a:pathLst>
          </a:cu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08879" y="1815919"/>
            <a:ext cx="247598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37" idx="0"/>
          </p:cNvCxnSpPr>
          <p:nvPr/>
        </p:nvCxnSpPr>
        <p:spPr>
          <a:xfrm rot="5400000" flipH="1" flipV="1">
            <a:off x="-1087263" y="3317882"/>
            <a:ext cx="5095062" cy="15142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08879" y="5857777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95231" y="3759269"/>
            <a:ext cx="2566141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74027" y="295563"/>
            <a:ext cx="19238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smtClean="0">
                <a:sym typeface="Symbol"/>
              </a:rPr>
              <a:t>x</a:t>
            </a:r>
            <a:r>
              <a:rPr lang="pt-BR" sz="2800" dirty="0" smtClean="0">
                <a:sym typeface="Symbol"/>
              </a:rPr>
              <a:t>[</a:t>
            </a:r>
            <a:r>
              <a:rPr lang="pt-BR" sz="2800" i="1" dirty="0" smtClean="0">
                <a:sym typeface="Symbol"/>
              </a:rPr>
              <a:t>n</a:t>
            </a:r>
            <a:r>
              <a:rPr lang="pt-BR" sz="2800" dirty="0" smtClean="0">
                <a:sym typeface="Symbol"/>
              </a:rPr>
              <a:t>] = </a:t>
            </a:r>
            <a:r>
              <a:rPr lang="pt-BR" sz="2800" i="1" dirty="0" smtClean="0">
                <a:sym typeface="Symbol"/>
              </a:rPr>
              <a:t>x</a:t>
            </a:r>
            <a:r>
              <a:rPr lang="pt-BR" sz="2800" baseline="-25000" dirty="0" smtClean="0">
                <a:sym typeface="Symbol"/>
              </a:rPr>
              <a:t>c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err="1" smtClean="0">
                <a:sym typeface="Symbol"/>
              </a:rPr>
              <a:t>nT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855867" y="1614009"/>
            <a:ext cx="3161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i="1" dirty="0" smtClean="0">
                <a:sym typeface="Symbol"/>
              </a:rPr>
              <a:t>n</a:t>
            </a:r>
            <a:endParaRPr lang="pt-BR" sz="2000" i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920345" y="3539557"/>
            <a:ext cx="271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i="1" dirty="0" smtClean="0">
                <a:sym typeface="Symbol"/>
              </a:rPr>
              <a:t>t</a:t>
            </a:r>
            <a:endParaRPr lang="pt-BR" sz="2000" i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935376" y="5651715"/>
            <a:ext cx="271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i="1" dirty="0" smtClean="0">
                <a:sym typeface="Symbol"/>
              </a:rPr>
              <a:t>t</a:t>
            </a:r>
            <a:endParaRPr lang="pt-BR" sz="2000" i="1" baseline="-25000" dirty="0"/>
          </a:p>
        </p:txBody>
      </p:sp>
      <p:sp>
        <p:nvSpPr>
          <p:cNvPr id="11" name="Freeform 10"/>
          <p:cNvSpPr/>
          <p:nvPr/>
        </p:nvSpPr>
        <p:spPr>
          <a:xfrm>
            <a:off x="566661" y="950888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chemeClr val="accent3">
                <a:lumMod val="60000"/>
                <a:lumOff val="40000"/>
                <a:alpha val="43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466290" y="5602322"/>
            <a:ext cx="515155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734088" y="5486412"/>
            <a:ext cx="72121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114016" y="5492852"/>
            <a:ext cx="682579" cy="1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1602369" y="5608762"/>
            <a:ext cx="45075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2028416" y="5686036"/>
            <a:ext cx="32196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64680" y="3197723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5" name="TextBox 24"/>
          <p:cNvSpPr txBox="1"/>
          <p:nvPr/>
        </p:nvSpPr>
        <p:spPr>
          <a:xfrm>
            <a:off x="201203" y="31183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6" name="TextBox 25"/>
          <p:cNvSpPr txBox="1"/>
          <p:nvPr/>
        </p:nvSpPr>
        <p:spPr>
          <a:xfrm>
            <a:off x="1316112" y="381526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27" name="TextBox 26"/>
          <p:cNvSpPr txBox="1"/>
          <p:nvPr/>
        </p:nvSpPr>
        <p:spPr>
          <a:xfrm>
            <a:off x="1631151" y="381526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005933" y="381526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61376" y="3814894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490550" y="3823784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81827" y="374409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3" name="TextBox 32"/>
          <p:cNvSpPr txBox="1"/>
          <p:nvPr/>
        </p:nvSpPr>
        <p:spPr>
          <a:xfrm>
            <a:off x="2509365" y="378372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4" name="Freeform 33"/>
          <p:cNvSpPr/>
          <p:nvPr/>
        </p:nvSpPr>
        <p:spPr>
          <a:xfrm>
            <a:off x="564513" y="4992746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>
                <a:alpha val="39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TextBox 34"/>
          <p:cNvSpPr txBox="1"/>
          <p:nvPr/>
        </p:nvSpPr>
        <p:spPr>
          <a:xfrm>
            <a:off x="2282229" y="547514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6" name="TextBox 35"/>
          <p:cNvSpPr txBox="1"/>
          <p:nvPr/>
        </p:nvSpPr>
        <p:spPr>
          <a:xfrm>
            <a:off x="173302" y="546011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7" name="TextBox 36"/>
          <p:cNvSpPr txBox="1"/>
          <p:nvPr/>
        </p:nvSpPr>
        <p:spPr>
          <a:xfrm>
            <a:off x="1301854" y="587298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38" name="TextBox 37"/>
          <p:cNvSpPr txBox="1"/>
          <p:nvPr/>
        </p:nvSpPr>
        <p:spPr>
          <a:xfrm>
            <a:off x="1616893" y="586010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991675" y="586010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847118" y="585973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476292" y="586862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92558" y="580258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44" name="TextBox 43"/>
          <p:cNvSpPr txBox="1"/>
          <p:nvPr/>
        </p:nvSpPr>
        <p:spPr>
          <a:xfrm>
            <a:off x="2438977" y="581569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298589" y="3315602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 flipH="1" flipV="1">
            <a:off x="666549" y="3315602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1027685" y="3315602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H="1" flipV="1">
            <a:off x="1409293" y="3315602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1777253" y="3315602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441793" y="2423241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smtClean="0">
                <a:sym typeface="Symbol"/>
              </a:rPr>
              <a:t>p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65" name="Rectangle 64"/>
          <p:cNvSpPr/>
          <p:nvPr/>
        </p:nvSpPr>
        <p:spPr>
          <a:xfrm>
            <a:off x="2627287" y="824248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ctangle 66"/>
          <p:cNvSpPr/>
          <p:nvPr/>
        </p:nvSpPr>
        <p:spPr>
          <a:xfrm>
            <a:off x="2586504" y="4801674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2" name="Straight Connector 71"/>
          <p:cNvCxnSpPr/>
          <p:nvPr/>
        </p:nvCxnSpPr>
        <p:spPr>
          <a:xfrm>
            <a:off x="3825021" y="1828798"/>
            <a:ext cx="508715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5943259" y="824246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4" name="TextBox 73"/>
          <p:cNvSpPr txBox="1"/>
          <p:nvPr/>
        </p:nvSpPr>
        <p:spPr>
          <a:xfrm>
            <a:off x="6256840" y="400322"/>
            <a:ext cx="11592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ym typeface="Symbol"/>
              </a:rPr>
              <a:t>|</a:t>
            </a:r>
            <a:r>
              <a:rPr lang="pt-BR" sz="2400" i="1" dirty="0" smtClean="0">
                <a:sym typeface="Symbol"/>
              </a:rPr>
              <a:t>X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err="1" smtClean="0">
                <a:sym typeface="Symbol"/>
              </a:rPr>
              <a:t>e</a:t>
            </a:r>
            <a:r>
              <a:rPr lang="pt-BR" sz="2400" i="1" baseline="30000" dirty="0" err="1" smtClean="0">
                <a:sym typeface="Symbol"/>
              </a:rPr>
              <a:t>j</a:t>
            </a:r>
            <a:r>
              <a:rPr lang="el-GR" sz="2400" i="1" baseline="30000" dirty="0" smtClean="0">
                <a:sym typeface="Symbol"/>
              </a:rPr>
              <a:t>ω</a:t>
            </a:r>
            <a:r>
              <a:rPr lang="pt-BR" sz="2400" dirty="0" smtClean="0">
                <a:sym typeface="Symbol"/>
              </a:rPr>
              <a:t>)|</a:t>
            </a:r>
            <a:endParaRPr lang="pt-BR" sz="2400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8741562" y="1820073"/>
            <a:ext cx="362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dirty="0" smtClean="0">
                <a:sym typeface="Symbol"/>
              </a:rPr>
              <a:t>ω</a:t>
            </a:r>
            <a:endParaRPr lang="pt-BR" sz="2000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6463181" y="1832952"/>
            <a:ext cx="42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sym typeface="Symbol"/>
              </a:rPr>
              <a:t>ω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5631795" y="1826788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- </a:t>
            </a:r>
            <a:r>
              <a:rPr lang="el-GR" dirty="0" smtClean="0">
                <a:sym typeface="Symbol"/>
              </a:rPr>
              <a:t>ω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82" name="TextBox 81"/>
          <p:cNvSpPr txBox="1"/>
          <p:nvPr/>
        </p:nvSpPr>
        <p:spPr>
          <a:xfrm>
            <a:off x="6157186" y="1851402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cxnSp>
        <p:nvCxnSpPr>
          <p:cNvPr id="84" name="Straight Connector 83"/>
          <p:cNvCxnSpPr>
            <a:stCxn id="82" idx="0"/>
          </p:cNvCxnSpPr>
          <p:nvPr/>
        </p:nvCxnSpPr>
        <p:spPr>
          <a:xfrm rot="5400000" flipH="1" flipV="1">
            <a:off x="5622298" y="1163053"/>
            <a:ext cx="1374081" cy="261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6200000" flipV="1">
            <a:off x="5613076" y="3088779"/>
            <a:ext cx="1339407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979568" y="3739779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723527" y="3704839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89" name="TextBox 88"/>
          <p:cNvSpPr txBox="1"/>
          <p:nvPr/>
        </p:nvSpPr>
        <p:spPr>
          <a:xfrm>
            <a:off x="8296708" y="31183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0" name="TextBox 89"/>
          <p:cNvSpPr txBox="1"/>
          <p:nvPr/>
        </p:nvSpPr>
        <p:spPr>
          <a:xfrm>
            <a:off x="3792296" y="311615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1" name="TextBox 90"/>
          <p:cNvSpPr txBox="1"/>
          <p:nvPr/>
        </p:nvSpPr>
        <p:spPr>
          <a:xfrm>
            <a:off x="6144358" y="3799465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92" name="TextBox 91"/>
          <p:cNvSpPr txBox="1"/>
          <p:nvPr/>
        </p:nvSpPr>
        <p:spPr>
          <a:xfrm>
            <a:off x="6961678" y="376082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7941773" y="377370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4" name="TextBox 93"/>
          <p:cNvSpPr txBox="1"/>
          <p:nvPr/>
        </p:nvSpPr>
        <p:spPr>
          <a:xfrm>
            <a:off x="4955519" y="377334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5" name="TextBox 94"/>
          <p:cNvSpPr txBox="1"/>
          <p:nvPr/>
        </p:nvSpPr>
        <p:spPr>
          <a:xfrm>
            <a:off x="4005138" y="375647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97" name="TextBox 96"/>
          <p:cNvSpPr txBox="1"/>
          <p:nvPr/>
        </p:nvSpPr>
        <p:spPr>
          <a:xfrm>
            <a:off x="3682767" y="367754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8" name="TextBox 97"/>
          <p:cNvSpPr txBox="1"/>
          <p:nvPr/>
        </p:nvSpPr>
        <p:spPr>
          <a:xfrm>
            <a:off x="8386970" y="372929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99" name="Straight Connector 98"/>
          <p:cNvCxnSpPr/>
          <p:nvPr/>
        </p:nvCxnSpPr>
        <p:spPr>
          <a:xfrm rot="5400000" flipH="1" flipV="1">
            <a:off x="3896506" y="3313454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4874378" y="3313454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 flipH="1" flipV="1">
            <a:off x="5852250" y="3313454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 flipH="1" flipV="1">
            <a:off x="6830123" y="3313454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 flipH="1" flipV="1">
            <a:off x="7807996" y="3313454"/>
            <a:ext cx="862666" cy="0"/>
          </a:xfrm>
          <a:prstGeom prst="line">
            <a:avLst/>
          </a:prstGeom>
          <a:ln w="38100">
            <a:solidFill>
              <a:srgbClr val="FF0000">
                <a:alpha val="23000"/>
              </a:srgb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333657" y="2524126"/>
            <a:ext cx="848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 smtClean="0">
                <a:sym typeface="Symbol"/>
              </a:rPr>
              <a:t>P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</a:t>
            </a:r>
            <a:endParaRPr lang="pt-BR" sz="2400" baseline="-25000" dirty="0"/>
          </a:p>
        </p:txBody>
      </p:sp>
      <p:cxnSp>
        <p:nvCxnSpPr>
          <p:cNvPr id="152" name="Straight Connector 151"/>
          <p:cNvCxnSpPr/>
          <p:nvPr/>
        </p:nvCxnSpPr>
        <p:spPr>
          <a:xfrm rot="16200000" flipV="1">
            <a:off x="5610928" y="5224545"/>
            <a:ext cx="1339407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3977420" y="5875545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8721379" y="5840605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8513503" y="525406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6" name="TextBox 155"/>
          <p:cNvSpPr txBox="1"/>
          <p:nvPr/>
        </p:nvSpPr>
        <p:spPr>
          <a:xfrm>
            <a:off x="3609842" y="525192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7" name="TextBox 156"/>
          <p:cNvSpPr txBox="1"/>
          <p:nvPr/>
        </p:nvSpPr>
        <p:spPr>
          <a:xfrm>
            <a:off x="6142210" y="593523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58" name="TextBox 157"/>
          <p:cNvSpPr txBox="1"/>
          <p:nvPr/>
        </p:nvSpPr>
        <p:spPr>
          <a:xfrm>
            <a:off x="6959530" y="589659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7939625" y="5909473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4953371" y="590910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4002990" y="589223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680619" y="581331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3" name="TextBox 162"/>
          <p:cNvSpPr txBox="1"/>
          <p:nvPr/>
        </p:nvSpPr>
        <p:spPr>
          <a:xfrm>
            <a:off x="8384822" y="586506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9" name="TextBox 168"/>
          <p:cNvSpPr txBox="1"/>
          <p:nvPr/>
        </p:nvSpPr>
        <p:spPr>
          <a:xfrm>
            <a:off x="6241356" y="4479586"/>
            <a:ext cx="1075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|</a:t>
            </a:r>
            <a:r>
              <a:rPr lang="pt-BR" sz="2000" i="1" dirty="0" err="1" smtClean="0">
                <a:sym typeface="Symbol"/>
              </a:rPr>
              <a:t>X</a:t>
            </a:r>
            <a:r>
              <a:rPr lang="pt-BR" sz="2400" baseline="-25000" dirty="0" err="1" smtClean="0">
                <a:sym typeface="Symbol"/>
              </a:rPr>
              <a:t>a</a:t>
            </a:r>
            <a:r>
              <a:rPr lang="pt-BR" sz="2000" dirty="0" smtClean="0">
                <a:sym typeface="Symbol"/>
              </a:rPr>
              <a:t>(</a:t>
            </a:r>
            <a:r>
              <a:rPr lang="pt-BR" sz="2000" i="1" dirty="0" smtClean="0">
                <a:sym typeface="Symbol"/>
              </a:rPr>
              <a:t>j</a:t>
            </a:r>
            <a:r>
              <a:rPr lang="pt-BR" sz="2000" dirty="0" smtClean="0">
                <a:sym typeface="Symbol"/>
              </a:rPr>
              <a:t>)|</a:t>
            </a:r>
            <a:endParaRPr lang="pt-BR" sz="2000" baseline="-25000" dirty="0"/>
          </a:p>
        </p:txBody>
      </p:sp>
      <p:sp>
        <p:nvSpPr>
          <p:cNvPr id="171" name="Freeform 170"/>
          <p:cNvSpPr/>
          <p:nvPr/>
        </p:nvSpPr>
        <p:spPr>
          <a:xfrm>
            <a:off x="5915355" y="487894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2" name="Freeform 171"/>
          <p:cNvSpPr/>
          <p:nvPr/>
        </p:nvSpPr>
        <p:spPr>
          <a:xfrm>
            <a:off x="4948062" y="4876799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3" name="Freeform 172"/>
          <p:cNvSpPr/>
          <p:nvPr/>
        </p:nvSpPr>
        <p:spPr>
          <a:xfrm>
            <a:off x="3959528" y="4874653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4" name="Freeform 173"/>
          <p:cNvSpPr/>
          <p:nvPr/>
        </p:nvSpPr>
        <p:spPr>
          <a:xfrm>
            <a:off x="6910328" y="4887531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5" name="Freeform 174"/>
          <p:cNvSpPr/>
          <p:nvPr/>
        </p:nvSpPr>
        <p:spPr>
          <a:xfrm>
            <a:off x="7886207" y="489826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6" name="Straight Connector 175"/>
          <p:cNvCxnSpPr>
            <a:endCxn id="160" idx="0"/>
          </p:cNvCxnSpPr>
          <p:nvPr/>
        </p:nvCxnSpPr>
        <p:spPr>
          <a:xfrm rot="5400000">
            <a:off x="4505646" y="5111764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5400000">
            <a:off x="3524694" y="5070979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rot="5400000">
            <a:off x="6471810" y="5081713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rot="5400000">
            <a:off x="7448458" y="5092446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952955" y="596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pt-BR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5610799" y="266537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 </a:t>
            </a:r>
            <a:r>
              <a:rPr lang="pt-BR" dirty="0" smtClean="0"/>
              <a:t>/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57" name="TextBox 56"/>
          <p:cNvSpPr txBox="1"/>
          <p:nvPr/>
        </p:nvSpPr>
        <p:spPr>
          <a:xfrm>
            <a:off x="1428914" y="4701270"/>
            <a:ext cx="78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x</a:t>
            </a:r>
            <a:r>
              <a:rPr lang="pt-BR" sz="2800" baseline="-25000" dirty="0" err="1" smtClean="0">
                <a:sym typeface="Symbol"/>
              </a:rPr>
              <a:t>a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sp>
        <p:nvSpPr>
          <p:cNvPr id="104" name="TextBox 103"/>
          <p:cNvSpPr txBox="1"/>
          <p:nvPr/>
        </p:nvSpPr>
        <p:spPr>
          <a:xfrm>
            <a:off x="2480600" y="1330219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05" name="TextBox 104"/>
          <p:cNvSpPr txBox="1"/>
          <p:nvPr/>
        </p:nvSpPr>
        <p:spPr>
          <a:xfrm>
            <a:off x="312659" y="133268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106" name="Straight Connector 105"/>
          <p:cNvCxnSpPr/>
          <p:nvPr/>
        </p:nvCxnSpPr>
        <p:spPr>
          <a:xfrm rot="5400000" flipH="1" flipV="1">
            <a:off x="468562" y="1564786"/>
            <a:ext cx="515155" cy="0"/>
          </a:xfrm>
          <a:prstGeom prst="line">
            <a:avLst/>
          </a:prstGeom>
          <a:ln w="38100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rot="5400000" flipH="1" flipV="1">
            <a:off x="736360" y="1448876"/>
            <a:ext cx="721216" cy="0"/>
          </a:xfrm>
          <a:prstGeom prst="line">
            <a:avLst/>
          </a:prstGeom>
          <a:ln w="38100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rot="5400000" flipH="1" flipV="1">
            <a:off x="1123603" y="1455316"/>
            <a:ext cx="682579" cy="1"/>
          </a:xfrm>
          <a:prstGeom prst="line">
            <a:avLst/>
          </a:prstGeom>
          <a:ln w="38100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rot="5400000" flipH="1" flipV="1">
            <a:off x="1604641" y="1571226"/>
            <a:ext cx="450759" cy="0"/>
          </a:xfrm>
          <a:prstGeom prst="line">
            <a:avLst/>
          </a:prstGeom>
          <a:ln w="38100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rot="5400000" flipH="1" flipV="1">
            <a:off x="2030688" y="1648500"/>
            <a:ext cx="321969" cy="0"/>
          </a:xfrm>
          <a:prstGeom prst="line">
            <a:avLst/>
          </a:prstGeom>
          <a:ln w="38100">
            <a:solidFill>
              <a:srgbClr val="FF0000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427251" y="753931"/>
            <a:ext cx="1103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400" b="1" i="1" dirty="0" smtClean="0">
                <a:solidFill>
                  <a:srgbClr val="FF0000"/>
                </a:solidFill>
              </a:rPr>
              <a:t>ω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</a:rPr>
              <a:t> = </a:t>
            </a:r>
            <a:r>
              <a:rPr lang="pt-BR" sz="2400" b="1" dirty="0" smtClean="0">
                <a:solidFill>
                  <a:srgbClr val="FF0000"/>
                </a:solidFill>
              </a:rPr>
              <a:t>2</a:t>
            </a:r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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2415376" y="108918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sz="2400" b="1" baseline="-25000" dirty="0" smtClean="0">
                <a:solidFill>
                  <a:srgbClr val="FF0000"/>
                </a:solidFill>
                <a:sym typeface="Symbol"/>
              </a:rPr>
              <a:t>s </a:t>
            </a:r>
            <a:r>
              <a:rPr lang="pt-BR" sz="2400" b="1" dirty="0" smtClean="0">
                <a:solidFill>
                  <a:srgbClr val="FF0000"/>
                </a:solidFill>
              </a:rPr>
              <a:t>=</a:t>
            </a:r>
            <a:r>
              <a:rPr lang="pt-BR" sz="2400" b="1" i="1" dirty="0" smtClean="0">
                <a:solidFill>
                  <a:srgbClr val="FF0000"/>
                </a:solidFill>
              </a:rPr>
              <a:t> </a:t>
            </a:r>
            <a:r>
              <a:rPr lang="pt-BR" sz="2400" b="1" dirty="0" smtClean="0">
                <a:solidFill>
                  <a:srgbClr val="FF0000"/>
                </a:solidFill>
              </a:rPr>
              <a:t>2</a:t>
            </a:r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/</a:t>
            </a:r>
            <a:r>
              <a:rPr lang="pt-BR" sz="2400" b="1" i="1" dirty="0" smtClean="0">
                <a:solidFill>
                  <a:srgbClr val="FF0000"/>
                </a:solidFill>
              </a:rPr>
              <a:t>T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1321048" y="1838608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17" name="TextBox 116"/>
          <p:cNvSpPr txBox="1"/>
          <p:nvPr/>
        </p:nvSpPr>
        <p:spPr>
          <a:xfrm>
            <a:off x="1705572" y="18386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endParaRPr lang="pt-BR" i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2049151" y="183860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endParaRPr lang="pt-BR" i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906936" y="183860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endParaRPr lang="pt-BR" i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506472" y="1838608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endParaRPr lang="pt-BR" i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238693" y="180838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23" name="TextBox 122"/>
          <p:cNvSpPr txBox="1"/>
          <p:nvPr/>
        </p:nvSpPr>
        <p:spPr>
          <a:xfrm>
            <a:off x="2497991" y="177978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35" name="Freeform 134"/>
          <p:cNvSpPr/>
          <p:nvPr/>
        </p:nvSpPr>
        <p:spPr>
          <a:xfrm>
            <a:off x="4950334" y="812949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6" name="Freeform 135"/>
          <p:cNvSpPr/>
          <p:nvPr/>
        </p:nvSpPr>
        <p:spPr>
          <a:xfrm>
            <a:off x="3961800" y="810803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7" name="Freeform 136"/>
          <p:cNvSpPr/>
          <p:nvPr/>
        </p:nvSpPr>
        <p:spPr>
          <a:xfrm>
            <a:off x="6912600" y="809051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8" name="Freeform 137"/>
          <p:cNvSpPr/>
          <p:nvPr/>
        </p:nvSpPr>
        <p:spPr>
          <a:xfrm>
            <a:off x="7888479" y="819785"/>
            <a:ext cx="721171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39" name="Straight Connector 138"/>
          <p:cNvCxnSpPr/>
          <p:nvPr/>
        </p:nvCxnSpPr>
        <p:spPr>
          <a:xfrm rot="5400000">
            <a:off x="4507918" y="1033284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5400000">
            <a:off x="3526966" y="1006147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rot="5400000">
            <a:off x="6474082" y="1003233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/>
          <p:cNvCxnSpPr/>
          <p:nvPr/>
        </p:nvCxnSpPr>
        <p:spPr>
          <a:xfrm rot="5400000">
            <a:off x="7450730" y="1013966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Rectangle 143"/>
          <p:cNvSpPr/>
          <p:nvPr/>
        </p:nvSpPr>
        <p:spPr>
          <a:xfrm>
            <a:off x="7046449" y="1824967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2</a:t>
            </a:r>
            <a:r>
              <a:rPr lang="pt-BR" b="1" dirty="0" smtClean="0">
                <a:solidFill>
                  <a:srgbClr val="FF0000"/>
                </a:solidFill>
                <a:sym typeface="Symbol"/>
              </a:rPr>
              <a:t></a:t>
            </a:r>
            <a:endParaRPr lang="pt-BR" dirty="0"/>
          </a:p>
        </p:txBody>
      </p:sp>
      <p:sp>
        <p:nvSpPr>
          <p:cNvPr id="145" name="Rectangle 144"/>
          <p:cNvSpPr/>
          <p:nvPr/>
        </p:nvSpPr>
        <p:spPr>
          <a:xfrm>
            <a:off x="5069798" y="1840890"/>
            <a:ext cx="4988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-2</a:t>
            </a:r>
            <a:r>
              <a:rPr lang="pt-BR" b="1" dirty="0" smtClean="0">
                <a:solidFill>
                  <a:srgbClr val="FF0000"/>
                </a:solidFill>
                <a:sym typeface="Symbol"/>
              </a:rPr>
              <a:t></a:t>
            </a:r>
            <a:endParaRPr lang="pt-BR" dirty="0"/>
          </a:p>
        </p:txBody>
      </p:sp>
      <p:sp>
        <p:nvSpPr>
          <p:cNvPr id="146" name="Rectangle 145"/>
          <p:cNvSpPr/>
          <p:nvPr/>
        </p:nvSpPr>
        <p:spPr>
          <a:xfrm>
            <a:off x="8031377" y="1840887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4</a:t>
            </a:r>
            <a:r>
              <a:rPr lang="pt-BR" b="1" dirty="0" smtClean="0">
                <a:solidFill>
                  <a:srgbClr val="FF0000"/>
                </a:solidFill>
                <a:sym typeface="Symbol"/>
              </a:rPr>
              <a:t></a:t>
            </a:r>
            <a:endParaRPr lang="pt-BR" dirty="0"/>
          </a:p>
        </p:txBody>
      </p:sp>
      <p:sp>
        <p:nvSpPr>
          <p:cNvPr id="147" name="Rectangle 146"/>
          <p:cNvSpPr/>
          <p:nvPr/>
        </p:nvSpPr>
        <p:spPr>
          <a:xfrm>
            <a:off x="4062152" y="1829514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b="1" dirty="0" smtClean="0">
                <a:solidFill>
                  <a:srgbClr val="FF0000"/>
                </a:solidFill>
              </a:rPr>
              <a:t>- 4</a:t>
            </a:r>
            <a:r>
              <a:rPr lang="pt-BR" b="1" dirty="0" smtClean="0">
                <a:solidFill>
                  <a:srgbClr val="FF0000"/>
                </a:solidFill>
                <a:sym typeface="Symbol"/>
              </a:rPr>
              <a:t></a:t>
            </a:r>
            <a:endParaRPr lang="pt-BR" dirty="0"/>
          </a:p>
        </p:txBody>
      </p:sp>
      <p:sp>
        <p:nvSpPr>
          <p:cNvPr id="148" name="TextBox 147"/>
          <p:cNvSpPr txBox="1"/>
          <p:nvPr/>
        </p:nvSpPr>
        <p:spPr>
          <a:xfrm>
            <a:off x="3687639" y="175475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49" name="TextBox 148"/>
          <p:cNvSpPr txBox="1"/>
          <p:nvPr/>
        </p:nvSpPr>
        <p:spPr>
          <a:xfrm>
            <a:off x="3689911" y="145677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0" name="TextBox 149"/>
          <p:cNvSpPr txBox="1"/>
          <p:nvPr/>
        </p:nvSpPr>
        <p:spPr>
          <a:xfrm>
            <a:off x="8575813" y="1716087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4" name="TextBox 163"/>
          <p:cNvSpPr txBox="1"/>
          <p:nvPr/>
        </p:nvSpPr>
        <p:spPr>
          <a:xfrm>
            <a:off x="8578085" y="14181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30" name="TextBox 129"/>
          <p:cNvSpPr txBox="1"/>
          <p:nvPr/>
        </p:nvSpPr>
        <p:spPr>
          <a:xfrm>
            <a:off x="5800805" y="4615718"/>
            <a:ext cx="514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</a:t>
            </a:r>
            <a:r>
              <a:rPr lang="pt-BR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endParaRPr lang="pt-BR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8" name="Seta circular 127"/>
          <p:cNvSpPr/>
          <p:nvPr/>
        </p:nvSpPr>
        <p:spPr>
          <a:xfrm rot="16200000">
            <a:off x="2394412" y="1650415"/>
            <a:ext cx="4870286" cy="3408219"/>
          </a:xfrm>
          <a:prstGeom prst="circularArrow">
            <a:avLst/>
          </a:prstGeom>
          <a:solidFill>
            <a:schemeClr val="accent1">
              <a:alpha val="3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 rot="16200000">
            <a:off x="2807386" y="3263373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800" b="1" i="1" dirty="0" smtClean="0">
                <a:solidFill>
                  <a:srgbClr val="FF0000"/>
                </a:solidFill>
              </a:rPr>
              <a:t>ω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el-GR" sz="2800" b="1" i="1" dirty="0" smtClean="0">
                <a:solidFill>
                  <a:srgbClr val="FF0000"/>
                </a:solidFill>
              </a:rPr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= </a:t>
            </a:r>
            <a:r>
              <a:rPr lang="en-US" sz="2800" b="1" i="1" dirty="0" smtClean="0">
                <a:solidFill>
                  <a:srgbClr val="FF0000"/>
                </a:solidFill>
              </a:rPr>
              <a:t> </a:t>
            </a:r>
            <a:r>
              <a:rPr lang="pt-BR" sz="2800" b="1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sz="2800" b="1" i="1" dirty="0" smtClean="0">
                <a:solidFill>
                  <a:srgbClr val="FF0000"/>
                </a:solidFill>
                <a:sym typeface="Symbol"/>
              </a:rPr>
              <a:t>T</a:t>
            </a:r>
            <a:r>
              <a:rPr lang="en-US" sz="2800" b="1" dirty="0" smtClean="0">
                <a:solidFill>
                  <a:srgbClr val="FF0000"/>
                </a:solidFill>
              </a:rPr>
              <a:t> </a:t>
            </a:r>
            <a:endParaRPr lang="pt-BR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408879" y="1815919"/>
            <a:ext cx="247598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Connector 2"/>
          <p:cNvCxnSpPr>
            <a:stCxn id="37" idx="0"/>
          </p:cNvCxnSpPr>
          <p:nvPr/>
        </p:nvCxnSpPr>
        <p:spPr>
          <a:xfrm rot="5400000" flipH="1" flipV="1">
            <a:off x="-1145560" y="3259237"/>
            <a:ext cx="5212004" cy="1549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08879" y="5857777"/>
            <a:ext cx="2553262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408879" y="3745621"/>
            <a:ext cx="2566141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34092" y="609462"/>
            <a:ext cx="7793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smtClean="0">
                <a:sym typeface="Symbol"/>
              </a:rPr>
              <a:t>x</a:t>
            </a:r>
            <a:r>
              <a:rPr lang="pt-BR" sz="2800" baseline="-25000" dirty="0" smtClean="0">
                <a:sym typeface="Symbol"/>
              </a:rPr>
              <a:t>c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2855867" y="1614009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2920345" y="3539557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2935376" y="5651715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i="1" dirty="0" smtClean="0">
                <a:sym typeface="Symbol"/>
              </a:rPr>
              <a:t>t</a:t>
            </a:r>
            <a:endParaRPr lang="pt-BR" i="1" baseline="-25000" dirty="0"/>
          </a:p>
        </p:txBody>
      </p:sp>
      <p:sp>
        <p:nvSpPr>
          <p:cNvPr id="10" name="TextBox 9"/>
          <p:cNvSpPr txBox="1"/>
          <p:nvPr/>
        </p:nvSpPr>
        <p:spPr>
          <a:xfrm>
            <a:off x="1580856" y="197917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 smtClean="0">
                <a:sym typeface="Symbol"/>
              </a:rPr>
              <a:t></a:t>
            </a:r>
            <a:endParaRPr lang="pt-BR" b="1" dirty="0"/>
          </a:p>
        </p:txBody>
      </p:sp>
      <p:sp>
        <p:nvSpPr>
          <p:cNvPr id="11" name="Freeform 10"/>
          <p:cNvSpPr/>
          <p:nvPr/>
        </p:nvSpPr>
        <p:spPr>
          <a:xfrm>
            <a:off x="566661" y="950888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2" name="Straight Connector 11"/>
          <p:cNvCxnSpPr/>
          <p:nvPr/>
        </p:nvCxnSpPr>
        <p:spPr>
          <a:xfrm rot="5400000" flipH="1" flipV="1">
            <a:off x="466290" y="5602322"/>
            <a:ext cx="515155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734088" y="5486412"/>
            <a:ext cx="72121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 flipH="1" flipV="1">
            <a:off x="1102141" y="5492852"/>
            <a:ext cx="682579" cy="1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 flipH="1" flipV="1">
            <a:off x="1602369" y="5608762"/>
            <a:ext cx="45075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 flipH="1" flipV="1">
            <a:off x="2028416" y="5686036"/>
            <a:ext cx="321969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464680" y="3197723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5" name="TextBox 24"/>
          <p:cNvSpPr txBox="1"/>
          <p:nvPr/>
        </p:nvSpPr>
        <p:spPr>
          <a:xfrm>
            <a:off x="201203" y="31183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26" name="TextBox 25"/>
          <p:cNvSpPr txBox="1"/>
          <p:nvPr/>
        </p:nvSpPr>
        <p:spPr>
          <a:xfrm>
            <a:off x="1329760" y="3801613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27" name="TextBox 26"/>
          <p:cNvSpPr txBox="1"/>
          <p:nvPr/>
        </p:nvSpPr>
        <p:spPr>
          <a:xfrm>
            <a:off x="1644799" y="380161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2019581" y="380161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875024" y="380124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504198" y="3810136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2384641" y="3805151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2" name="TextBox 31"/>
          <p:cNvSpPr txBox="1"/>
          <p:nvPr/>
        </p:nvSpPr>
        <p:spPr>
          <a:xfrm>
            <a:off x="181827" y="374409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3" name="TextBox 32"/>
          <p:cNvSpPr txBox="1"/>
          <p:nvPr/>
        </p:nvSpPr>
        <p:spPr>
          <a:xfrm>
            <a:off x="2632197" y="377008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4" name="Freeform 33"/>
          <p:cNvSpPr/>
          <p:nvPr/>
        </p:nvSpPr>
        <p:spPr>
          <a:xfrm>
            <a:off x="564513" y="4992746"/>
            <a:ext cx="5074276" cy="744828"/>
          </a:xfrm>
          <a:custGeom>
            <a:avLst/>
            <a:gdLst>
              <a:gd name="connsiteX0" fmla="*/ 0 w 5074276"/>
              <a:gd name="connsiteY0" fmla="*/ 491544 h 744828"/>
              <a:gd name="connsiteX1" fmla="*/ 695459 w 5074276"/>
              <a:gd name="connsiteY1" fmla="*/ 92298 h 744828"/>
              <a:gd name="connsiteX2" fmla="*/ 1674254 w 5074276"/>
              <a:gd name="connsiteY2" fmla="*/ 517301 h 744828"/>
              <a:gd name="connsiteX3" fmla="*/ 2846231 w 5074276"/>
              <a:gd name="connsiteY3" fmla="*/ 27904 h 744828"/>
              <a:gd name="connsiteX4" fmla="*/ 4314423 w 5074276"/>
              <a:gd name="connsiteY4" fmla="*/ 684727 h 744828"/>
              <a:gd name="connsiteX5" fmla="*/ 5074276 w 5074276"/>
              <a:gd name="connsiteY5" fmla="*/ 388513 h 744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74276" h="744828">
                <a:moveTo>
                  <a:pt x="0" y="491544"/>
                </a:moveTo>
                <a:cubicBezTo>
                  <a:pt x="208208" y="289774"/>
                  <a:pt x="416417" y="88005"/>
                  <a:pt x="695459" y="92298"/>
                </a:cubicBezTo>
                <a:cubicBezTo>
                  <a:pt x="974501" y="96591"/>
                  <a:pt x="1315792" y="528033"/>
                  <a:pt x="1674254" y="517301"/>
                </a:cubicBezTo>
                <a:cubicBezTo>
                  <a:pt x="2032716" y="506569"/>
                  <a:pt x="2406203" y="0"/>
                  <a:pt x="2846231" y="27904"/>
                </a:cubicBezTo>
                <a:cubicBezTo>
                  <a:pt x="3286259" y="55808"/>
                  <a:pt x="3943082" y="624626"/>
                  <a:pt x="4314423" y="684727"/>
                </a:cubicBezTo>
                <a:cubicBezTo>
                  <a:pt x="4685764" y="744828"/>
                  <a:pt x="4880020" y="566670"/>
                  <a:pt x="5074276" y="388513"/>
                </a:cubicBezTo>
              </a:path>
            </a:pathLst>
          </a:custGeom>
          <a:ln w="38100">
            <a:solidFill>
              <a:srgbClr val="FF0000">
                <a:alpha val="39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5" name="TextBox 34"/>
          <p:cNvSpPr txBox="1"/>
          <p:nvPr/>
        </p:nvSpPr>
        <p:spPr>
          <a:xfrm>
            <a:off x="2282229" y="547514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6" name="TextBox 35"/>
          <p:cNvSpPr txBox="1"/>
          <p:nvPr/>
        </p:nvSpPr>
        <p:spPr>
          <a:xfrm>
            <a:off x="173302" y="546011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37" name="TextBox 36"/>
          <p:cNvSpPr txBox="1"/>
          <p:nvPr/>
        </p:nvSpPr>
        <p:spPr>
          <a:xfrm>
            <a:off x="1301854" y="587298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38" name="TextBox 37"/>
          <p:cNvSpPr txBox="1"/>
          <p:nvPr/>
        </p:nvSpPr>
        <p:spPr>
          <a:xfrm>
            <a:off x="1616893" y="586010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39" name="TextBox 38"/>
          <p:cNvSpPr txBox="1"/>
          <p:nvPr/>
        </p:nvSpPr>
        <p:spPr>
          <a:xfrm>
            <a:off x="1991675" y="5860105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847118" y="585973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1" name="TextBox 40"/>
          <p:cNvSpPr txBox="1"/>
          <p:nvPr/>
        </p:nvSpPr>
        <p:spPr>
          <a:xfrm>
            <a:off x="476292" y="5868628"/>
            <a:ext cx="484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2" name="TextBox 41"/>
          <p:cNvSpPr txBox="1"/>
          <p:nvPr/>
        </p:nvSpPr>
        <p:spPr>
          <a:xfrm>
            <a:off x="2356735" y="5863643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3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192558" y="580258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44" name="TextBox 43"/>
          <p:cNvSpPr txBox="1"/>
          <p:nvPr/>
        </p:nvSpPr>
        <p:spPr>
          <a:xfrm>
            <a:off x="2630049" y="581569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45" name="Straight Connector 44"/>
          <p:cNvCxnSpPr/>
          <p:nvPr/>
        </p:nvCxnSpPr>
        <p:spPr>
          <a:xfrm rot="5400000" flipH="1" flipV="1">
            <a:off x="298589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 flipH="1" flipV="1">
            <a:off x="666549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1027685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 flipH="1" flipV="1">
            <a:off x="1409293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 flipH="1" flipV="1">
            <a:off x="1777253" y="3315602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428914" y="4728566"/>
            <a:ext cx="7873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err="1" smtClean="0">
                <a:sym typeface="Symbol"/>
              </a:rPr>
              <a:t>x</a:t>
            </a:r>
            <a:r>
              <a:rPr lang="pt-BR" sz="2800" baseline="-25000" dirty="0" err="1" smtClean="0">
                <a:sym typeface="Symbol"/>
              </a:rPr>
              <a:t>a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800" baseline="-25000" dirty="0"/>
          </a:p>
        </p:txBody>
      </p:sp>
      <p:sp>
        <p:nvSpPr>
          <p:cNvPr id="58" name="TextBox 57"/>
          <p:cNvSpPr txBox="1"/>
          <p:nvPr/>
        </p:nvSpPr>
        <p:spPr>
          <a:xfrm>
            <a:off x="1441793" y="2423241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800" i="1" dirty="0" smtClean="0">
                <a:sym typeface="Symbol"/>
              </a:rPr>
              <a:t>p</a:t>
            </a:r>
            <a:r>
              <a:rPr lang="pt-BR" sz="2800" dirty="0" smtClean="0">
                <a:sym typeface="Symbol"/>
              </a:rPr>
              <a:t>(</a:t>
            </a:r>
            <a:r>
              <a:rPr lang="pt-BR" sz="2800" i="1" dirty="0" smtClean="0">
                <a:sym typeface="Symbol"/>
              </a:rPr>
              <a:t>t</a:t>
            </a:r>
            <a:r>
              <a:rPr lang="pt-BR" sz="2800" dirty="0" smtClean="0">
                <a:sym typeface="Symbol"/>
              </a:rPr>
              <a:t>)</a:t>
            </a:r>
            <a:endParaRPr lang="pt-BR" sz="2400" baseline="-25000" dirty="0"/>
          </a:p>
        </p:txBody>
      </p:sp>
      <p:sp>
        <p:nvSpPr>
          <p:cNvPr id="65" name="Rectangle 64"/>
          <p:cNvSpPr/>
          <p:nvPr/>
        </p:nvSpPr>
        <p:spPr>
          <a:xfrm>
            <a:off x="2627287" y="824248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7" name="Rectangle 66"/>
          <p:cNvSpPr/>
          <p:nvPr/>
        </p:nvSpPr>
        <p:spPr>
          <a:xfrm>
            <a:off x="2586504" y="4825424"/>
            <a:ext cx="3078054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2" name="Straight Connector 71"/>
          <p:cNvCxnSpPr/>
          <p:nvPr/>
        </p:nvCxnSpPr>
        <p:spPr>
          <a:xfrm>
            <a:off x="3825021" y="1828798"/>
            <a:ext cx="5087159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Freeform 72"/>
          <p:cNvSpPr/>
          <p:nvPr/>
        </p:nvSpPr>
        <p:spPr>
          <a:xfrm>
            <a:off x="5658259" y="824246"/>
            <a:ext cx="1288814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4" name="TextBox 73"/>
          <p:cNvSpPr txBox="1"/>
          <p:nvPr/>
        </p:nvSpPr>
        <p:spPr>
          <a:xfrm>
            <a:off x="6325080" y="454914"/>
            <a:ext cx="1218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dirty="0" smtClean="0">
                <a:sym typeface="Symbol"/>
              </a:rPr>
              <a:t>|X</a:t>
            </a:r>
            <a:r>
              <a:rPr lang="pt-BR" sz="2400" baseline="-25000" dirty="0" smtClean="0">
                <a:sym typeface="Symbol"/>
              </a:rPr>
              <a:t>c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)|</a:t>
            </a:r>
            <a:endParaRPr lang="pt-BR" sz="2400" baseline="-25000" dirty="0"/>
          </a:p>
        </p:txBody>
      </p:sp>
      <p:sp>
        <p:nvSpPr>
          <p:cNvPr id="75" name="TextBox 74"/>
          <p:cNvSpPr txBox="1"/>
          <p:nvPr/>
        </p:nvSpPr>
        <p:spPr>
          <a:xfrm>
            <a:off x="8741562" y="1820073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baseline="-25000" dirty="0"/>
          </a:p>
        </p:txBody>
      </p:sp>
      <p:sp>
        <p:nvSpPr>
          <p:cNvPr id="76" name="TextBox 75"/>
          <p:cNvSpPr txBox="1"/>
          <p:nvPr/>
        </p:nvSpPr>
        <p:spPr>
          <a:xfrm>
            <a:off x="6803309" y="1832952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77" name="TextBox 76"/>
          <p:cNvSpPr txBox="1"/>
          <p:nvPr/>
        </p:nvSpPr>
        <p:spPr>
          <a:xfrm>
            <a:off x="5390213" y="1826788"/>
            <a:ext cx="567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ym typeface="Symbol"/>
              </a:rPr>
              <a:t>- 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/>
          </a:p>
        </p:txBody>
      </p:sp>
      <p:sp>
        <p:nvSpPr>
          <p:cNvPr id="82" name="TextBox 81"/>
          <p:cNvSpPr txBox="1"/>
          <p:nvPr/>
        </p:nvSpPr>
        <p:spPr>
          <a:xfrm>
            <a:off x="6157186" y="1841877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cxnSp>
        <p:nvCxnSpPr>
          <p:cNvPr id="84" name="Straight Connector 83"/>
          <p:cNvCxnSpPr>
            <a:stCxn id="82" idx="0"/>
          </p:cNvCxnSpPr>
          <p:nvPr/>
        </p:nvCxnSpPr>
        <p:spPr>
          <a:xfrm rot="5400000" flipH="1" flipV="1">
            <a:off x="5622298" y="1153528"/>
            <a:ext cx="1374081" cy="261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6200000" flipV="1">
            <a:off x="5613076" y="3088779"/>
            <a:ext cx="1339407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3979568" y="3739779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723527" y="3704839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89" name="TextBox 88"/>
          <p:cNvSpPr txBox="1"/>
          <p:nvPr/>
        </p:nvSpPr>
        <p:spPr>
          <a:xfrm>
            <a:off x="8296708" y="311830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0" name="TextBox 89"/>
          <p:cNvSpPr txBox="1"/>
          <p:nvPr/>
        </p:nvSpPr>
        <p:spPr>
          <a:xfrm>
            <a:off x="3792296" y="311615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1" name="TextBox 90"/>
          <p:cNvSpPr txBox="1"/>
          <p:nvPr/>
        </p:nvSpPr>
        <p:spPr>
          <a:xfrm>
            <a:off x="6144358" y="3799465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92" name="TextBox 91"/>
          <p:cNvSpPr txBox="1"/>
          <p:nvPr/>
        </p:nvSpPr>
        <p:spPr>
          <a:xfrm>
            <a:off x="6961678" y="3760828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3" name="TextBox 92"/>
          <p:cNvSpPr txBox="1"/>
          <p:nvPr/>
        </p:nvSpPr>
        <p:spPr>
          <a:xfrm>
            <a:off x="7941773" y="3773707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4" name="TextBox 93"/>
          <p:cNvSpPr txBox="1"/>
          <p:nvPr/>
        </p:nvSpPr>
        <p:spPr>
          <a:xfrm>
            <a:off x="4955519" y="377334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95" name="TextBox 94"/>
          <p:cNvSpPr txBox="1"/>
          <p:nvPr/>
        </p:nvSpPr>
        <p:spPr>
          <a:xfrm>
            <a:off x="4005138" y="3756472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97" name="TextBox 96"/>
          <p:cNvSpPr txBox="1"/>
          <p:nvPr/>
        </p:nvSpPr>
        <p:spPr>
          <a:xfrm>
            <a:off x="3682767" y="367754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98" name="TextBox 97"/>
          <p:cNvSpPr txBox="1"/>
          <p:nvPr/>
        </p:nvSpPr>
        <p:spPr>
          <a:xfrm>
            <a:off x="8386970" y="372929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cxnSp>
        <p:nvCxnSpPr>
          <p:cNvPr id="99" name="Straight Connector 98"/>
          <p:cNvCxnSpPr/>
          <p:nvPr/>
        </p:nvCxnSpPr>
        <p:spPr>
          <a:xfrm rot="5400000" flipH="1" flipV="1">
            <a:off x="3896506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rot="5400000" flipH="1" flipV="1">
            <a:off x="4874378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rot="5400000" flipH="1" flipV="1">
            <a:off x="5852250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rot="5400000" flipH="1" flipV="1">
            <a:off x="6830123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 rot="5400000" flipH="1" flipV="1">
            <a:off x="7807996" y="3313454"/>
            <a:ext cx="862666" cy="0"/>
          </a:xfrm>
          <a:prstGeom prst="line">
            <a:avLst/>
          </a:prstGeom>
          <a:ln w="381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6333657" y="2524126"/>
            <a:ext cx="848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i="1" dirty="0" smtClean="0">
                <a:sym typeface="Symbol"/>
              </a:rPr>
              <a:t>P</a:t>
            </a:r>
            <a:r>
              <a:rPr lang="pt-BR" sz="2400" dirty="0" smtClean="0">
                <a:sym typeface="Symbol"/>
              </a:rPr>
              <a:t>(</a:t>
            </a:r>
            <a:r>
              <a:rPr lang="pt-BR" sz="2400" i="1" dirty="0" smtClean="0">
                <a:sym typeface="Symbol"/>
              </a:rPr>
              <a:t>j</a:t>
            </a:r>
            <a:r>
              <a:rPr lang="pt-BR" sz="2400" dirty="0" smtClean="0">
                <a:sym typeface="Symbol"/>
              </a:rPr>
              <a:t>)</a:t>
            </a:r>
            <a:endParaRPr lang="pt-BR" sz="2400" baseline="-25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3423555" y="658395"/>
            <a:ext cx="1382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sz="2400" b="1" baseline="-25000" dirty="0" smtClean="0">
                <a:solidFill>
                  <a:srgbClr val="FF0000"/>
                </a:solidFill>
                <a:sym typeface="Symbol"/>
              </a:rPr>
              <a:t>s </a:t>
            </a:r>
            <a:r>
              <a:rPr lang="pt-BR" sz="2400" b="1" i="1" dirty="0" smtClean="0">
                <a:solidFill>
                  <a:srgbClr val="FF0000"/>
                </a:solidFill>
              </a:rPr>
              <a:t>= </a:t>
            </a:r>
            <a:r>
              <a:rPr lang="pt-BR" sz="2400" b="1" dirty="0" smtClean="0">
                <a:solidFill>
                  <a:srgbClr val="FF0000"/>
                </a:solidFill>
              </a:rPr>
              <a:t>2</a:t>
            </a:r>
            <a:r>
              <a:rPr lang="pt-BR" sz="2400" b="1" dirty="0" smtClean="0">
                <a:solidFill>
                  <a:srgbClr val="FF0000"/>
                </a:solidFill>
                <a:sym typeface="Symbol"/>
              </a:rPr>
              <a:t>/</a:t>
            </a:r>
            <a:r>
              <a:rPr lang="pt-BR" sz="2400" b="1" i="1" dirty="0" smtClean="0">
                <a:solidFill>
                  <a:srgbClr val="FF0000"/>
                </a:solidFill>
              </a:rPr>
              <a:t>T</a:t>
            </a:r>
            <a:endParaRPr lang="pt-BR" sz="2400" b="1" dirty="0">
              <a:solidFill>
                <a:srgbClr val="FF0000"/>
              </a:solidFill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6498449" y="220885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400" b="1" dirty="0" smtClean="0">
                <a:sym typeface="Symbol"/>
              </a:rPr>
              <a:t>*</a:t>
            </a:r>
            <a:endParaRPr lang="pt-BR" b="1" dirty="0"/>
          </a:p>
        </p:txBody>
      </p:sp>
      <p:cxnSp>
        <p:nvCxnSpPr>
          <p:cNvPr id="152" name="Straight Connector 151"/>
          <p:cNvCxnSpPr/>
          <p:nvPr/>
        </p:nvCxnSpPr>
        <p:spPr>
          <a:xfrm rot="16200000" flipV="1">
            <a:off x="5610928" y="5224545"/>
            <a:ext cx="1339407" cy="0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>
            <a:off x="3977420" y="5875545"/>
            <a:ext cx="4881097" cy="23108"/>
          </a:xfrm>
          <a:prstGeom prst="line">
            <a:avLst/>
          </a:prstGeom>
          <a:ln w="285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/>
          <p:cNvSpPr txBox="1"/>
          <p:nvPr/>
        </p:nvSpPr>
        <p:spPr>
          <a:xfrm>
            <a:off x="8721379" y="5840605"/>
            <a:ext cx="381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</a:t>
            </a:r>
            <a:endParaRPr lang="pt-BR" sz="2000" i="1" baseline="-25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8656003" y="525406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6" name="TextBox 155"/>
          <p:cNvSpPr txBox="1"/>
          <p:nvPr/>
        </p:nvSpPr>
        <p:spPr>
          <a:xfrm>
            <a:off x="3479217" y="5251921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57" name="TextBox 156"/>
          <p:cNvSpPr txBox="1"/>
          <p:nvPr/>
        </p:nvSpPr>
        <p:spPr>
          <a:xfrm>
            <a:off x="6142210" y="5935231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  <p:sp>
        <p:nvSpPr>
          <p:cNvPr id="158" name="TextBox 157"/>
          <p:cNvSpPr txBox="1"/>
          <p:nvPr/>
        </p:nvSpPr>
        <p:spPr>
          <a:xfrm>
            <a:off x="6959530" y="5896594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59" name="TextBox 158"/>
          <p:cNvSpPr txBox="1"/>
          <p:nvPr/>
        </p:nvSpPr>
        <p:spPr>
          <a:xfrm>
            <a:off x="7939625" y="5909473"/>
            <a:ext cx="62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4953371" y="5909106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-1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 </a:t>
            </a:r>
            <a:endParaRPr lang="pt-BR" i="1" dirty="0"/>
          </a:p>
        </p:txBody>
      </p:sp>
      <p:sp>
        <p:nvSpPr>
          <p:cNvPr id="161" name="TextBox 160"/>
          <p:cNvSpPr txBox="1"/>
          <p:nvPr/>
        </p:nvSpPr>
        <p:spPr>
          <a:xfrm>
            <a:off x="4002990" y="589223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-2</a:t>
            </a:r>
            <a:r>
              <a:rPr lang="pt-BR" dirty="0" smtClean="0">
                <a:sym typeface="Symbol"/>
              </a:rPr>
              <a:t> </a:t>
            </a:r>
            <a:r>
              <a:rPr lang="pt-BR" baseline="-25000" dirty="0" smtClean="0">
                <a:sym typeface="Symbol"/>
              </a:rPr>
              <a:t>s</a:t>
            </a:r>
            <a:endParaRPr lang="pt-BR" i="1" baseline="-25000" dirty="0"/>
          </a:p>
        </p:txBody>
      </p:sp>
      <p:sp>
        <p:nvSpPr>
          <p:cNvPr id="162" name="TextBox 161"/>
          <p:cNvSpPr txBox="1"/>
          <p:nvPr/>
        </p:nvSpPr>
        <p:spPr>
          <a:xfrm>
            <a:off x="3680619" y="581331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3" name="TextBox 162"/>
          <p:cNvSpPr txBox="1"/>
          <p:nvPr/>
        </p:nvSpPr>
        <p:spPr>
          <a:xfrm>
            <a:off x="8384822" y="5865062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69" name="TextBox 168"/>
          <p:cNvSpPr txBox="1"/>
          <p:nvPr/>
        </p:nvSpPr>
        <p:spPr>
          <a:xfrm>
            <a:off x="6241356" y="4479586"/>
            <a:ext cx="10758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2000" dirty="0" smtClean="0">
                <a:sym typeface="Symbol"/>
              </a:rPr>
              <a:t>|</a:t>
            </a:r>
            <a:r>
              <a:rPr lang="pt-BR" sz="2000" i="1" dirty="0" err="1" smtClean="0">
                <a:sym typeface="Symbol"/>
              </a:rPr>
              <a:t>X</a:t>
            </a:r>
            <a:r>
              <a:rPr lang="pt-BR" sz="2400" baseline="-25000" dirty="0" err="1" smtClean="0">
                <a:sym typeface="Symbol"/>
              </a:rPr>
              <a:t>a</a:t>
            </a:r>
            <a:r>
              <a:rPr lang="pt-BR" sz="2000" dirty="0" smtClean="0">
                <a:sym typeface="Symbol"/>
              </a:rPr>
              <a:t>(</a:t>
            </a:r>
            <a:r>
              <a:rPr lang="pt-BR" sz="2000" i="1" dirty="0" smtClean="0">
                <a:sym typeface="Symbol"/>
              </a:rPr>
              <a:t>j</a:t>
            </a:r>
            <a:r>
              <a:rPr lang="pt-BR" sz="2000" dirty="0" smtClean="0">
                <a:sym typeface="Symbol"/>
              </a:rPr>
              <a:t>)|</a:t>
            </a:r>
            <a:endParaRPr lang="pt-BR" sz="2000" baseline="-25000" dirty="0"/>
          </a:p>
        </p:txBody>
      </p:sp>
      <p:cxnSp>
        <p:nvCxnSpPr>
          <p:cNvPr id="176" name="Straight Connector 175"/>
          <p:cNvCxnSpPr>
            <a:endCxn id="160" idx="0"/>
          </p:cNvCxnSpPr>
          <p:nvPr/>
        </p:nvCxnSpPr>
        <p:spPr>
          <a:xfrm rot="5400000">
            <a:off x="4505646" y="5111764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Connector 178"/>
          <p:cNvCxnSpPr/>
          <p:nvPr/>
        </p:nvCxnSpPr>
        <p:spPr>
          <a:xfrm rot="5400000">
            <a:off x="3524694" y="5070979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/>
          <p:cNvCxnSpPr/>
          <p:nvPr/>
        </p:nvCxnSpPr>
        <p:spPr>
          <a:xfrm rot="5400000">
            <a:off x="6471810" y="5081713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/>
          <p:nvPr/>
        </p:nvCxnSpPr>
        <p:spPr>
          <a:xfrm rot="5400000">
            <a:off x="7448458" y="5092446"/>
            <a:ext cx="1594683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/>
          <p:cNvSpPr txBox="1"/>
          <p:nvPr/>
        </p:nvSpPr>
        <p:spPr>
          <a:xfrm>
            <a:off x="5988580" y="5961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</a:t>
            </a:r>
            <a:endParaRPr lang="pt-BR" i="1" dirty="0"/>
          </a:p>
        </p:txBody>
      </p:sp>
      <p:sp>
        <p:nvSpPr>
          <p:cNvPr id="183" name="TextBox 182"/>
          <p:cNvSpPr txBox="1"/>
          <p:nvPr/>
        </p:nvSpPr>
        <p:spPr>
          <a:xfrm>
            <a:off x="5806128" y="4612230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1/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84" name="TextBox 183"/>
          <p:cNvSpPr txBox="1"/>
          <p:nvPr/>
        </p:nvSpPr>
        <p:spPr>
          <a:xfrm>
            <a:off x="5610799" y="2665374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2</a:t>
            </a:r>
            <a:r>
              <a:rPr lang="pt-BR" dirty="0" smtClean="0">
                <a:sym typeface="Symbol"/>
              </a:rPr>
              <a:t> </a:t>
            </a:r>
            <a:r>
              <a:rPr lang="pt-BR" dirty="0" smtClean="0"/>
              <a:t>/</a:t>
            </a:r>
            <a:r>
              <a:rPr lang="pt-BR" i="1" dirty="0" smtClean="0"/>
              <a:t>T</a:t>
            </a:r>
            <a:endParaRPr lang="pt-BR" i="1" dirty="0"/>
          </a:p>
        </p:txBody>
      </p:sp>
      <p:sp>
        <p:nvSpPr>
          <p:cNvPr id="104" name="Freeform 103"/>
          <p:cNvSpPr/>
          <p:nvPr/>
        </p:nvSpPr>
        <p:spPr>
          <a:xfrm>
            <a:off x="3673103" y="4871742"/>
            <a:ext cx="1288814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5" name="Freeform 104"/>
          <p:cNvSpPr/>
          <p:nvPr/>
        </p:nvSpPr>
        <p:spPr>
          <a:xfrm>
            <a:off x="4692378" y="4869767"/>
            <a:ext cx="1288814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6" name="Freeform 105"/>
          <p:cNvSpPr/>
          <p:nvPr/>
        </p:nvSpPr>
        <p:spPr>
          <a:xfrm>
            <a:off x="5640403" y="4879667"/>
            <a:ext cx="1288814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8" name="Freeform 107"/>
          <p:cNvSpPr/>
          <p:nvPr/>
        </p:nvSpPr>
        <p:spPr>
          <a:xfrm>
            <a:off x="6635928" y="4877692"/>
            <a:ext cx="1288814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9" name="Freeform 108"/>
          <p:cNvSpPr/>
          <p:nvPr/>
        </p:nvSpPr>
        <p:spPr>
          <a:xfrm>
            <a:off x="7607703" y="4887592"/>
            <a:ext cx="1288814" cy="1004552"/>
          </a:xfrm>
          <a:custGeom>
            <a:avLst/>
            <a:gdLst>
              <a:gd name="connsiteX0" fmla="*/ 0 w 1596981"/>
              <a:gd name="connsiteY0" fmla="*/ 1004552 h 1004552"/>
              <a:gd name="connsiteX1" fmla="*/ 798490 w 1596981"/>
              <a:gd name="connsiteY1" fmla="*/ 0 h 1004552"/>
              <a:gd name="connsiteX2" fmla="*/ 1596981 w 1596981"/>
              <a:gd name="connsiteY2" fmla="*/ 1004552 h 10045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96981" h="1004552">
                <a:moveTo>
                  <a:pt x="0" y="1004552"/>
                </a:moveTo>
                <a:cubicBezTo>
                  <a:pt x="266163" y="502276"/>
                  <a:pt x="532327" y="0"/>
                  <a:pt x="798490" y="0"/>
                </a:cubicBezTo>
                <a:cubicBezTo>
                  <a:pt x="1064653" y="0"/>
                  <a:pt x="1330817" y="502276"/>
                  <a:pt x="1596981" y="1004552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0" name="Oval 109"/>
          <p:cNvSpPr/>
          <p:nvPr/>
        </p:nvSpPr>
        <p:spPr>
          <a:xfrm>
            <a:off x="4653887" y="5418157"/>
            <a:ext cx="382137" cy="668741"/>
          </a:xfrm>
          <a:prstGeom prst="ellipse">
            <a:avLst/>
          </a:prstGeom>
          <a:solidFill>
            <a:schemeClr val="accent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1" name="TextBox 110"/>
          <p:cNvSpPr txBox="1"/>
          <p:nvPr/>
        </p:nvSpPr>
        <p:spPr>
          <a:xfrm>
            <a:off x="4899547" y="6379484"/>
            <a:ext cx="2569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sobreposição das réplicas</a:t>
            </a:r>
            <a:endParaRPr lang="pt-BR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3" name="Freeform 112"/>
          <p:cNvSpPr/>
          <p:nvPr/>
        </p:nvSpPr>
        <p:spPr>
          <a:xfrm>
            <a:off x="4804012" y="6073254"/>
            <a:ext cx="150125" cy="477671"/>
          </a:xfrm>
          <a:custGeom>
            <a:avLst/>
            <a:gdLst>
              <a:gd name="connsiteX0" fmla="*/ 0 w 150125"/>
              <a:gd name="connsiteY0" fmla="*/ 0 h 477671"/>
              <a:gd name="connsiteX1" fmla="*/ 150125 w 150125"/>
              <a:gd name="connsiteY1" fmla="*/ 477671 h 4776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50125" h="477671">
                <a:moveTo>
                  <a:pt x="0" y="0"/>
                </a:moveTo>
                <a:lnTo>
                  <a:pt x="150125" y="477671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4" name="TextBox 113"/>
          <p:cNvSpPr txBox="1"/>
          <p:nvPr/>
        </p:nvSpPr>
        <p:spPr>
          <a:xfrm>
            <a:off x="2521544" y="1343867"/>
            <a:ext cx="357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15" name="TextBox 114"/>
          <p:cNvSpPr txBox="1"/>
          <p:nvPr/>
        </p:nvSpPr>
        <p:spPr>
          <a:xfrm>
            <a:off x="258067" y="1319039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...</a:t>
            </a:r>
            <a:endParaRPr lang="pt-BR" dirty="0"/>
          </a:p>
        </p:txBody>
      </p:sp>
      <p:sp>
        <p:nvSpPr>
          <p:cNvPr id="116" name="TextBox 115"/>
          <p:cNvSpPr txBox="1"/>
          <p:nvPr/>
        </p:nvSpPr>
        <p:spPr>
          <a:xfrm>
            <a:off x="1304740" y="1832277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BR" dirty="0" smtClean="0"/>
              <a:t>0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Critério de Nyquist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294410"/>
            <a:ext cx="8229600" cy="5272645"/>
          </a:xfrm>
        </p:spPr>
        <p:txBody>
          <a:bodyPr>
            <a:normAutofit/>
          </a:bodyPr>
          <a:lstStyle/>
          <a:p>
            <a:r>
              <a:rPr lang="pt-BR" i="1" dirty="0" smtClean="0"/>
              <a:t>x</a:t>
            </a:r>
            <a:r>
              <a:rPr lang="pt-BR" dirty="0" smtClean="0"/>
              <a:t>(</a:t>
            </a:r>
            <a:r>
              <a:rPr lang="pt-BR" i="1" dirty="0" smtClean="0"/>
              <a:t>t</a:t>
            </a:r>
            <a:r>
              <a:rPr lang="pt-BR" dirty="0" smtClean="0"/>
              <a:t>) real com espectro banda-base limitado em frequência</a:t>
            </a:r>
          </a:p>
          <a:p>
            <a:pPr lvl="1"/>
            <a:r>
              <a:rPr lang="pt-BR" i="1" dirty="0" smtClean="0"/>
              <a:t>X</a:t>
            </a:r>
            <a:r>
              <a:rPr lang="pt-BR" dirty="0" smtClean="0"/>
              <a:t>(</a:t>
            </a:r>
            <a:r>
              <a:rPr lang="pt-BR" i="1" dirty="0" smtClean="0"/>
              <a:t>j</a:t>
            </a:r>
            <a:r>
              <a:rPr lang="pt-BR" dirty="0" smtClean="0">
                <a:sym typeface="Symbol"/>
              </a:rPr>
              <a:t></a:t>
            </a:r>
            <a:r>
              <a:rPr lang="pt-BR" dirty="0" smtClean="0"/>
              <a:t>) = 0, |</a:t>
            </a:r>
            <a:r>
              <a:rPr lang="pt-BR" dirty="0" smtClean="0">
                <a:sym typeface="Symbol"/>
              </a:rPr>
              <a:t></a:t>
            </a:r>
            <a:r>
              <a:rPr lang="pt-BR" dirty="0" smtClean="0"/>
              <a:t>|&gt; </a:t>
            </a:r>
            <a:r>
              <a:rPr lang="pt-BR" dirty="0" smtClean="0">
                <a:sym typeface="Symbol"/>
              </a:rPr>
              <a:t></a:t>
            </a:r>
            <a:r>
              <a:rPr lang="pt-BR" baseline="-25000" dirty="0" smtClean="0">
                <a:sym typeface="Symbol"/>
              </a:rPr>
              <a:t>c</a:t>
            </a:r>
            <a:endParaRPr lang="pt-BR" baseline="-25000" dirty="0" smtClean="0"/>
          </a:p>
          <a:p>
            <a:r>
              <a:rPr lang="pt-BR" dirty="0" smtClean="0"/>
              <a:t>Para garantir a possibilidade de reconstrução perfeita de </a:t>
            </a:r>
            <a:r>
              <a:rPr lang="pt-BR" i="1" dirty="0" smtClean="0"/>
              <a:t>x</a:t>
            </a:r>
            <a:r>
              <a:rPr lang="pt-BR" dirty="0" smtClean="0"/>
              <a:t>(</a:t>
            </a:r>
            <a:r>
              <a:rPr lang="pt-BR" i="1" dirty="0" smtClean="0"/>
              <a:t>t</a:t>
            </a:r>
            <a:r>
              <a:rPr lang="pt-BR" dirty="0" smtClean="0"/>
              <a:t>) através de </a:t>
            </a:r>
            <a:r>
              <a:rPr lang="pt-BR" i="1" dirty="0" smtClean="0"/>
              <a:t>x</a:t>
            </a:r>
            <a:r>
              <a:rPr lang="pt-BR" dirty="0" smtClean="0"/>
              <a:t>[</a:t>
            </a:r>
            <a:r>
              <a:rPr lang="pt-BR" i="1" dirty="0" smtClean="0"/>
              <a:t>n</a:t>
            </a:r>
            <a:r>
              <a:rPr lang="pt-BR" dirty="0" smtClean="0"/>
              <a:t>]</a:t>
            </a:r>
          </a:p>
          <a:p>
            <a:pPr lvl="1"/>
            <a:r>
              <a:rPr lang="pt-BR" dirty="0" smtClean="0"/>
              <a:t> </a:t>
            </a:r>
            <a:r>
              <a:rPr lang="pt-BR" dirty="0" smtClean="0">
                <a:solidFill>
                  <a:srgbClr val="FF0000"/>
                </a:solidFill>
              </a:rPr>
              <a:t>A freqüência de amostragem </a:t>
            </a:r>
            <a:r>
              <a:rPr lang="pt-BR" dirty="0" smtClean="0">
                <a:solidFill>
                  <a:srgbClr val="FF0000"/>
                </a:solidFill>
                <a:sym typeface="Symbol"/>
              </a:rPr>
              <a:t></a:t>
            </a:r>
            <a:r>
              <a:rPr lang="pt-BR" baseline="-25000" dirty="0" smtClean="0">
                <a:solidFill>
                  <a:srgbClr val="FF0000"/>
                </a:solidFill>
                <a:sym typeface="Symbol"/>
              </a:rPr>
              <a:t>s</a:t>
            </a:r>
            <a:r>
              <a:rPr lang="pt-BR" dirty="0" smtClean="0">
                <a:sym typeface="Symbol"/>
              </a:rPr>
              <a:t> </a:t>
            </a:r>
            <a:r>
              <a:rPr lang="pt-BR" dirty="0" smtClean="0">
                <a:solidFill>
                  <a:srgbClr val="FF0000"/>
                </a:solidFill>
              </a:rPr>
              <a:t>tem que ser </a:t>
            </a:r>
            <a:r>
              <a:rPr lang="pt-BR" b="1" u="sng" dirty="0" smtClean="0">
                <a:solidFill>
                  <a:srgbClr val="FF0000"/>
                </a:solidFill>
              </a:rPr>
              <a:t>estritamente maior</a:t>
            </a:r>
            <a:r>
              <a:rPr lang="pt-BR" b="1" dirty="0" smtClean="0">
                <a:solidFill>
                  <a:srgbClr val="FF0000"/>
                </a:solidFill>
              </a:rPr>
              <a:t> </a:t>
            </a:r>
            <a:r>
              <a:rPr lang="pt-BR" dirty="0" smtClean="0">
                <a:solidFill>
                  <a:srgbClr val="FF0000"/>
                </a:solidFill>
              </a:rPr>
              <a:t>que o suporte freqüencial (</a:t>
            </a:r>
            <a:r>
              <a:rPr lang="pt-BR" b="1" i="1" dirty="0" smtClean="0">
                <a:solidFill>
                  <a:srgbClr val="FF0000"/>
                </a:solidFill>
              </a:rPr>
              <a:t>B</a:t>
            </a:r>
            <a:r>
              <a:rPr lang="pt-BR" dirty="0" smtClean="0">
                <a:solidFill>
                  <a:srgbClr val="FF0000"/>
                </a:solidFill>
              </a:rPr>
              <a:t>) do espectro do sinal.</a:t>
            </a:r>
          </a:p>
          <a:p>
            <a:pPr lvl="1"/>
            <a:r>
              <a:rPr lang="pt-BR" dirty="0" smtClean="0">
                <a:solidFill>
                  <a:srgbClr val="FF0000"/>
                </a:solidFill>
              </a:rPr>
              <a:t>Como </a:t>
            </a:r>
            <a:r>
              <a:rPr lang="pt-BR" i="1" dirty="0" smtClean="0">
                <a:solidFill>
                  <a:srgbClr val="FF0000"/>
                </a:solidFill>
              </a:rPr>
              <a:t>x</a:t>
            </a:r>
            <a:r>
              <a:rPr lang="pt-BR" dirty="0" smtClean="0">
                <a:solidFill>
                  <a:srgbClr val="FF0000"/>
                </a:solidFill>
              </a:rPr>
              <a:t>(</a:t>
            </a:r>
            <a:r>
              <a:rPr lang="pt-BR" i="1" dirty="0" smtClean="0">
                <a:solidFill>
                  <a:srgbClr val="FF0000"/>
                </a:solidFill>
              </a:rPr>
              <a:t>t</a:t>
            </a:r>
            <a:r>
              <a:rPr lang="pt-BR" dirty="0" smtClean="0">
                <a:solidFill>
                  <a:srgbClr val="FF0000"/>
                </a:solidFill>
              </a:rPr>
              <a:t>) é real o espectro de mag. é simétrico com relação a </a:t>
            </a:r>
            <a:r>
              <a:rPr lang="pt-BR" dirty="0" smtClean="0">
                <a:solidFill>
                  <a:srgbClr val="FF0000"/>
                </a:solidFill>
                <a:sym typeface="Symbol"/>
              </a:rPr>
              <a:t> = 0. Logo, </a:t>
            </a:r>
            <a:r>
              <a:rPr lang="pt-BR" i="1" dirty="0" smtClean="0">
                <a:solidFill>
                  <a:srgbClr val="FF0000"/>
                </a:solidFill>
                <a:sym typeface="Symbol"/>
              </a:rPr>
              <a:t>B</a:t>
            </a:r>
            <a:r>
              <a:rPr lang="pt-BR" dirty="0" smtClean="0">
                <a:solidFill>
                  <a:srgbClr val="FF0000"/>
                </a:solidFill>
                <a:sym typeface="Symbol"/>
              </a:rPr>
              <a:t> = 2</a:t>
            </a:r>
            <a:r>
              <a:rPr lang="pt-BR" baseline="-25000" dirty="0" smtClean="0">
                <a:solidFill>
                  <a:srgbClr val="FF0000"/>
                </a:solidFill>
                <a:sym typeface="Symbol"/>
              </a:rPr>
              <a:t>c</a:t>
            </a:r>
            <a:r>
              <a:rPr lang="pt-BR" dirty="0" smtClean="0">
                <a:solidFill>
                  <a:srgbClr val="FF0000"/>
                </a:solidFill>
                <a:sym typeface="Symbol"/>
              </a:rPr>
              <a:t>.</a:t>
            </a:r>
            <a:endParaRPr lang="pt-BR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i="1" dirty="0" err="1" smtClean="0"/>
              <a:t>Aliasing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187532"/>
            <a:ext cx="8229600" cy="5391398"/>
          </a:xfrm>
        </p:spPr>
        <p:txBody>
          <a:bodyPr>
            <a:normAutofit/>
          </a:bodyPr>
          <a:lstStyle/>
          <a:p>
            <a:r>
              <a:rPr lang="pt-BR" sz="3600" dirty="0" smtClean="0"/>
              <a:t>Resulta da sobreposição de réplicas espectrais (violação do Critério de Nyquist)</a:t>
            </a:r>
          </a:p>
          <a:p>
            <a:r>
              <a:rPr lang="pt-BR" sz="3600" dirty="0" smtClean="0"/>
              <a:t>Para evitar </a:t>
            </a:r>
            <a:r>
              <a:rPr lang="pt-BR" sz="3600" i="1" dirty="0" err="1" smtClean="0"/>
              <a:t>Aliasing</a:t>
            </a:r>
            <a:r>
              <a:rPr lang="pt-BR" sz="3600" dirty="0" smtClean="0"/>
              <a:t>:</a:t>
            </a:r>
          </a:p>
          <a:p>
            <a:pPr lvl="1"/>
            <a:r>
              <a:rPr lang="pt-BR" sz="3200" dirty="0" smtClean="0">
                <a:solidFill>
                  <a:srgbClr val="FF0000"/>
                </a:solidFill>
              </a:rPr>
              <a:t>Usar filtro </a:t>
            </a:r>
            <a:r>
              <a:rPr lang="pt-BR" sz="3200" dirty="0" err="1" smtClean="0">
                <a:solidFill>
                  <a:srgbClr val="FF0000"/>
                </a:solidFill>
              </a:rPr>
              <a:t>anti-</a:t>
            </a:r>
            <a:r>
              <a:rPr lang="pt-BR" sz="3200" i="1" dirty="0" err="1" smtClean="0">
                <a:solidFill>
                  <a:srgbClr val="FF0000"/>
                </a:solidFill>
              </a:rPr>
              <a:t>aliasing</a:t>
            </a:r>
            <a:endParaRPr lang="pt-BR" sz="3200" i="1" dirty="0" smtClean="0">
              <a:solidFill>
                <a:srgbClr val="FF0000"/>
              </a:solidFill>
            </a:endParaRPr>
          </a:p>
          <a:p>
            <a:pPr lvl="2"/>
            <a:r>
              <a:rPr lang="pt-BR" sz="2800" b="1" spc="400" dirty="0" smtClean="0">
                <a:solidFill>
                  <a:srgbClr val="0000FF"/>
                </a:solidFill>
              </a:rPr>
              <a:t>ANTES DE AMOSTRAR!</a:t>
            </a:r>
          </a:p>
          <a:p>
            <a:pPr lvl="2"/>
            <a:r>
              <a:rPr lang="pt-BR" sz="2800" dirty="0" smtClean="0"/>
              <a:t>Rejeita freqüências acima de </a:t>
            </a:r>
            <a:r>
              <a:rPr lang="pt-BR" sz="2800" i="1" dirty="0" err="1" smtClean="0"/>
              <a:t>f</a:t>
            </a:r>
            <a:r>
              <a:rPr lang="pt-BR" sz="2800" baseline="-25000" dirty="0" err="1" smtClean="0"/>
              <a:t>s</a:t>
            </a:r>
            <a:r>
              <a:rPr lang="pt-BR" sz="2800" dirty="0" smtClean="0"/>
              <a:t>/2</a:t>
            </a:r>
            <a:r>
              <a:rPr lang="pt-BR" sz="2800" baseline="-25000" dirty="0" smtClean="0"/>
              <a:t> </a:t>
            </a:r>
            <a:r>
              <a:rPr lang="pt-BR" sz="2800" dirty="0" smtClean="0"/>
              <a:t> (sinais reais)</a:t>
            </a:r>
          </a:p>
          <a:p>
            <a:pPr lvl="2"/>
            <a:r>
              <a:rPr lang="pt-BR" sz="2800" dirty="0" smtClean="0"/>
              <a:t>A/</a:t>
            </a:r>
            <a:r>
              <a:rPr lang="pt-BR" sz="2800" dirty="0" err="1" smtClean="0"/>
              <a:t>Ds</a:t>
            </a:r>
            <a:r>
              <a:rPr lang="pt-BR" sz="2800" dirty="0" smtClean="0"/>
              <a:t> já incorporam o filtro </a:t>
            </a:r>
            <a:r>
              <a:rPr lang="pt-BR" sz="2800" dirty="0" err="1" smtClean="0"/>
              <a:t>anti-</a:t>
            </a:r>
            <a:r>
              <a:rPr lang="pt-BR" sz="2800" i="1" dirty="0" err="1" smtClean="0"/>
              <a:t>aliasing</a:t>
            </a:r>
            <a:r>
              <a:rPr lang="pt-BR" sz="2800" dirty="0" smtClean="0"/>
              <a:t>, como </a:t>
            </a:r>
            <a:r>
              <a:rPr lang="pt-BR" sz="2800" u="sng" dirty="0" smtClean="0"/>
              <a:t>condicionamento</a:t>
            </a:r>
            <a:r>
              <a:rPr lang="pt-BR" sz="2800" dirty="0" smtClean="0"/>
              <a:t> do sinal, antes de realizar a digitalização (amostragem e quantização).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685</Words>
  <Application>Microsoft Office PowerPoint</Application>
  <PresentationFormat>Apresentação na tela (4:3)</PresentationFormat>
  <Paragraphs>327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Office Theme</vt:lpstr>
      <vt:lpstr>Teorema da Amostragem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Critério de Nyquist</vt:lpstr>
      <vt:lpstr>Aliasing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Paulo</dc:creator>
  <cp:lastModifiedBy>Paulo</cp:lastModifiedBy>
  <cp:revision>88</cp:revision>
  <dcterms:created xsi:type="dcterms:W3CDTF">2009-08-06T20:12:57Z</dcterms:created>
  <dcterms:modified xsi:type="dcterms:W3CDTF">2012-11-19T14:35:25Z</dcterms:modified>
</cp:coreProperties>
</file>