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0" d="100"/>
          <a:sy n="90" d="100"/>
        </p:scale>
        <p:origin x="-258" y="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4C093-1D2D-41D9-AEBC-1446B71008A7}" type="datetimeFigureOut">
              <a:rPr lang="pt-BR" smtClean="0"/>
              <a:t>14/12/2010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EAA4A-8D30-458C-8696-6CEDBC39BA5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4C093-1D2D-41D9-AEBC-1446B71008A7}" type="datetimeFigureOut">
              <a:rPr lang="pt-BR" smtClean="0"/>
              <a:t>14/12/2010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EAA4A-8D30-458C-8696-6CEDBC39BA5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4C093-1D2D-41D9-AEBC-1446B71008A7}" type="datetimeFigureOut">
              <a:rPr lang="pt-BR" smtClean="0"/>
              <a:t>14/12/2010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EAA4A-8D30-458C-8696-6CEDBC39BA5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4C093-1D2D-41D9-AEBC-1446B71008A7}" type="datetimeFigureOut">
              <a:rPr lang="pt-BR" smtClean="0"/>
              <a:t>14/12/2010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EAA4A-8D30-458C-8696-6CEDBC39BA5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4C093-1D2D-41D9-AEBC-1446B71008A7}" type="datetimeFigureOut">
              <a:rPr lang="pt-BR" smtClean="0"/>
              <a:t>14/12/2010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EAA4A-8D30-458C-8696-6CEDBC39BA5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4C093-1D2D-41D9-AEBC-1446B71008A7}" type="datetimeFigureOut">
              <a:rPr lang="pt-BR" smtClean="0"/>
              <a:t>14/12/2010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EAA4A-8D30-458C-8696-6CEDBC39BA5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4C093-1D2D-41D9-AEBC-1446B71008A7}" type="datetimeFigureOut">
              <a:rPr lang="pt-BR" smtClean="0"/>
              <a:t>14/12/2010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EAA4A-8D30-458C-8696-6CEDBC39BA5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4C093-1D2D-41D9-AEBC-1446B71008A7}" type="datetimeFigureOut">
              <a:rPr lang="pt-BR" smtClean="0"/>
              <a:t>14/12/2010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EAA4A-8D30-458C-8696-6CEDBC39BA5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4C093-1D2D-41D9-AEBC-1446B71008A7}" type="datetimeFigureOut">
              <a:rPr lang="pt-BR" smtClean="0"/>
              <a:t>14/12/2010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EAA4A-8D30-458C-8696-6CEDBC39BA5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4C093-1D2D-41D9-AEBC-1446B71008A7}" type="datetimeFigureOut">
              <a:rPr lang="pt-BR" smtClean="0"/>
              <a:t>14/12/2010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EAA4A-8D30-458C-8696-6CEDBC39BA5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4C093-1D2D-41D9-AEBC-1446B71008A7}" type="datetimeFigureOut">
              <a:rPr lang="pt-BR" smtClean="0"/>
              <a:t>14/12/2010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EAA4A-8D30-458C-8696-6CEDBC39BA5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A4C093-1D2D-41D9-AEBC-1446B71008A7}" type="datetimeFigureOut">
              <a:rPr lang="pt-BR" smtClean="0"/>
              <a:t>14/12/2010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FEAA4A-8D30-458C-8696-6CEDBC39BA52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o 6"/>
          <p:cNvGrpSpPr/>
          <p:nvPr/>
        </p:nvGrpSpPr>
        <p:grpSpPr>
          <a:xfrm>
            <a:off x="3347864" y="1044336"/>
            <a:ext cx="2880320" cy="1664584"/>
            <a:chOff x="3347864" y="1044336"/>
            <a:chExt cx="2880320" cy="1664584"/>
          </a:xfrm>
        </p:grpSpPr>
        <p:sp>
          <p:nvSpPr>
            <p:cNvPr id="4" name="Triângulo isósceles 3"/>
            <p:cNvSpPr/>
            <p:nvPr/>
          </p:nvSpPr>
          <p:spPr>
            <a:xfrm>
              <a:off x="3347864" y="1044336"/>
              <a:ext cx="2880320" cy="1008112"/>
            </a:xfrm>
            <a:prstGeom prst="triangle">
              <a:avLst/>
            </a:prstGeom>
            <a:noFill/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5" name="Retângulo 4"/>
            <p:cNvSpPr/>
            <p:nvPr/>
          </p:nvSpPr>
          <p:spPr>
            <a:xfrm>
              <a:off x="3347864" y="2060848"/>
              <a:ext cx="2880320" cy="648072"/>
            </a:xfrm>
            <a:prstGeom prst="rect">
              <a:avLst/>
            </a:prstGeom>
            <a:noFill/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6" name="Retângulo 5"/>
            <p:cNvSpPr/>
            <p:nvPr/>
          </p:nvSpPr>
          <p:spPr>
            <a:xfrm>
              <a:off x="3387619" y="2044946"/>
              <a:ext cx="2822348" cy="621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</p:grpSp>
      <p:cxnSp>
        <p:nvCxnSpPr>
          <p:cNvPr id="3" name="Conector de seta reta 2"/>
          <p:cNvCxnSpPr/>
          <p:nvPr/>
        </p:nvCxnSpPr>
        <p:spPr>
          <a:xfrm>
            <a:off x="1619672" y="2708920"/>
            <a:ext cx="612068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to 12"/>
          <p:cNvCxnSpPr/>
          <p:nvPr/>
        </p:nvCxnSpPr>
        <p:spPr>
          <a:xfrm rot="5400000" flipH="1" flipV="1">
            <a:off x="3668232" y="1711824"/>
            <a:ext cx="2232838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ixaDeTexto 13"/>
          <p:cNvSpPr txBox="1"/>
          <p:nvPr/>
        </p:nvSpPr>
        <p:spPr>
          <a:xfrm>
            <a:off x="7474688" y="2785731"/>
            <a:ext cx="1039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ym typeface="Symbol"/>
              </a:rPr>
              <a:t> (</a:t>
            </a:r>
            <a:r>
              <a:rPr lang="pt-BR" dirty="0" err="1" smtClean="0">
                <a:sym typeface="Symbol"/>
              </a:rPr>
              <a:t>rad</a:t>
            </a:r>
            <a:r>
              <a:rPr lang="pt-BR" dirty="0" smtClean="0">
                <a:sym typeface="Symbol"/>
              </a:rPr>
              <a:t>/s)</a:t>
            </a:r>
            <a:endParaRPr lang="pt-BR" dirty="0"/>
          </a:p>
        </p:txBody>
      </p:sp>
      <p:sp>
        <p:nvSpPr>
          <p:cNvPr id="15" name="CaixaDeTexto 14"/>
          <p:cNvSpPr txBox="1"/>
          <p:nvPr/>
        </p:nvSpPr>
        <p:spPr>
          <a:xfrm>
            <a:off x="5050447" y="701740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i="1" dirty="0" smtClean="0">
                <a:latin typeface="Times New Roman" pitchFamily="18" charset="0"/>
                <a:cs typeface="Times New Roman" pitchFamily="18" charset="0"/>
              </a:rPr>
              <a:t>|X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pt-BR" i="1" dirty="0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pt-BR" dirty="0" smtClean="0">
                <a:sym typeface="Symbol"/>
              </a:rPr>
              <a:t>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)|</a:t>
            </a:r>
            <a:endParaRPr lang="pt-B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5358809" y="2020186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D</a:t>
            </a:r>
            <a:endParaRPr lang="pt-BR" dirty="0"/>
          </a:p>
        </p:txBody>
      </p:sp>
      <p:sp>
        <p:nvSpPr>
          <p:cNvPr id="17" name="CaixaDeTexto 16"/>
          <p:cNvSpPr txBox="1"/>
          <p:nvPr/>
        </p:nvSpPr>
        <p:spPr>
          <a:xfrm>
            <a:off x="4008474" y="1988287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E</a:t>
            </a:r>
            <a:endParaRPr lang="pt-BR" dirty="0"/>
          </a:p>
        </p:txBody>
      </p:sp>
      <p:grpSp>
        <p:nvGrpSpPr>
          <p:cNvPr id="18" name="Grupo 17"/>
          <p:cNvGrpSpPr/>
          <p:nvPr/>
        </p:nvGrpSpPr>
        <p:grpSpPr>
          <a:xfrm>
            <a:off x="3351402" y="3185107"/>
            <a:ext cx="2880320" cy="1664584"/>
            <a:chOff x="3347864" y="1044336"/>
            <a:chExt cx="2880320" cy="1664584"/>
          </a:xfrm>
        </p:grpSpPr>
        <p:sp>
          <p:nvSpPr>
            <p:cNvPr id="19" name="Triângulo isósceles 18"/>
            <p:cNvSpPr/>
            <p:nvPr/>
          </p:nvSpPr>
          <p:spPr>
            <a:xfrm>
              <a:off x="3347864" y="1044336"/>
              <a:ext cx="2880320" cy="1008112"/>
            </a:xfrm>
            <a:prstGeom prst="triangle">
              <a:avLst/>
            </a:prstGeom>
            <a:noFill/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0" name="Retângulo 19"/>
            <p:cNvSpPr/>
            <p:nvPr/>
          </p:nvSpPr>
          <p:spPr>
            <a:xfrm>
              <a:off x="3347864" y="2060848"/>
              <a:ext cx="2880320" cy="648072"/>
            </a:xfrm>
            <a:prstGeom prst="rect">
              <a:avLst/>
            </a:prstGeom>
            <a:noFill/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1" name="Retângulo 20"/>
            <p:cNvSpPr/>
            <p:nvPr/>
          </p:nvSpPr>
          <p:spPr>
            <a:xfrm>
              <a:off x="3387619" y="2034313"/>
              <a:ext cx="2822348" cy="621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</p:grpSp>
      <p:cxnSp>
        <p:nvCxnSpPr>
          <p:cNvPr id="22" name="Conector de seta reta 21"/>
          <p:cNvCxnSpPr/>
          <p:nvPr/>
        </p:nvCxnSpPr>
        <p:spPr>
          <a:xfrm>
            <a:off x="1623210" y="4849691"/>
            <a:ext cx="612068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to 22"/>
          <p:cNvCxnSpPr/>
          <p:nvPr/>
        </p:nvCxnSpPr>
        <p:spPr>
          <a:xfrm rot="5400000" flipH="1" flipV="1">
            <a:off x="3671770" y="3852595"/>
            <a:ext cx="2232838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aixaDeTexto 23"/>
          <p:cNvSpPr txBox="1"/>
          <p:nvPr/>
        </p:nvSpPr>
        <p:spPr>
          <a:xfrm>
            <a:off x="7478226" y="4926502"/>
            <a:ext cx="1039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ym typeface="Symbol"/>
              </a:rPr>
              <a:t> (</a:t>
            </a:r>
            <a:r>
              <a:rPr lang="pt-BR" dirty="0" err="1" smtClean="0">
                <a:sym typeface="Symbol"/>
              </a:rPr>
              <a:t>rad</a:t>
            </a:r>
            <a:r>
              <a:rPr lang="pt-BR" dirty="0" smtClean="0">
                <a:sym typeface="Symbol"/>
              </a:rPr>
              <a:t>/s)</a:t>
            </a:r>
            <a:endParaRPr lang="pt-BR" dirty="0"/>
          </a:p>
        </p:txBody>
      </p:sp>
      <p:sp>
        <p:nvSpPr>
          <p:cNvPr id="25" name="CaixaDeTexto 24"/>
          <p:cNvSpPr txBox="1"/>
          <p:nvPr/>
        </p:nvSpPr>
        <p:spPr>
          <a:xfrm>
            <a:off x="5053985" y="2842511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i="1" dirty="0" smtClean="0">
                <a:latin typeface="Times New Roman" pitchFamily="18" charset="0"/>
                <a:cs typeface="Times New Roman" pitchFamily="18" charset="0"/>
              </a:rPr>
              <a:t>|X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pt-BR" i="1" dirty="0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pt-BR" dirty="0" smtClean="0">
                <a:sym typeface="Symbol"/>
              </a:rPr>
              <a:t>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)|</a:t>
            </a:r>
            <a:endParaRPr lang="pt-B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CaixaDeTexto 25"/>
          <p:cNvSpPr txBox="1"/>
          <p:nvPr/>
        </p:nvSpPr>
        <p:spPr>
          <a:xfrm>
            <a:off x="5362347" y="4160957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D</a:t>
            </a:r>
            <a:endParaRPr lang="pt-BR" dirty="0"/>
          </a:p>
        </p:txBody>
      </p:sp>
      <p:sp>
        <p:nvSpPr>
          <p:cNvPr id="27" name="CaixaDeTexto 26"/>
          <p:cNvSpPr txBox="1"/>
          <p:nvPr/>
        </p:nvSpPr>
        <p:spPr>
          <a:xfrm>
            <a:off x="4012012" y="4129058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E</a:t>
            </a:r>
            <a:endParaRPr lang="pt-BR" dirty="0"/>
          </a:p>
        </p:txBody>
      </p:sp>
      <p:sp>
        <p:nvSpPr>
          <p:cNvPr id="28" name="CaixaDeTexto 27"/>
          <p:cNvSpPr txBox="1"/>
          <p:nvPr/>
        </p:nvSpPr>
        <p:spPr>
          <a:xfrm>
            <a:off x="4550734" y="267940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0</a:t>
            </a:r>
            <a:endParaRPr lang="pt-BR" dirty="0"/>
          </a:p>
        </p:txBody>
      </p:sp>
      <p:sp>
        <p:nvSpPr>
          <p:cNvPr id="29" name="CaixaDeTexto 28"/>
          <p:cNvSpPr txBox="1"/>
          <p:nvPr/>
        </p:nvSpPr>
        <p:spPr>
          <a:xfrm>
            <a:off x="4533013" y="480946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0</a:t>
            </a:r>
            <a:endParaRPr lang="pt-BR" dirty="0"/>
          </a:p>
        </p:txBody>
      </p:sp>
      <p:sp>
        <p:nvSpPr>
          <p:cNvPr id="30" name="CaixaDeTexto 29"/>
          <p:cNvSpPr txBox="1"/>
          <p:nvPr/>
        </p:nvSpPr>
        <p:spPr>
          <a:xfrm>
            <a:off x="3965944" y="2892046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600" dirty="0" smtClean="0"/>
              <a:t>*</a:t>
            </a:r>
            <a:endParaRPr lang="pt-BR" dirty="0"/>
          </a:p>
        </p:txBody>
      </p:sp>
      <p:sp>
        <p:nvSpPr>
          <p:cNvPr id="31" name="CaixaDeTexto 30"/>
          <p:cNvSpPr txBox="1"/>
          <p:nvPr/>
        </p:nvSpPr>
        <p:spPr>
          <a:xfrm>
            <a:off x="6064099" y="2704211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ym typeface="Symbol"/>
              </a:rPr>
              <a:t></a:t>
            </a:r>
            <a:r>
              <a:rPr lang="pt-BR" baseline="-25000" dirty="0" smtClean="0">
                <a:sym typeface="Symbol"/>
              </a:rPr>
              <a:t>0</a:t>
            </a:r>
            <a:endParaRPr lang="pt-BR" baseline="-25000" dirty="0"/>
          </a:p>
        </p:txBody>
      </p:sp>
      <p:sp>
        <p:nvSpPr>
          <p:cNvPr id="32" name="CaixaDeTexto 31"/>
          <p:cNvSpPr txBox="1"/>
          <p:nvPr/>
        </p:nvSpPr>
        <p:spPr>
          <a:xfrm>
            <a:off x="3047993" y="2686491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latin typeface="Times New Roman" pitchFamily="18" charset="0"/>
                <a:cs typeface="Times New Roman" pitchFamily="18" charset="0"/>
                <a:sym typeface="Symbol"/>
              </a:rPr>
              <a:t>– </a:t>
            </a:r>
            <a:r>
              <a:rPr lang="pt-BR" dirty="0" smtClean="0">
                <a:sym typeface="Symbol"/>
              </a:rPr>
              <a:t></a:t>
            </a:r>
            <a:r>
              <a:rPr lang="pt-BR" baseline="-25000" dirty="0" smtClean="0">
                <a:sym typeface="Symbol"/>
              </a:rPr>
              <a:t>0</a:t>
            </a:r>
            <a:endParaRPr lang="pt-BR" baseline="-25000" dirty="0"/>
          </a:p>
        </p:txBody>
      </p:sp>
      <p:sp>
        <p:nvSpPr>
          <p:cNvPr id="33" name="CaixaDeTexto 32"/>
          <p:cNvSpPr txBox="1"/>
          <p:nvPr/>
        </p:nvSpPr>
        <p:spPr>
          <a:xfrm>
            <a:off x="6057004" y="4855615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ym typeface="Symbol"/>
              </a:rPr>
              <a:t></a:t>
            </a:r>
            <a:r>
              <a:rPr lang="pt-BR" baseline="-25000" dirty="0" smtClean="0">
                <a:sym typeface="Symbol"/>
              </a:rPr>
              <a:t>0</a:t>
            </a:r>
            <a:endParaRPr lang="pt-BR" baseline="-25000" dirty="0"/>
          </a:p>
        </p:txBody>
      </p:sp>
      <p:sp>
        <p:nvSpPr>
          <p:cNvPr id="34" name="CaixaDeTexto 33"/>
          <p:cNvSpPr txBox="1"/>
          <p:nvPr/>
        </p:nvSpPr>
        <p:spPr>
          <a:xfrm>
            <a:off x="3040898" y="4837895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latin typeface="Times New Roman" pitchFamily="18" charset="0"/>
                <a:cs typeface="Times New Roman" pitchFamily="18" charset="0"/>
                <a:sym typeface="Symbol"/>
              </a:rPr>
              <a:t>– </a:t>
            </a:r>
            <a:r>
              <a:rPr lang="pt-BR" dirty="0" smtClean="0">
                <a:sym typeface="Symbol"/>
              </a:rPr>
              <a:t></a:t>
            </a:r>
            <a:r>
              <a:rPr lang="pt-BR" baseline="-25000" dirty="0" smtClean="0">
                <a:sym typeface="Symbol"/>
              </a:rPr>
              <a:t>0</a:t>
            </a:r>
            <a:endParaRPr lang="pt-BR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o 12"/>
          <p:cNvGrpSpPr/>
          <p:nvPr/>
        </p:nvGrpSpPr>
        <p:grpSpPr>
          <a:xfrm>
            <a:off x="1623210" y="513884"/>
            <a:ext cx="6836823" cy="2453323"/>
            <a:chOff x="1623210" y="513884"/>
            <a:chExt cx="6836823" cy="2453323"/>
          </a:xfrm>
        </p:grpSpPr>
        <p:grpSp>
          <p:nvGrpSpPr>
            <p:cNvPr id="3" name="Grupo 2"/>
            <p:cNvGrpSpPr/>
            <p:nvPr/>
          </p:nvGrpSpPr>
          <p:grpSpPr>
            <a:xfrm>
              <a:off x="3351402" y="856480"/>
              <a:ext cx="2880320" cy="1664584"/>
              <a:chOff x="3347864" y="1044336"/>
              <a:chExt cx="2880320" cy="1664584"/>
            </a:xfrm>
          </p:grpSpPr>
          <p:sp>
            <p:nvSpPr>
              <p:cNvPr id="4" name="Triângulo isósceles 3"/>
              <p:cNvSpPr/>
              <p:nvPr/>
            </p:nvSpPr>
            <p:spPr>
              <a:xfrm>
                <a:off x="3347864" y="1044336"/>
                <a:ext cx="2880320" cy="1008112"/>
              </a:xfrm>
              <a:prstGeom prst="triangle">
                <a:avLst/>
              </a:prstGeom>
              <a:noFill/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5" name="Retângulo 4"/>
              <p:cNvSpPr/>
              <p:nvPr/>
            </p:nvSpPr>
            <p:spPr>
              <a:xfrm>
                <a:off x="3347864" y="2060848"/>
                <a:ext cx="2880320" cy="648072"/>
              </a:xfrm>
              <a:prstGeom prst="rect">
                <a:avLst/>
              </a:prstGeom>
              <a:noFill/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6" name="Retângulo 5"/>
              <p:cNvSpPr/>
              <p:nvPr/>
            </p:nvSpPr>
            <p:spPr>
              <a:xfrm>
                <a:off x="3387619" y="2034313"/>
                <a:ext cx="2822348" cy="621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</p:grpSp>
        <p:cxnSp>
          <p:nvCxnSpPr>
            <p:cNvPr id="7" name="Conector de seta reta 6"/>
            <p:cNvCxnSpPr/>
            <p:nvPr/>
          </p:nvCxnSpPr>
          <p:spPr>
            <a:xfrm>
              <a:off x="1623210" y="2521064"/>
              <a:ext cx="612068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CaixaDeTexto 7"/>
            <p:cNvSpPr txBox="1"/>
            <p:nvPr/>
          </p:nvSpPr>
          <p:spPr>
            <a:xfrm>
              <a:off x="7478226" y="2597875"/>
              <a:ext cx="9818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>
                  <a:sym typeface="Symbol"/>
                </a:rPr>
                <a:t> (</a:t>
              </a:r>
              <a:r>
                <a:rPr lang="pt-BR" dirty="0" err="1" smtClean="0">
                  <a:sym typeface="Symbol"/>
                </a:rPr>
                <a:t>rad</a:t>
              </a:r>
              <a:r>
                <a:rPr lang="pt-BR" dirty="0" smtClean="0">
                  <a:sym typeface="Symbol"/>
                </a:rPr>
                <a:t>/s)</a:t>
              </a:r>
              <a:endParaRPr lang="pt-BR" dirty="0"/>
            </a:p>
          </p:txBody>
        </p:sp>
        <p:sp>
          <p:nvSpPr>
            <p:cNvPr id="9" name="CaixaDeTexto 8"/>
            <p:cNvSpPr txBox="1"/>
            <p:nvPr/>
          </p:nvSpPr>
          <p:spPr>
            <a:xfrm>
              <a:off x="5053985" y="513884"/>
              <a:ext cx="774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i="1" dirty="0" smtClean="0">
                  <a:latin typeface="Times New Roman" pitchFamily="18" charset="0"/>
                  <a:cs typeface="Times New Roman" pitchFamily="18" charset="0"/>
                </a:rPr>
                <a:t>|X</a:t>
              </a:r>
              <a:r>
                <a:rPr lang="pt-BR" dirty="0" smtClean="0"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pt-BR" i="1" dirty="0" smtClean="0">
                  <a:latin typeface="Times New Roman" pitchFamily="18" charset="0"/>
                  <a:cs typeface="Times New Roman" pitchFamily="18" charset="0"/>
                </a:rPr>
                <a:t>j</a:t>
              </a:r>
              <a:r>
                <a:rPr lang="pt-BR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</a:t>
              </a:r>
              <a:r>
                <a:rPr lang="pt-BR" dirty="0" smtClean="0">
                  <a:latin typeface="Times New Roman" pitchFamily="18" charset="0"/>
                  <a:cs typeface="Times New Roman" pitchFamily="18" charset="0"/>
                </a:rPr>
                <a:t>)|</a:t>
              </a:r>
              <a:endParaRPr lang="pt-BR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CaixaDeTexto 9"/>
            <p:cNvSpPr txBox="1"/>
            <p:nvPr/>
          </p:nvSpPr>
          <p:spPr>
            <a:xfrm>
              <a:off x="5362347" y="1832330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D</a:t>
              </a:r>
              <a:endParaRPr lang="pt-BR" dirty="0"/>
            </a:p>
          </p:txBody>
        </p:sp>
        <p:sp>
          <p:nvSpPr>
            <p:cNvPr id="11" name="CaixaDeTexto 10"/>
            <p:cNvSpPr txBox="1"/>
            <p:nvPr/>
          </p:nvSpPr>
          <p:spPr>
            <a:xfrm>
              <a:off x="4012012" y="1800431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E</a:t>
              </a:r>
              <a:endParaRPr lang="pt-BR" dirty="0"/>
            </a:p>
          </p:txBody>
        </p:sp>
        <p:cxnSp>
          <p:nvCxnSpPr>
            <p:cNvPr id="12" name="Conector reto 11"/>
            <p:cNvCxnSpPr/>
            <p:nvPr/>
          </p:nvCxnSpPr>
          <p:spPr>
            <a:xfrm rot="5400000" flipH="1" flipV="1">
              <a:off x="3668232" y="1711824"/>
              <a:ext cx="2232838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CaixaDeTexto 16"/>
          <p:cNvSpPr txBox="1"/>
          <p:nvPr/>
        </p:nvSpPr>
        <p:spPr>
          <a:xfrm>
            <a:off x="7481764" y="4823710"/>
            <a:ext cx="981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ym typeface="Symbol"/>
              </a:rPr>
              <a:t></a:t>
            </a:r>
            <a:r>
              <a:rPr lang="pt-BR" dirty="0" smtClean="0">
                <a:sym typeface="Symbol"/>
              </a:rPr>
              <a:t> (</a:t>
            </a:r>
            <a:r>
              <a:rPr lang="pt-BR" dirty="0" err="1" smtClean="0">
                <a:sym typeface="Symbol"/>
              </a:rPr>
              <a:t>rad</a:t>
            </a:r>
            <a:r>
              <a:rPr lang="pt-BR" dirty="0" smtClean="0">
                <a:sym typeface="Symbol"/>
              </a:rPr>
              <a:t>/s)</a:t>
            </a:r>
            <a:endParaRPr lang="pt-BR" dirty="0"/>
          </a:p>
        </p:txBody>
      </p:sp>
      <p:sp>
        <p:nvSpPr>
          <p:cNvPr id="18" name="CaixaDeTexto 17"/>
          <p:cNvSpPr txBox="1"/>
          <p:nvPr/>
        </p:nvSpPr>
        <p:spPr>
          <a:xfrm>
            <a:off x="5057523" y="2931113"/>
            <a:ext cx="1337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i="1" dirty="0" smtClean="0">
                <a:latin typeface="Times New Roman" pitchFamily="18" charset="0"/>
                <a:cs typeface="Times New Roman" pitchFamily="18" charset="0"/>
              </a:rPr>
              <a:t>|X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pt-BR" i="1" dirty="0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pt-BR" dirty="0" smtClean="0">
                <a:latin typeface="Times New Roman" pitchFamily="18" charset="0"/>
                <a:cs typeface="Times New Roman" pitchFamily="18" charset="0"/>
                <a:sym typeface="Symbol"/>
              </a:rPr>
              <a:t> </a:t>
            </a:r>
            <a:r>
              <a:rPr lang="pt-BR" dirty="0" smtClean="0">
                <a:latin typeface="Times New Roman" pitchFamily="18" charset="0"/>
                <a:cs typeface="Times New Roman" pitchFamily="18" charset="0"/>
                <a:sym typeface="Symbol"/>
              </a:rPr>
              <a:t>– </a:t>
            </a:r>
            <a:r>
              <a:rPr lang="pt-BR" dirty="0" smtClean="0">
                <a:latin typeface="Times New Roman" pitchFamily="18" charset="0"/>
                <a:cs typeface="Times New Roman" pitchFamily="18" charset="0"/>
                <a:sym typeface="Symbol"/>
              </a:rPr>
              <a:t>)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)|</a:t>
            </a:r>
            <a:endParaRPr lang="pt-BR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Conector reto 20"/>
          <p:cNvCxnSpPr/>
          <p:nvPr/>
        </p:nvCxnSpPr>
        <p:spPr>
          <a:xfrm rot="5400000" flipH="1" flipV="1">
            <a:off x="2838921" y="4770509"/>
            <a:ext cx="3898537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upo 27"/>
          <p:cNvGrpSpPr/>
          <p:nvPr/>
        </p:nvGrpSpPr>
        <p:grpSpPr>
          <a:xfrm>
            <a:off x="473397" y="3082315"/>
            <a:ext cx="2880320" cy="2097329"/>
            <a:chOff x="3354940" y="3082315"/>
            <a:chExt cx="2880320" cy="2097329"/>
          </a:xfrm>
        </p:grpSpPr>
        <p:grpSp>
          <p:nvGrpSpPr>
            <p:cNvPr id="25" name="Grupo 24"/>
            <p:cNvGrpSpPr/>
            <p:nvPr/>
          </p:nvGrpSpPr>
          <p:grpSpPr>
            <a:xfrm>
              <a:off x="3354940" y="3082315"/>
              <a:ext cx="2880320" cy="1664584"/>
              <a:chOff x="3354940" y="3082315"/>
              <a:chExt cx="2880320" cy="1664584"/>
            </a:xfrm>
          </p:grpSpPr>
          <p:grpSp>
            <p:nvGrpSpPr>
              <p:cNvPr id="15" name="Grupo 14"/>
              <p:cNvGrpSpPr/>
              <p:nvPr/>
            </p:nvGrpSpPr>
            <p:grpSpPr>
              <a:xfrm>
                <a:off x="3354940" y="3082315"/>
                <a:ext cx="2880320" cy="1664584"/>
                <a:chOff x="3347864" y="1044336"/>
                <a:chExt cx="2880320" cy="1664584"/>
              </a:xfrm>
            </p:grpSpPr>
            <p:sp>
              <p:nvSpPr>
                <p:cNvPr id="22" name="Triângulo isósceles 21"/>
                <p:cNvSpPr/>
                <p:nvPr/>
              </p:nvSpPr>
              <p:spPr>
                <a:xfrm>
                  <a:off x="3347864" y="1044336"/>
                  <a:ext cx="2880320" cy="1008112"/>
                </a:xfrm>
                <a:prstGeom prst="triangle">
                  <a:avLst/>
                </a:prstGeom>
                <a:noFill/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  <p:sp>
              <p:nvSpPr>
                <p:cNvPr id="23" name="Retângulo 22"/>
                <p:cNvSpPr/>
                <p:nvPr/>
              </p:nvSpPr>
              <p:spPr>
                <a:xfrm>
                  <a:off x="3347864" y="2060848"/>
                  <a:ext cx="2880320" cy="648072"/>
                </a:xfrm>
                <a:prstGeom prst="rect">
                  <a:avLst/>
                </a:prstGeom>
                <a:noFill/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  <p:sp>
              <p:nvSpPr>
                <p:cNvPr id="24" name="Retângulo 23"/>
                <p:cNvSpPr/>
                <p:nvPr/>
              </p:nvSpPr>
              <p:spPr>
                <a:xfrm>
                  <a:off x="3387619" y="2034313"/>
                  <a:ext cx="2822348" cy="6215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 dirty="0"/>
                </a:p>
              </p:txBody>
            </p:sp>
          </p:grpSp>
          <p:sp>
            <p:nvSpPr>
              <p:cNvPr id="19" name="CaixaDeTexto 18"/>
              <p:cNvSpPr txBox="1"/>
              <p:nvPr/>
            </p:nvSpPr>
            <p:spPr>
              <a:xfrm>
                <a:off x="5365885" y="4058165"/>
                <a:ext cx="2968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dirty="0" smtClean="0"/>
                  <a:t>E</a:t>
                </a:r>
                <a:endParaRPr lang="pt-BR" dirty="0"/>
              </a:p>
            </p:txBody>
          </p:sp>
          <p:sp>
            <p:nvSpPr>
              <p:cNvPr id="20" name="CaixaDeTexto 19"/>
              <p:cNvSpPr txBox="1"/>
              <p:nvPr/>
            </p:nvSpPr>
            <p:spPr>
              <a:xfrm>
                <a:off x="4015550" y="4026266"/>
                <a:ext cx="3273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dirty="0" smtClean="0"/>
                  <a:t>D</a:t>
                </a:r>
                <a:endParaRPr lang="pt-BR" dirty="0"/>
              </a:p>
            </p:txBody>
          </p:sp>
        </p:grpSp>
        <p:cxnSp>
          <p:nvCxnSpPr>
            <p:cNvPr id="27" name="Conector de seta reta 26"/>
            <p:cNvCxnSpPr/>
            <p:nvPr/>
          </p:nvCxnSpPr>
          <p:spPr>
            <a:xfrm rot="5400000">
              <a:off x="3736153" y="4131146"/>
              <a:ext cx="2095408" cy="158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" name="Conector de seta reta 15"/>
          <p:cNvCxnSpPr/>
          <p:nvPr/>
        </p:nvCxnSpPr>
        <p:spPr>
          <a:xfrm>
            <a:off x="1626748" y="4746899"/>
            <a:ext cx="612068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aixaDeTexto 29"/>
          <p:cNvSpPr txBox="1"/>
          <p:nvPr/>
        </p:nvSpPr>
        <p:spPr>
          <a:xfrm>
            <a:off x="8116161" y="6488668"/>
            <a:ext cx="1039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ym typeface="Symbol"/>
              </a:rPr>
              <a:t> </a:t>
            </a:r>
            <a:r>
              <a:rPr lang="pt-BR" dirty="0" smtClean="0">
                <a:sym typeface="Symbol"/>
              </a:rPr>
              <a:t>(</a:t>
            </a:r>
            <a:r>
              <a:rPr lang="pt-BR" dirty="0" err="1" smtClean="0">
                <a:sym typeface="Symbol"/>
              </a:rPr>
              <a:t>rad</a:t>
            </a:r>
            <a:r>
              <a:rPr lang="pt-BR" dirty="0" smtClean="0">
                <a:sym typeface="Symbol"/>
              </a:rPr>
              <a:t>/s)</a:t>
            </a:r>
            <a:endParaRPr lang="pt-BR" dirty="0"/>
          </a:p>
        </p:txBody>
      </p:sp>
      <p:cxnSp>
        <p:nvCxnSpPr>
          <p:cNvPr id="34" name="Conector reto 33"/>
          <p:cNvCxnSpPr/>
          <p:nvPr/>
        </p:nvCxnSpPr>
        <p:spPr>
          <a:xfrm rot="5400000">
            <a:off x="1270590" y="5874485"/>
            <a:ext cx="1244009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to 34"/>
          <p:cNvCxnSpPr/>
          <p:nvPr/>
        </p:nvCxnSpPr>
        <p:spPr>
          <a:xfrm rot="5400000">
            <a:off x="7036973" y="5803597"/>
            <a:ext cx="1244009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luxograma: Atraso 35"/>
          <p:cNvSpPr/>
          <p:nvPr/>
        </p:nvSpPr>
        <p:spPr>
          <a:xfrm rot="16200000">
            <a:off x="4282303" y="3086063"/>
            <a:ext cx="994072" cy="5752215"/>
          </a:xfrm>
          <a:prstGeom prst="flowChartDelay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9" name="CaixaDeTexto 38"/>
          <p:cNvSpPr txBox="1"/>
          <p:nvPr/>
        </p:nvSpPr>
        <p:spPr>
          <a:xfrm>
            <a:off x="4511747" y="643631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0</a:t>
            </a:r>
            <a:endParaRPr lang="pt-BR" dirty="0"/>
          </a:p>
        </p:txBody>
      </p:sp>
      <p:sp>
        <p:nvSpPr>
          <p:cNvPr id="41" name="CaixaDeTexto 40"/>
          <p:cNvSpPr txBox="1"/>
          <p:nvPr/>
        </p:nvSpPr>
        <p:spPr>
          <a:xfrm>
            <a:off x="4557824" y="468548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0</a:t>
            </a:r>
            <a:endParaRPr lang="pt-BR" dirty="0"/>
          </a:p>
        </p:txBody>
      </p:sp>
      <p:sp>
        <p:nvSpPr>
          <p:cNvPr id="42" name="CaixaDeTexto 41"/>
          <p:cNvSpPr txBox="1"/>
          <p:nvPr/>
        </p:nvSpPr>
        <p:spPr>
          <a:xfrm>
            <a:off x="4529470" y="247745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0</a:t>
            </a:r>
            <a:endParaRPr lang="pt-BR" dirty="0"/>
          </a:p>
        </p:txBody>
      </p:sp>
      <p:sp>
        <p:nvSpPr>
          <p:cNvPr id="43" name="CaixaDeTexto 42"/>
          <p:cNvSpPr txBox="1"/>
          <p:nvPr/>
        </p:nvSpPr>
        <p:spPr>
          <a:xfrm>
            <a:off x="6057004" y="250572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ym typeface="Symbol"/>
              </a:rPr>
              <a:t></a:t>
            </a:r>
            <a:r>
              <a:rPr lang="pt-BR" baseline="-25000" dirty="0" smtClean="0">
                <a:sym typeface="Symbol"/>
              </a:rPr>
              <a:t>0</a:t>
            </a:r>
            <a:endParaRPr lang="pt-BR" baseline="-25000" dirty="0"/>
          </a:p>
        </p:txBody>
      </p:sp>
      <p:sp>
        <p:nvSpPr>
          <p:cNvPr id="44" name="CaixaDeTexto 43"/>
          <p:cNvSpPr txBox="1"/>
          <p:nvPr/>
        </p:nvSpPr>
        <p:spPr>
          <a:xfrm>
            <a:off x="3040898" y="2488002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latin typeface="Times New Roman" pitchFamily="18" charset="0"/>
                <a:cs typeface="Times New Roman" pitchFamily="18" charset="0"/>
                <a:sym typeface="Symbol"/>
              </a:rPr>
              <a:t>– </a:t>
            </a:r>
            <a:r>
              <a:rPr lang="pt-BR" dirty="0" smtClean="0">
                <a:sym typeface="Symbol"/>
              </a:rPr>
              <a:t></a:t>
            </a:r>
            <a:r>
              <a:rPr lang="pt-BR" baseline="-25000" dirty="0" smtClean="0">
                <a:sym typeface="Symbol"/>
              </a:rPr>
              <a:t>0</a:t>
            </a:r>
            <a:endParaRPr lang="pt-BR" baseline="-25000" dirty="0"/>
          </a:p>
        </p:txBody>
      </p:sp>
      <p:sp>
        <p:nvSpPr>
          <p:cNvPr id="45" name="CaixaDeTexto 44"/>
          <p:cNvSpPr txBox="1"/>
          <p:nvPr/>
        </p:nvSpPr>
        <p:spPr>
          <a:xfrm>
            <a:off x="7389613" y="6456769"/>
            <a:ext cx="558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ym typeface="Symbol"/>
              </a:rPr>
              <a:t>2</a:t>
            </a:r>
            <a:r>
              <a:rPr lang="pt-BR" baseline="-25000" dirty="0" smtClean="0">
                <a:sym typeface="Symbol"/>
              </a:rPr>
              <a:t>0</a:t>
            </a:r>
            <a:endParaRPr lang="pt-BR" baseline="-25000" dirty="0"/>
          </a:p>
        </p:txBody>
      </p:sp>
      <p:sp>
        <p:nvSpPr>
          <p:cNvPr id="46" name="CaixaDeTexto 45"/>
          <p:cNvSpPr txBox="1"/>
          <p:nvPr/>
        </p:nvSpPr>
        <p:spPr>
          <a:xfrm>
            <a:off x="1534613" y="6467402"/>
            <a:ext cx="72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latin typeface="Times New Roman" pitchFamily="18" charset="0"/>
                <a:cs typeface="Times New Roman" pitchFamily="18" charset="0"/>
                <a:sym typeface="Symbol"/>
              </a:rPr>
              <a:t>– 2</a:t>
            </a:r>
            <a:r>
              <a:rPr lang="pt-BR" dirty="0" smtClean="0">
                <a:sym typeface="Symbol"/>
              </a:rPr>
              <a:t></a:t>
            </a:r>
            <a:r>
              <a:rPr lang="pt-BR" baseline="-25000" dirty="0" smtClean="0">
                <a:sym typeface="Symbol"/>
              </a:rPr>
              <a:t>0</a:t>
            </a:r>
            <a:endParaRPr lang="pt-BR" baseline="-25000" dirty="0"/>
          </a:p>
        </p:txBody>
      </p:sp>
      <p:cxnSp>
        <p:nvCxnSpPr>
          <p:cNvPr id="29" name="Conector de seta reta 28"/>
          <p:cNvCxnSpPr/>
          <p:nvPr/>
        </p:nvCxnSpPr>
        <p:spPr>
          <a:xfrm>
            <a:off x="683949" y="6451717"/>
            <a:ext cx="8119809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4.81481E-6 L 0.62899 -4.81481E-6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75</Words>
  <Application>Microsoft Office PowerPoint</Application>
  <PresentationFormat>Apresentação na tela (4:3)</PresentationFormat>
  <Paragraphs>31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3" baseType="lpstr">
      <vt:lpstr>Tema do Office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pesquef</dc:creator>
  <cp:lastModifiedBy>pesquef</cp:lastModifiedBy>
  <cp:revision>5</cp:revision>
  <dcterms:created xsi:type="dcterms:W3CDTF">2010-12-14T13:06:20Z</dcterms:created>
  <dcterms:modified xsi:type="dcterms:W3CDTF">2010-12-14T13:37:44Z</dcterms:modified>
</cp:coreProperties>
</file>