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5" r:id="rId2"/>
    <p:sldMasterId id="2147483686" r:id="rId3"/>
    <p:sldMasterId id="2147483687" r:id="rId4"/>
    <p:sldMasterId id="2147483688" r:id="rId5"/>
    <p:sldMasterId id="2147483689" r:id="rId6"/>
    <p:sldMasterId id="2147483690" r:id="rId7"/>
  </p:sldMasterIdLst>
  <p:notesMasterIdLst>
    <p:notesMasterId r:id="rId16"/>
  </p:notesMasterIdLst>
  <p:handoutMasterIdLst>
    <p:handoutMasterId r:id="rId17"/>
  </p:handoutMasterIdLst>
  <p:sldIdLst>
    <p:sldId id="390" r:id="rId8"/>
    <p:sldId id="388" r:id="rId9"/>
    <p:sldId id="389" r:id="rId10"/>
    <p:sldId id="380" r:id="rId11"/>
    <p:sldId id="385" r:id="rId12"/>
    <p:sldId id="386" r:id="rId13"/>
    <p:sldId id="387" r:id="rId14"/>
    <p:sldId id="383" r:id="rId15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  <a:srgbClr val="008000"/>
    <a:srgbClr val="FF00FF"/>
    <a:srgbClr val="33CC33"/>
    <a:srgbClr val="FF9900"/>
    <a:srgbClr val="E4EEFC"/>
    <a:srgbClr val="E5F2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 snapToGrid="0">
      <p:cViewPr varScale="1">
        <p:scale>
          <a:sx n="51" d="100"/>
          <a:sy n="51" d="100"/>
        </p:scale>
        <p:origin x="1720" y="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r>
              <a:rPr lang="pt-BR"/>
              <a:t>19/08/2014</a:t>
            </a:r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  <p:extLst>
      <p:ext uri="{BB962C8B-B14F-4D97-AF65-F5344CB8AC3E}">
        <p14:creationId xmlns:p14="http://schemas.microsoft.com/office/powerpoint/2010/main" val="40744144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r>
              <a:rPr lang="pt-BR"/>
              <a:t>19/08/2014</a:t>
            </a:r>
          </a:p>
        </p:txBody>
      </p:sp>
      <p:sp>
        <p:nvSpPr>
          <p:cNvPr id="4" name="Rectangle 4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  <p:extLst>
      <p:ext uri="{BB962C8B-B14F-4D97-AF65-F5344CB8AC3E}">
        <p14:creationId xmlns:p14="http://schemas.microsoft.com/office/powerpoint/2010/main" val="343837046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19/08/2014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‹nº›</a:t>
            </a:r>
          </a:p>
        </p:txBody>
      </p:sp>
    </p:spTree>
    <p:extLst>
      <p:ext uri="{BB962C8B-B14F-4D97-AF65-F5344CB8AC3E}">
        <p14:creationId xmlns:p14="http://schemas.microsoft.com/office/powerpoint/2010/main" val="2707871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19/08/2014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‹nº›</a:t>
            </a:r>
          </a:p>
        </p:txBody>
      </p:sp>
    </p:spTree>
    <p:extLst>
      <p:ext uri="{BB962C8B-B14F-4D97-AF65-F5344CB8AC3E}">
        <p14:creationId xmlns:p14="http://schemas.microsoft.com/office/powerpoint/2010/main" val="498790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19/08/2014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‹nº›</a:t>
            </a:r>
          </a:p>
        </p:txBody>
      </p:sp>
    </p:spTree>
    <p:extLst>
      <p:ext uri="{BB962C8B-B14F-4D97-AF65-F5344CB8AC3E}">
        <p14:creationId xmlns:p14="http://schemas.microsoft.com/office/powerpoint/2010/main" val="1343311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100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60975" y="1447800"/>
            <a:ext cx="36734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059613" y="274638"/>
            <a:ext cx="1874837" cy="5973762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435100" y="274638"/>
            <a:ext cx="5472113" cy="5973762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8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1033" name="Rectangle 9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24" name="Rectangle 10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 b="1" dirty="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10" name="Rectangle 11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 b="1" dirty="0">
                <a:solidFill>
                  <a:schemeClr val="bg2">
                    <a:lumMod val="25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22" name="Rectangle 12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1038" name="Group 14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1039" name="Group 15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17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18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19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0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1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2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3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4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5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26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27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28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29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3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4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5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36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37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38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39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0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1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16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2057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2067" name="Group 19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21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22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23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4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5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6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7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8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9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33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4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5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6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7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8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9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40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41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42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43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4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5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20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Elipse 44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Oval 13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2063" name="Rectangle 15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7" name="Rectangle 16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48" name="Rectangle 17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9" name="Rectangle 18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3081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3087" name="Group 15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17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18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19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0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1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2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3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4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5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26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27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28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29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3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4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5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36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37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38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39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0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1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16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Rectangle 10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3083" name="Rectangle 11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5" name="Rectangle 12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 dirty="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46" name="Rectangle 13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 dirty="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7" name="Rectangle 14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 smtClean="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4105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4117" name="Group 21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23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24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25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6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7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8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9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30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33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34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35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6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7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8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9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40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41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42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43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44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45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6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7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22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Rectangle 10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47" name="Elipse 46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8" name="Oval 15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6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4113" name="Rectangle 17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9" name="Rectangle 18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50" name="Rectangle 1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1" name="Rectangle 20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5129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5137" name="Group 17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19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20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21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2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3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4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5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6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7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28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29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31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3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4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5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6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7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38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39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40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41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2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3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18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Rectangle 10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sp>
        <p:nvSpPr>
          <p:cNvPr id="5" name="Rectangle 12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5133" name="Rectangle 13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7" name="Rectangle 14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48" name="Rectangle 15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49" name="Rectangle 16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6153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6164" name="Group 20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22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23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24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5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6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7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8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9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33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34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5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6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7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8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9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40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41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42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43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44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5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6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21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Retângulo 4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/>
          <a:p>
            <a:pPr indent="-282575" fontAlgn="base">
              <a:lnSpc>
                <a:spcPts val="3000"/>
              </a:lnSpc>
              <a:spcBef>
                <a:spcPts val="600"/>
              </a:spcBef>
              <a:spcAft>
                <a:spcPct val="0"/>
              </a:spcAft>
            </a:pPr>
            <a:endParaRPr lang="en-US" sz="3200">
              <a:latin typeface="Gill Sans MT"/>
            </a:endParaRPr>
          </a:p>
        </p:txBody>
      </p:sp>
      <p:sp>
        <p:nvSpPr>
          <p:cNvPr id="46" name="AutoShape 13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7" name="AutoShape 14"/>
          <p:cNvSpPr>
            <a:spLocks noChangeArrowheads="1"/>
          </p:cNvSpPr>
          <p:nvPr/>
        </p:nvSpPr>
        <p:spPr bwMode="auto"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7"/>
            </a:srgbClr>
          </a:solidFill>
          <a:ln w="6350" cap="rnd">
            <a:solidFill>
              <a:srgbClr val="FFFFFF"/>
            </a:solidFill>
            <a:miter lim="800000"/>
            <a:headEnd/>
            <a:tailEnd/>
          </a:ln>
          <a:effectLst>
            <a:outerShdw dist="25400" dir="3299947" sx="96001" sy="96001" algn="tl" rotWithShape="0">
              <a:srgbClr val="EAEBDE">
                <a:alpha val="20000"/>
              </a:srgbClr>
            </a:outerShdw>
          </a:effectLst>
        </p:spPr>
        <p:txBody>
          <a:bodyPr/>
          <a:lstStyle/>
          <a:p>
            <a:pPr algn="ctr">
              <a:defRPr/>
            </a:pPr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5" name="Rectangle 15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6160" name="Rectangle 16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8" name="Rectangle 17"/>
          <p:cNvSpPr>
            <a:spLocks noGrp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49" name="Rectangle 18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en-GB"/>
              <a:t>GA-038 PDS </a:t>
            </a:r>
          </a:p>
        </p:txBody>
      </p:sp>
      <p:sp>
        <p:nvSpPr>
          <p:cNvPr id="50" name="Rectangle 19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r>
              <a:rPr lang="fi-FI"/>
              <a:t>‹nº›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/>
          <p:cNvSpPr>
            <a:spLocks/>
          </p:cNvSpPr>
          <p:nvPr/>
        </p:nvSpPr>
        <p:spPr bwMode="auto">
          <a:xfrm>
            <a:off x="-815975" y="-815975"/>
            <a:ext cx="1638300" cy="1638300"/>
          </a:xfrm>
          <a:custGeom>
            <a:avLst/>
            <a:gdLst>
              <a:gd name="T0" fmla="*/ 1638887 w 1638887"/>
              <a:gd name="T1" fmla="*/ 819444 h 1638887"/>
              <a:gd name="T2" fmla="*/ 819444 w 1638887"/>
              <a:gd name="T3" fmla="*/ 1638887 h 1638887"/>
              <a:gd name="T4" fmla="*/ 0 w 1638887"/>
              <a:gd name="T5" fmla="*/ 819444 h 1638887"/>
              <a:gd name="T6" fmla="*/ 819444 w 1638887"/>
              <a:gd name="T7" fmla="*/ 0 h 1638887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40010 w 1638887"/>
              <a:gd name="T13" fmla="*/ 240009 h 1638887"/>
              <a:gd name="T14" fmla="*/ 1398877 w 1638887"/>
              <a:gd name="T15" fmla="*/ 1398878 h 16388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38887" h="1638887">
                <a:moveTo>
                  <a:pt x="1638887" y="819444"/>
                </a:moveTo>
                <a:lnTo>
                  <a:pt x="1638887" y="819444"/>
                </a:lnTo>
                <a:cubicBezTo>
                  <a:pt x="1638887" y="1272010"/>
                  <a:pt x="1272009" y="1638888"/>
                  <a:pt x="819443" y="1638888"/>
                </a:cubicBezTo>
                <a:cubicBezTo>
                  <a:pt x="819274" y="1638888"/>
                  <a:pt x="819105" y="1638887"/>
                  <a:pt x="818937" y="1638887"/>
                </a:cubicBezTo>
                <a:lnTo>
                  <a:pt x="819444" y="819444"/>
                </a:lnTo>
                <a:close/>
              </a:path>
            </a:pathLst>
          </a:custGeom>
          <a:solidFill>
            <a:srgbClr val="FCFDF8">
              <a:alpha val="32941"/>
            </a:srgbClr>
          </a:solidFill>
          <a:ln w="3175" cap="rnd">
            <a:solidFill>
              <a:srgbClr val="CCCEB8"/>
            </a:solidFill>
            <a:round/>
            <a:headEnd/>
            <a:tailEnd/>
          </a:ln>
        </p:spPr>
        <p:txBody>
          <a:bodyPr anchor="ctr"/>
          <a:lstStyle/>
          <a:p>
            <a:endParaRPr lang="pt-BR"/>
          </a:p>
        </p:txBody>
      </p:sp>
      <p:sp>
        <p:nvSpPr>
          <p:cNvPr id="8" name="Oval 3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7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>
            <a:noFill/>
            <a:miter lim="800000"/>
            <a:headEnd/>
            <a:tailEnd/>
          </a:ln>
          <a:effectLst>
            <a:outerShdw dist="38002" dir="10800000" algn="tl" rotWithShape="0">
              <a:srgbClr val="71726A">
                <a:alpha val="25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chemeClr val="lt1"/>
              </a:solidFill>
            </a:endParaRPr>
          </a:p>
        </p:txBody>
      </p:sp>
      <p:grpSp>
        <p:nvGrpSpPr>
          <p:cNvPr id="7177" name="Group 9"/>
          <p:cNvGrpSpPr>
            <a:grpSpLocks/>
          </p:cNvGrpSpPr>
          <p:nvPr userDrawn="1"/>
        </p:nvGrpSpPr>
        <p:grpSpPr bwMode="auto">
          <a:xfrm>
            <a:off x="0" y="5572125"/>
            <a:ext cx="1006475" cy="1214438"/>
            <a:chOff x="2075247" y="2790503"/>
            <a:chExt cx="1599251" cy="1928804"/>
          </a:xfrm>
        </p:grpSpPr>
        <p:grpSp>
          <p:nvGrpSpPr>
            <p:cNvPr id="7183" name="Group 15"/>
            <p:cNvGrpSpPr>
              <a:grpSpLocks/>
            </p:cNvGrpSpPr>
            <p:nvPr/>
          </p:nvGrpSpPr>
          <p:grpSpPr bwMode="auto">
            <a:xfrm>
              <a:off x="2157796" y="2790503"/>
              <a:ext cx="1439672" cy="1437991"/>
              <a:chOff x="2157796" y="2790503"/>
              <a:chExt cx="1439672" cy="1437991"/>
            </a:xfrm>
          </p:grpSpPr>
          <p:cxnSp>
            <p:nvCxnSpPr>
              <p:cNvPr id="17" name="Line 17"/>
              <p:cNvCxnSpPr>
                <a:cxnSpLocks noChangeShapeType="1"/>
              </p:cNvCxnSpPr>
              <p:nvPr/>
            </p:nvCxnSpPr>
            <p:spPr bwMode="auto">
              <a:xfrm>
                <a:off x="2411026" y="3009343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8" name="Line 18"/>
              <p:cNvCxnSpPr>
                <a:cxnSpLocks noChangeShapeType="1"/>
              </p:cNvCxnSpPr>
              <p:nvPr/>
            </p:nvCxnSpPr>
            <p:spPr bwMode="auto">
              <a:xfrm>
                <a:off x="2647838" y="279826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19" name="Line 19"/>
              <p:cNvCxnSpPr>
                <a:cxnSpLocks noChangeShapeType="1"/>
              </p:cNvCxnSpPr>
              <p:nvPr/>
            </p:nvCxnSpPr>
            <p:spPr bwMode="auto">
              <a:xfrm>
                <a:off x="2159538" y="3515585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0" name="Line 20"/>
              <p:cNvCxnSpPr>
                <a:cxnSpLocks noChangeShapeType="1"/>
              </p:cNvCxnSpPr>
              <p:nvPr/>
            </p:nvCxnSpPr>
            <p:spPr bwMode="auto">
              <a:xfrm>
                <a:off x="2157796" y="3987231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1" name="Line 21"/>
              <p:cNvCxnSpPr>
                <a:cxnSpLocks noChangeShapeType="1"/>
              </p:cNvCxnSpPr>
              <p:nvPr/>
            </p:nvCxnSpPr>
            <p:spPr bwMode="auto">
              <a:xfrm>
                <a:off x="2879025" y="3992012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5" name="Line 22"/>
              <p:cNvCxnSpPr>
                <a:cxnSpLocks noChangeShapeType="1"/>
              </p:cNvCxnSpPr>
              <p:nvPr/>
            </p:nvCxnSpPr>
            <p:spPr bwMode="auto">
              <a:xfrm>
                <a:off x="2638918" y="421009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6" name="Line 23"/>
              <p:cNvCxnSpPr>
                <a:cxnSpLocks noChangeShapeType="1"/>
              </p:cNvCxnSpPr>
              <p:nvPr/>
            </p:nvCxnSpPr>
            <p:spPr bwMode="auto">
              <a:xfrm>
                <a:off x="3104613" y="3512370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7" name="Line 24"/>
              <p:cNvCxnSpPr>
                <a:cxnSpLocks noChangeShapeType="1"/>
              </p:cNvCxnSpPr>
              <p:nvPr/>
            </p:nvCxnSpPr>
            <p:spPr bwMode="auto">
              <a:xfrm>
                <a:off x="3108371" y="3040948"/>
                <a:ext cx="489097" cy="1588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8" name="Line 25"/>
              <p:cNvCxnSpPr>
                <a:cxnSpLocks noChangeShapeType="1"/>
              </p:cNvCxnSpPr>
              <p:nvPr/>
            </p:nvCxnSpPr>
            <p:spPr bwMode="auto">
              <a:xfrm rot="5400000">
                <a:off x="2765613" y="3152011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29" name="Line 26"/>
              <p:cNvCxnSpPr>
                <a:cxnSpLocks noChangeShapeType="1"/>
              </p:cNvCxnSpPr>
              <p:nvPr/>
            </p:nvCxnSpPr>
            <p:spPr bwMode="auto">
              <a:xfrm rot="5400000">
                <a:off x="2410949" y="3495501"/>
                <a:ext cx="967574" cy="170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0" name="Line 27"/>
              <p:cNvCxnSpPr>
                <a:cxnSpLocks noChangeShapeType="1"/>
              </p:cNvCxnSpPr>
              <p:nvPr/>
            </p:nvCxnSpPr>
            <p:spPr bwMode="auto">
              <a:xfrm rot="5400000">
                <a:off x="2288266" y="3863074"/>
                <a:ext cx="719457" cy="1264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1" name="Line 28"/>
              <p:cNvCxnSpPr>
                <a:cxnSpLocks noChangeShapeType="1"/>
              </p:cNvCxnSpPr>
              <p:nvPr/>
            </p:nvCxnSpPr>
            <p:spPr bwMode="auto">
              <a:xfrm rot="5400000">
                <a:off x="3344411" y="3271753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2" name="Line 29"/>
              <p:cNvCxnSpPr>
                <a:cxnSpLocks noChangeShapeType="1"/>
              </p:cNvCxnSpPr>
              <p:nvPr/>
            </p:nvCxnSpPr>
            <p:spPr bwMode="auto">
              <a:xfrm rot="16200000" flipH="1">
                <a:off x="3117244" y="3753245"/>
                <a:ext cx="496177" cy="3285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3" name="Line 30"/>
              <p:cNvCxnSpPr>
                <a:cxnSpLocks noChangeShapeType="1"/>
              </p:cNvCxnSpPr>
              <p:nvPr/>
            </p:nvCxnSpPr>
            <p:spPr bwMode="auto">
              <a:xfrm rot="5400000">
                <a:off x="3026725" y="4113003"/>
                <a:ext cx="230541" cy="442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4" name="Line 31"/>
              <p:cNvCxnSpPr>
                <a:cxnSpLocks noChangeShapeType="1"/>
              </p:cNvCxnSpPr>
              <p:nvPr/>
            </p:nvCxnSpPr>
            <p:spPr bwMode="auto">
              <a:xfrm rot="5400000">
                <a:off x="2171283" y="3258495"/>
                <a:ext cx="506904" cy="851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5" name="Line 32"/>
              <p:cNvCxnSpPr>
                <a:cxnSpLocks noChangeShapeType="1"/>
              </p:cNvCxnSpPr>
              <p:nvPr/>
            </p:nvCxnSpPr>
            <p:spPr bwMode="auto">
              <a:xfrm rot="5400000">
                <a:off x="2524558" y="2902790"/>
                <a:ext cx="232112" cy="7537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6" name="Line 33"/>
              <p:cNvCxnSpPr>
                <a:cxnSpLocks noChangeShapeType="1"/>
              </p:cNvCxnSpPr>
              <p:nvPr/>
            </p:nvCxnSpPr>
            <p:spPr bwMode="auto">
              <a:xfrm flipV="1">
                <a:off x="2886705" y="350679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7" name="Line 34"/>
              <p:cNvCxnSpPr>
                <a:cxnSpLocks noChangeShapeType="1"/>
              </p:cNvCxnSpPr>
              <p:nvPr/>
            </p:nvCxnSpPr>
            <p:spPr bwMode="auto">
              <a:xfrm flipV="1">
                <a:off x="2887361" y="279167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8" name="Line 35"/>
              <p:cNvCxnSpPr>
                <a:cxnSpLocks noChangeShapeType="1"/>
              </p:cNvCxnSpPr>
              <p:nvPr/>
            </p:nvCxnSpPr>
            <p:spPr bwMode="auto">
              <a:xfrm flipV="1">
                <a:off x="3140497" y="399203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39" name="Line 36"/>
              <p:cNvCxnSpPr>
                <a:cxnSpLocks noChangeShapeType="1"/>
              </p:cNvCxnSpPr>
              <p:nvPr/>
            </p:nvCxnSpPr>
            <p:spPr bwMode="auto">
              <a:xfrm flipV="1">
                <a:off x="2660447" y="3975112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0" name="Line 37"/>
              <p:cNvCxnSpPr>
                <a:cxnSpLocks noChangeShapeType="1"/>
              </p:cNvCxnSpPr>
              <p:nvPr/>
            </p:nvCxnSpPr>
            <p:spPr bwMode="auto">
              <a:xfrm flipV="1">
                <a:off x="2650796" y="3289874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1" name="Line 38"/>
              <p:cNvCxnSpPr>
                <a:cxnSpLocks noChangeShapeType="1"/>
              </p:cNvCxnSpPr>
              <p:nvPr/>
            </p:nvCxnSpPr>
            <p:spPr bwMode="auto">
              <a:xfrm flipV="1">
                <a:off x="2174538" y="3285928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2" name="Line 39"/>
              <p:cNvCxnSpPr>
                <a:cxnSpLocks noChangeShapeType="1"/>
              </p:cNvCxnSpPr>
              <p:nvPr/>
            </p:nvCxnSpPr>
            <p:spPr bwMode="auto">
              <a:xfrm flipV="1">
                <a:off x="3358666" y="3506555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3" name="Line 40"/>
              <p:cNvCxnSpPr>
                <a:cxnSpLocks noChangeShapeType="1"/>
              </p:cNvCxnSpPr>
              <p:nvPr/>
            </p:nvCxnSpPr>
            <p:spPr bwMode="auto">
              <a:xfrm flipV="1">
                <a:off x="2420444" y="2790740"/>
                <a:ext cx="232088" cy="22523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  <p:cxnSp>
            <p:nvCxnSpPr>
              <p:cNvPr id="44" name="Line 41"/>
              <p:cNvCxnSpPr>
                <a:cxnSpLocks noChangeShapeType="1"/>
              </p:cNvCxnSpPr>
              <p:nvPr/>
            </p:nvCxnSpPr>
            <p:spPr bwMode="auto">
              <a:xfrm rot="5400000">
                <a:off x="1928003" y="3745439"/>
                <a:ext cx="483601" cy="850"/>
              </a:xfrm>
              <a:prstGeom prst="line">
                <a:avLst/>
              </a:prstGeom>
              <a:noFill/>
              <a:ln w="38100">
                <a:solidFill>
                  <a:srgbClr val="8A8E56"/>
                </a:solidFill>
                <a:round/>
                <a:headEnd/>
                <a:tailEnd/>
              </a:ln>
            </p:spPr>
          </p:cxnSp>
        </p:grpSp>
        <p:sp>
          <p:nvSpPr>
            <p:cNvPr id="16" name="Text Box 16"/>
            <p:cNvSpPr txBox="1"/>
            <p:nvPr/>
          </p:nvSpPr>
          <p:spPr>
            <a:xfrm>
              <a:off x="2075247" y="4220087"/>
              <a:ext cx="1599251" cy="49922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US" sz="1600" b="1" kern="0" spc="440" dirty="0">
                  <a:solidFill>
                    <a:schemeClr val="bg2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LNCC</a:t>
              </a:r>
              <a:endParaRPr lang="en-US" sz="1600" kern="0" spc="440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Rectangle 10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pt-BR"/>
              <a:t>Clique para editar o estilo do título mestre</a:t>
            </a:r>
            <a:endParaRPr lang="en-US"/>
          </a:p>
        </p:txBody>
      </p:sp>
      <p:sp>
        <p:nvSpPr>
          <p:cNvPr id="7179" name="Rectangle 11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5" name="Rectangle 12"/>
          <p:cNvSpPr>
            <a:spLocks noGrp="1" noChangeArrowheads="1"/>
          </p:cNvSpPr>
          <p:nvPr>
            <p:ph type="dt" sz="half" idx="2"/>
          </p:nvPr>
        </p:nvSpPr>
        <p:spPr>
          <a:xfrm>
            <a:off x="3152775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/>
            </a:pPr>
            <a:r>
              <a:rPr lang="pt-BR"/>
              <a:t>1o. Período de 2026</a:t>
            </a:r>
          </a:p>
        </p:txBody>
      </p:sp>
      <p:sp>
        <p:nvSpPr>
          <p:cNvPr id="46" name="Rectangle 13"/>
          <p:cNvSpPr>
            <a:spLocks noGrp="1" noChangeArrowheads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 b="1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>
              <a:defRPr/>
            </a:pPr>
            <a:r>
              <a:rPr lang="pt-BR"/>
              <a:t>GA-038 PDS </a:t>
            </a:r>
          </a:p>
        </p:txBody>
      </p:sp>
      <p:sp>
        <p:nvSpPr>
          <p:cNvPr id="47" name="Rectangle 1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</a:lstStyle>
          <a:p>
            <a:pPr>
              <a:defRPr/>
            </a:pPr>
            <a:r>
              <a:rPr lang="pt-BR"/>
              <a:t>‹nº›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696D5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696D52"/>
          </a:solidFill>
          <a:latin typeface="Gill Sans MT"/>
        </a:defRPr>
      </a:lvl9pPr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A8CDD7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C0BEAF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microsoft.com/office/2007/relationships/media" Target="../media/media2.WAV"/><Relationship Id="rId7" Type="http://schemas.openxmlformats.org/officeDocument/2006/relationships/slideLayout" Target="../slideLayouts/slideLayout2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5" Type="http://schemas.microsoft.com/office/2007/relationships/media" Target="../media/media3.WAV"/><Relationship Id="rId10" Type="http://schemas.openxmlformats.org/officeDocument/2006/relationships/image" Target="../media/image5.png"/><Relationship Id="rId4" Type="http://schemas.openxmlformats.org/officeDocument/2006/relationships/audio" Target="../media/media2.WAV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microsoft.com/office/2007/relationships/media" Target="../media/media5.WAV"/><Relationship Id="rId7" Type="http://schemas.openxmlformats.org/officeDocument/2006/relationships/slideLayout" Target="../slideLayouts/slideLayout29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audio" Target="../media/media6.WAV"/><Relationship Id="rId5" Type="http://schemas.microsoft.com/office/2007/relationships/media" Target="../media/media6.WAV"/><Relationship Id="rId4" Type="http://schemas.openxmlformats.org/officeDocument/2006/relationships/audio" Target="../media/media5.WAV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i="1" dirty="0" err="1"/>
              <a:t>Aliasing</a:t>
            </a:r>
            <a:r>
              <a:rPr lang="pt-BR" dirty="0"/>
              <a:t>:  Varredura Senoidal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/>
              <a:t>1o. Período de 2026</a:t>
            </a:r>
            <a:endParaRPr lang="en-GB" dirty="0"/>
          </a:p>
        </p:txBody>
      </p:sp>
      <p:sp>
        <p:nvSpPr>
          <p:cNvPr id="65" name="Rectangle 44"/>
          <p:cNvSpPr/>
          <p:nvPr/>
        </p:nvSpPr>
        <p:spPr>
          <a:xfrm>
            <a:off x="4248170" y="2121652"/>
            <a:ext cx="952500" cy="990600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66" name="Straight Connector 1"/>
          <p:cNvCxnSpPr/>
          <p:nvPr/>
        </p:nvCxnSpPr>
        <p:spPr>
          <a:xfrm rot="16200000" flipV="1">
            <a:off x="4044816" y="2450596"/>
            <a:ext cx="1339407" cy="0"/>
          </a:xfrm>
          <a:prstGeom prst="line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2"/>
          <p:cNvCxnSpPr/>
          <p:nvPr/>
        </p:nvCxnSpPr>
        <p:spPr>
          <a:xfrm>
            <a:off x="1730285" y="3102727"/>
            <a:ext cx="6000750" cy="28575"/>
          </a:xfrm>
          <a:prstGeom prst="line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3"/>
          <p:cNvSpPr txBox="1"/>
          <p:nvPr/>
        </p:nvSpPr>
        <p:spPr>
          <a:xfrm>
            <a:off x="7615362" y="3057131"/>
            <a:ext cx="263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i="1" dirty="0">
                <a:sym typeface="Symbol"/>
              </a:rPr>
              <a:t>f</a:t>
            </a:r>
            <a:endParaRPr lang="pt-BR" sz="2000" i="1" baseline="-25000" dirty="0"/>
          </a:p>
        </p:txBody>
      </p:sp>
      <p:sp>
        <p:nvSpPr>
          <p:cNvPr id="69" name="TextBox 6"/>
          <p:cNvSpPr txBox="1"/>
          <p:nvPr/>
        </p:nvSpPr>
        <p:spPr>
          <a:xfrm>
            <a:off x="4588518" y="3161282"/>
            <a:ext cx="31451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sz="2000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70" name="TextBox 7"/>
          <p:cNvSpPr txBox="1"/>
          <p:nvPr/>
        </p:nvSpPr>
        <p:spPr>
          <a:xfrm>
            <a:off x="5405838" y="3122645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6600"/>
                </a:solidFill>
              </a:rPr>
              <a:t>1</a:t>
            </a:r>
            <a:r>
              <a:rPr lang="pt-BR" sz="2000" i="1" dirty="0">
                <a:solidFill>
                  <a:srgbClr val="006600"/>
                </a:solidFill>
              </a:rPr>
              <a:t>f</a:t>
            </a:r>
            <a:r>
              <a:rPr lang="pt-BR" sz="2000" baseline="-25000" dirty="0">
                <a:solidFill>
                  <a:srgbClr val="006600"/>
                </a:solidFill>
                <a:sym typeface="Symbol"/>
              </a:rPr>
              <a:t>s </a:t>
            </a:r>
            <a:endParaRPr lang="pt-BR" sz="2000" i="1" dirty="0">
              <a:solidFill>
                <a:srgbClr val="006600"/>
              </a:solidFill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6385933" y="3135524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pt-BR" sz="2000" i="1" dirty="0">
                <a:solidFill>
                  <a:schemeClr val="tx2">
                    <a:lumMod val="75000"/>
                  </a:schemeClr>
                </a:solidFill>
              </a:rPr>
              <a:t>f</a:t>
            </a:r>
            <a:r>
              <a:rPr lang="pt-BR" sz="2000" baseline="-25000" dirty="0">
                <a:solidFill>
                  <a:schemeClr val="tx2">
                    <a:lumMod val="75000"/>
                  </a:schemeClr>
                </a:solidFill>
                <a:sym typeface="Symbol"/>
              </a:rPr>
              <a:t>s</a:t>
            </a:r>
            <a:r>
              <a:rPr lang="pt-BR" sz="2000" baseline="-25000" dirty="0">
                <a:sym typeface="Symbol"/>
              </a:rPr>
              <a:t> </a:t>
            </a:r>
            <a:endParaRPr lang="pt-BR" sz="2000" i="1" dirty="0"/>
          </a:p>
        </p:txBody>
      </p:sp>
      <p:sp>
        <p:nvSpPr>
          <p:cNvPr id="72" name="TextBox 9"/>
          <p:cNvSpPr txBox="1"/>
          <p:nvPr/>
        </p:nvSpPr>
        <p:spPr>
          <a:xfrm>
            <a:off x="3399679" y="3135157"/>
            <a:ext cx="577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6600"/>
                </a:solidFill>
              </a:rPr>
              <a:t>-1</a:t>
            </a:r>
            <a:r>
              <a:rPr lang="pt-BR" sz="2000" i="1" dirty="0">
                <a:solidFill>
                  <a:srgbClr val="006600"/>
                </a:solidFill>
              </a:rPr>
              <a:t>f</a:t>
            </a:r>
            <a:r>
              <a:rPr lang="pt-BR" sz="2000" baseline="-25000" dirty="0">
                <a:solidFill>
                  <a:srgbClr val="006600"/>
                </a:solidFill>
                <a:sym typeface="Symbol"/>
              </a:rPr>
              <a:t>s </a:t>
            </a:r>
            <a:endParaRPr lang="pt-BR" sz="2000" i="1" dirty="0">
              <a:solidFill>
                <a:srgbClr val="006600"/>
              </a:solidFill>
            </a:endParaRPr>
          </a:p>
        </p:txBody>
      </p:sp>
      <p:sp>
        <p:nvSpPr>
          <p:cNvPr id="73" name="TextBox 10"/>
          <p:cNvSpPr txBox="1"/>
          <p:nvPr/>
        </p:nvSpPr>
        <p:spPr>
          <a:xfrm>
            <a:off x="2449298" y="3118289"/>
            <a:ext cx="538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2060"/>
                </a:solidFill>
              </a:rPr>
              <a:t>-2</a:t>
            </a:r>
            <a:r>
              <a:rPr lang="pt-BR" sz="2000" i="1" dirty="0">
                <a:solidFill>
                  <a:srgbClr val="002060"/>
                </a:solidFill>
              </a:rPr>
              <a:t>f</a:t>
            </a:r>
            <a:r>
              <a:rPr lang="pt-BR" sz="2000" baseline="-25000" dirty="0">
                <a:solidFill>
                  <a:srgbClr val="002060"/>
                </a:solidFill>
                <a:sym typeface="Symbol"/>
              </a:rPr>
              <a:t>s</a:t>
            </a:r>
            <a:endParaRPr lang="pt-BR" sz="2000" i="1" baseline="-25000" dirty="0">
              <a:solidFill>
                <a:srgbClr val="002060"/>
              </a:solidFill>
            </a:endParaRPr>
          </a:p>
        </p:txBody>
      </p:sp>
      <p:cxnSp>
        <p:nvCxnSpPr>
          <p:cNvPr id="74" name="Straight Connector 14"/>
          <p:cNvCxnSpPr/>
          <p:nvPr/>
        </p:nvCxnSpPr>
        <p:spPr>
          <a:xfrm rot="5400000" flipH="1" flipV="1">
            <a:off x="4169308" y="2675271"/>
            <a:ext cx="862666" cy="0"/>
          </a:xfrm>
          <a:prstGeom prst="line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16"/>
          <p:cNvCxnSpPr/>
          <p:nvPr/>
        </p:nvCxnSpPr>
        <p:spPr>
          <a:xfrm rot="5400000" flipH="1" flipV="1">
            <a:off x="4403778" y="2675271"/>
            <a:ext cx="862666" cy="0"/>
          </a:xfrm>
          <a:prstGeom prst="line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18"/>
          <p:cNvSpPr txBox="1"/>
          <p:nvPr/>
        </p:nvSpPr>
        <p:spPr>
          <a:xfrm>
            <a:off x="4301610" y="1325656"/>
            <a:ext cx="9076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ym typeface="Symbol"/>
              </a:rPr>
              <a:t>|</a:t>
            </a:r>
            <a:r>
              <a:rPr lang="pt-BR" sz="2400" i="1" dirty="0">
                <a:sym typeface="Symbol"/>
              </a:rPr>
              <a:t>X</a:t>
            </a:r>
            <a:r>
              <a:rPr lang="pt-BR" sz="2400" dirty="0">
                <a:sym typeface="Symbol"/>
              </a:rPr>
              <a:t>(</a:t>
            </a:r>
            <a:r>
              <a:rPr lang="pt-BR" sz="2400" i="1" dirty="0">
                <a:sym typeface="Symbol"/>
              </a:rPr>
              <a:t>f</a:t>
            </a:r>
            <a:r>
              <a:rPr lang="pt-BR" sz="2400" dirty="0">
                <a:sym typeface="Symbol"/>
              </a:rPr>
              <a:t>)|</a:t>
            </a:r>
            <a:endParaRPr lang="pt-BR" sz="2400" baseline="-25000" dirty="0"/>
          </a:p>
        </p:txBody>
      </p:sp>
      <p:sp>
        <p:nvSpPr>
          <p:cNvPr id="77" name="TextBox 21"/>
          <p:cNvSpPr txBox="1"/>
          <p:nvPr/>
        </p:nvSpPr>
        <p:spPr>
          <a:xfrm>
            <a:off x="2668408" y="296064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ym typeface="Symbol"/>
              </a:rPr>
              <a:t>|</a:t>
            </a:r>
            <a:endParaRPr lang="pt-BR" dirty="0"/>
          </a:p>
        </p:txBody>
      </p:sp>
      <p:sp>
        <p:nvSpPr>
          <p:cNvPr id="78" name="TextBox 22"/>
          <p:cNvSpPr txBox="1"/>
          <p:nvPr/>
        </p:nvSpPr>
        <p:spPr>
          <a:xfrm>
            <a:off x="3150832" y="296064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79" name="TextBox 24"/>
          <p:cNvSpPr txBox="1"/>
          <p:nvPr/>
        </p:nvSpPr>
        <p:spPr>
          <a:xfrm>
            <a:off x="4115680" y="290349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r>
              <a:rPr lang="en-US" dirty="0">
                <a:solidFill>
                  <a:prstClr val="black"/>
                </a:solidFill>
                <a:sym typeface="Symbol"/>
              </a:rPr>
              <a:t> </a:t>
            </a:r>
            <a:endParaRPr lang="pt-BR" dirty="0"/>
          </a:p>
        </p:txBody>
      </p:sp>
      <p:sp>
        <p:nvSpPr>
          <p:cNvPr id="80" name="TextBox 25"/>
          <p:cNvSpPr txBox="1"/>
          <p:nvPr/>
        </p:nvSpPr>
        <p:spPr>
          <a:xfrm>
            <a:off x="4607629" y="2951117"/>
            <a:ext cx="268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81" name="TextBox 26"/>
          <p:cNvSpPr txBox="1"/>
          <p:nvPr/>
        </p:nvSpPr>
        <p:spPr>
          <a:xfrm>
            <a:off x="5090053" y="2970167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82" name="TextBox 27"/>
          <p:cNvSpPr txBox="1"/>
          <p:nvPr/>
        </p:nvSpPr>
        <p:spPr>
          <a:xfrm>
            <a:off x="5562952" y="297969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83" name="TextBox 28"/>
          <p:cNvSpPr txBox="1"/>
          <p:nvPr/>
        </p:nvSpPr>
        <p:spPr>
          <a:xfrm>
            <a:off x="6045376" y="297969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84" name="TextBox 29"/>
          <p:cNvSpPr txBox="1"/>
          <p:nvPr/>
        </p:nvSpPr>
        <p:spPr>
          <a:xfrm>
            <a:off x="6527803" y="2979692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sz="1600" dirty="0"/>
          </a:p>
        </p:txBody>
      </p:sp>
      <p:sp>
        <p:nvSpPr>
          <p:cNvPr id="85" name="TextBox 52"/>
          <p:cNvSpPr txBox="1"/>
          <p:nvPr/>
        </p:nvSpPr>
        <p:spPr>
          <a:xfrm>
            <a:off x="4958163" y="3132170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½</a:t>
            </a:r>
            <a:r>
              <a:rPr lang="pt-BR" i="1" dirty="0" err="1">
                <a:sym typeface="Symbol"/>
              </a:rPr>
              <a:t>f</a:t>
            </a:r>
            <a:r>
              <a:rPr lang="pt-BR" baseline="-25000" dirty="0" err="1">
                <a:sym typeface="Symbol"/>
              </a:rPr>
              <a:t>s</a:t>
            </a:r>
            <a:r>
              <a:rPr lang="pt-BR" sz="2400" baseline="-25000" dirty="0">
                <a:solidFill>
                  <a:srgbClr val="006600"/>
                </a:solidFill>
                <a:sym typeface="Symbol"/>
              </a:rPr>
              <a:t> </a:t>
            </a:r>
            <a:endParaRPr lang="pt-BR" sz="2400" i="1" dirty="0">
              <a:solidFill>
                <a:srgbClr val="006600"/>
              </a:solidFill>
            </a:endParaRPr>
          </a:p>
        </p:txBody>
      </p:sp>
      <p:sp>
        <p:nvSpPr>
          <p:cNvPr id="86" name="TextBox 53"/>
          <p:cNvSpPr txBox="1"/>
          <p:nvPr/>
        </p:nvSpPr>
        <p:spPr>
          <a:xfrm>
            <a:off x="3958038" y="3132170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- ½</a:t>
            </a:r>
            <a:r>
              <a:rPr lang="pt-BR" i="1" dirty="0" err="1"/>
              <a:t>f</a:t>
            </a:r>
            <a:r>
              <a:rPr lang="pt-BR" baseline="-25000" dirty="0" err="1">
                <a:sym typeface="Symbol"/>
              </a:rPr>
              <a:t>s</a:t>
            </a:r>
            <a:r>
              <a:rPr lang="pt-BR" sz="2400" baseline="-25000" dirty="0">
                <a:solidFill>
                  <a:srgbClr val="006600"/>
                </a:solidFill>
                <a:sym typeface="Symbol"/>
              </a:rPr>
              <a:t> </a:t>
            </a:r>
            <a:endParaRPr lang="pt-BR" sz="2400" i="1" dirty="0">
              <a:solidFill>
                <a:srgbClr val="006600"/>
              </a:solidFill>
            </a:endParaRPr>
          </a:p>
        </p:txBody>
      </p:sp>
      <p:sp>
        <p:nvSpPr>
          <p:cNvPr id="87" name="TextBox 54"/>
          <p:cNvSpPr txBox="1"/>
          <p:nvPr/>
        </p:nvSpPr>
        <p:spPr>
          <a:xfrm>
            <a:off x="3636607" y="2970167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88" name="Rectangle 44"/>
          <p:cNvSpPr/>
          <p:nvPr/>
        </p:nvSpPr>
        <p:spPr>
          <a:xfrm>
            <a:off x="4258676" y="4749314"/>
            <a:ext cx="952500" cy="990600"/>
          </a:xfrm>
          <a:prstGeom prst="rect">
            <a:avLst/>
          </a:prstGeom>
          <a:solidFill>
            <a:srgbClr val="FFFF0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89" name="Straight Connector 1"/>
          <p:cNvCxnSpPr/>
          <p:nvPr/>
        </p:nvCxnSpPr>
        <p:spPr>
          <a:xfrm rot="16200000" flipV="1">
            <a:off x="4055322" y="5078258"/>
            <a:ext cx="1339407" cy="0"/>
          </a:xfrm>
          <a:prstGeom prst="line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2"/>
          <p:cNvCxnSpPr/>
          <p:nvPr/>
        </p:nvCxnSpPr>
        <p:spPr>
          <a:xfrm>
            <a:off x="1740791" y="5730389"/>
            <a:ext cx="6000750" cy="28575"/>
          </a:xfrm>
          <a:prstGeom prst="line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3"/>
          <p:cNvSpPr txBox="1"/>
          <p:nvPr/>
        </p:nvSpPr>
        <p:spPr>
          <a:xfrm>
            <a:off x="7625868" y="5684793"/>
            <a:ext cx="2632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i="1" dirty="0">
                <a:sym typeface="Symbol"/>
              </a:rPr>
              <a:t>f</a:t>
            </a:r>
            <a:endParaRPr lang="pt-BR" sz="2000" i="1" baseline="-25000" dirty="0"/>
          </a:p>
        </p:txBody>
      </p:sp>
      <p:sp>
        <p:nvSpPr>
          <p:cNvPr id="92" name="TextBox 4"/>
          <p:cNvSpPr txBox="1"/>
          <p:nvPr/>
        </p:nvSpPr>
        <p:spPr>
          <a:xfrm>
            <a:off x="7484799" y="508873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93" name="TextBox 5"/>
          <p:cNvSpPr txBox="1"/>
          <p:nvPr/>
        </p:nvSpPr>
        <p:spPr>
          <a:xfrm>
            <a:off x="1789762" y="510563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94" name="TextBox 6"/>
          <p:cNvSpPr txBox="1"/>
          <p:nvPr/>
        </p:nvSpPr>
        <p:spPr>
          <a:xfrm>
            <a:off x="4599024" y="5788944"/>
            <a:ext cx="30168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t-BR" b="1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95" name="TextBox 7"/>
          <p:cNvSpPr txBox="1"/>
          <p:nvPr/>
        </p:nvSpPr>
        <p:spPr>
          <a:xfrm>
            <a:off x="5416344" y="5750307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6600"/>
                </a:solidFill>
              </a:rPr>
              <a:t>1</a:t>
            </a:r>
            <a:r>
              <a:rPr lang="pt-BR" sz="2000" i="1" dirty="0">
                <a:solidFill>
                  <a:srgbClr val="006600"/>
                </a:solidFill>
              </a:rPr>
              <a:t>f</a:t>
            </a:r>
            <a:r>
              <a:rPr lang="pt-BR" sz="2000" baseline="-25000" dirty="0">
                <a:solidFill>
                  <a:srgbClr val="006600"/>
                </a:solidFill>
                <a:sym typeface="Symbol"/>
              </a:rPr>
              <a:t>s </a:t>
            </a:r>
            <a:endParaRPr lang="pt-BR" sz="2000" i="1" dirty="0">
              <a:solidFill>
                <a:srgbClr val="006600"/>
              </a:solidFill>
            </a:endParaRPr>
          </a:p>
        </p:txBody>
      </p:sp>
      <p:sp>
        <p:nvSpPr>
          <p:cNvPr id="96" name="TextBox 8"/>
          <p:cNvSpPr txBox="1"/>
          <p:nvPr/>
        </p:nvSpPr>
        <p:spPr>
          <a:xfrm>
            <a:off x="6396439" y="5763186"/>
            <a:ext cx="4988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chemeClr val="tx2">
                    <a:lumMod val="75000"/>
                  </a:schemeClr>
                </a:solidFill>
              </a:rPr>
              <a:t>2</a:t>
            </a:r>
            <a:r>
              <a:rPr lang="pt-BR" sz="2000" i="1" dirty="0">
                <a:solidFill>
                  <a:schemeClr val="tx2">
                    <a:lumMod val="75000"/>
                  </a:schemeClr>
                </a:solidFill>
              </a:rPr>
              <a:t>f</a:t>
            </a:r>
            <a:r>
              <a:rPr lang="pt-BR" sz="2000" baseline="-25000" dirty="0">
                <a:solidFill>
                  <a:schemeClr val="tx2">
                    <a:lumMod val="75000"/>
                  </a:schemeClr>
                </a:solidFill>
                <a:sym typeface="Symbol"/>
              </a:rPr>
              <a:t>s</a:t>
            </a:r>
            <a:r>
              <a:rPr lang="pt-BR" sz="2000" baseline="-25000" dirty="0">
                <a:sym typeface="Symbol"/>
              </a:rPr>
              <a:t> </a:t>
            </a:r>
            <a:endParaRPr lang="pt-BR" sz="2000" i="1" dirty="0"/>
          </a:p>
        </p:txBody>
      </p:sp>
      <p:sp>
        <p:nvSpPr>
          <p:cNvPr id="97" name="TextBox 9"/>
          <p:cNvSpPr txBox="1"/>
          <p:nvPr/>
        </p:nvSpPr>
        <p:spPr>
          <a:xfrm>
            <a:off x="3410185" y="5762819"/>
            <a:ext cx="5774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6600"/>
                </a:solidFill>
              </a:rPr>
              <a:t>-1</a:t>
            </a:r>
            <a:r>
              <a:rPr lang="pt-BR" sz="2000" i="1" dirty="0">
                <a:solidFill>
                  <a:srgbClr val="006600"/>
                </a:solidFill>
              </a:rPr>
              <a:t>f</a:t>
            </a:r>
            <a:r>
              <a:rPr lang="pt-BR" sz="2000" baseline="-25000" dirty="0">
                <a:solidFill>
                  <a:srgbClr val="006600"/>
                </a:solidFill>
                <a:sym typeface="Symbol"/>
              </a:rPr>
              <a:t>s </a:t>
            </a:r>
            <a:endParaRPr lang="pt-BR" sz="2000" i="1" dirty="0">
              <a:solidFill>
                <a:srgbClr val="006600"/>
              </a:solidFill>
            </a:endParaRPr>
          </a:p>
        </p:txBody>
      </p:sp>
      <p:sp>
        <p:nvSpPr>
          <p:cNvPr id="98" name="TextBox 10"/>
          <p:cNvSpPr txBox="1"/>
          <p:nvPr/>
        </p:nvSpPr>
        <p:spPr>
          <a:xfrm>
            <a:off x="2459804" y="5745951"/>
            <a:ext cx="538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>
                <a:solidFill>
                  <a:srgbClr val="002060"/>
                </a:solidFill>
              </a:rPr>
              <a:t>-2</a:t>
            </a:r>
            <a:r>
              <a:rPr lang="pt-BR" sz="2000" i="1" dirty="0">
                <a:solidFill>
                  <a:srgbClr val="002060"/>
                </a:solidFill>
              </a:rPr>
              <a:t>f</a:t>
            </a:r>
            <a:r>
              <a:rPr lang="pt-BR" sz="2000" baseline="-25000" dirty="0">
                <a:solidFill>
                  <a:srgbClr val="002060"/>
                </a:solidFill>
                <a:sym typeface="Symbol"/>
              </a:rPr>
              <a:t>s</a:t>
            </a:r>
            <a:endParaRPr lang="pt-BR" sz="2000" i="1" baseline="-25000" dirty="0">
              <a:solidFill>
                <a:srgbClr val="002060"/>
              </a:solidFill>
            </a:endParaRPr>
          </a:p>
        </p:txBody>
      </p:sp>
      <p:sp>
        <p:nvSpPr>
          <p:cNvPr id="99" name="TextBox 11"/>
          <p:cNvSpPr txBox="1"/>
          <p:nvPr/>
        </p:nvSpPr>
        <p:spPr>
          <a:xfrm>
            <a:off x="2137433" y="5667028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100" name="TextBox 12"/>
          <p:cNvSpPr txBox="1"/>
          <p:nvPr/>
        </p:nvSpPr>
        <p:spPr>
          <a:xfrm>
            <a:off x="6841636" y="5718775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...</a:t>
            </a:r>
          </a:p>
        </p:txBody>
      </p:sp>
      <p:sp>
        <p:nvSpPr>
          <p:cNvPr id="101" name="TextBox 18"/>
          <p:cNvSpPr txBox="1"/>
          <p:nvPr/>
        </p:nvSpPr>
        <p:spPr>
          <a:xfrm>
            <a:off x="4232696" y="3956738"/>
            <a:ext cx="1019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dirty="0">
                <a:sym typeface="Symbol"/>
              </a:rPr>
              <a:t>|</a:t>
            </a:r>
            <a:r>
              <a:rPr lang="pt-BR" sz="2400" i="1" dirty="0" err="1">
                <a:sym typeface="Symbol"/>
              </a:rPr>
              <a:t>X</a:t>
            </a:r>
            <a:r>
              <a:rPr lang="pt-BR" sz="2400" baseline="-25000" dirty="0" err="1">
                <a:sym typeface="Symbol"/>
              </a:rPr>
              <a:t>d</a:t>
            </a:r>
            <a:r>
              <a:rPr lang="pt-BR" sz="2400" dirty="0">
                <a:sym typeface="Symbol"/>
              </a:rPr>
              <a:t>(f)|</a:t>
            </a:r>
            <a:endParaRPr lang="pt-BR" sz="2400" baseline="-25000" dirty="0"/>
          </a:p>
        </p:txBody>
      </p:sp>
      <p:sp>
        <p:nvSpPr>
          <p:cNvPr id="102" name="TextBox 21"/>
          <p:cNvSpPr txBox="1"/>
          <p:nvPr/>
        </p:nvSpPr>
        <p:spPr>
          <a:xfrm>
            <a:off x="2678914" y="558830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ym typeface="Symbol"/>
              </a:rPr>
              <a:t>|</a:t>
            </a:r>
            <a:endParaRPr lang="pt-BR" dirty="0"/>
          </a:p>
        </p:txBody>
      </p:sp>
      <p:sp>
        <p:nvSpPr>
          <p:cNvPr id="103" name="TextBox 22"/>
          <p:cNvSpPr txBox="1"/>
          <p:nvPr/>
        </p:nvSpPr>
        <p:spPr>
          <a:xfrm>
            <a:off x="3161338" y="558830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>
              <a:solidFill>
                <a:prstClr val="black"/>
              </a:solidFill>
            </a:endParaRPr>
          </a:p>
        </p:txBody>
      </p:sp>
      <p:sp>
        <p:nvSpPr>
          <p:cNvPr id="104" name="TextBox 24"/>
          <p:cNvSpPr txBox="1"/>
          <p:nvPr/>
        </p:nvSpPr>
        <p:spPr>
          <a:xfrm>
            <a:off x="4126186" y="553115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r>
              <a:rPr lang="en-US" dirty="0">
                <a:solidFill>
                  <a:prstClr val="black"/>
                </a:solidFill>
                <a:sym typeface="Symbol"/>
              </a:rPr>
              <a:t> </a:t>
            </a:r>
            <a:endParaRPr lang="pt-BR" dirty="0"/>
          </a:p>
        </p:txBody>
      </p:sp>
      <p:sp>
        <p:nvSpPr>
          <p:cNvPr id="105" name="TextBox 25"/>
          <p:cNvSpPr txBox="1"/>
          <p:nvPr/>
        </p:nvSpPr>
        <p:spPr>
          <a:xfrm>
            <a:off x="4618135" y="5578779"/>
            <a:ext cx="2680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106" name="TextBox 26"/>
          <p:cNvSpPr txBox="1"/>
          <p:nvPr/>
        </p:nvSpPr>
        <p:spPr>
          <a:xfrm>
            <a:off x="5100559" y="5597829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107" name="TextBox 27"/>
          <p:cNvSpPr txBox="1"/>
          <p:nvPr/>
        </p:nvSpPr>
        <p:spPr>
          <a:xfrm>
            <a:off x="5573458" y="560735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108" name="TextBox 28"/>
          <p:cNvSpPr txBox="1"/>
          <p:nvPr/>
        </p:nvSpPr>
        <p:spPr>
          <a:xfrm>
            <a:off x="6055882" y="560735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/>
          </a:p>
        </p:txBody>
      </p:sp>
      <p:sp>
        <p:nvSpPr>
          <p:cNvPr id="109" name="TextBox 29"/>
          <p:cNvSpPr txBox="1"/>
          <p:nvPr/>
        </p:nvSpPr>
        <p:spPr>
          <a:xfrm>
            <a:off x="6538309" y="5607354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sz="1600" dirty="0"/>
          </a:p>
        </p:txBody>
      </p:sp>
      <p:sp>
        <p:nvSpPr>
          <p:cNvPr id="110" name="TextBox 52"/>
          <p:cNvSpPr txBox="1"/>
          <p:nvPr/>
        </p:nvSpPr>
        <p:spPr>
          <a:xfrm>
            <a:off x="4968669" y="5759832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½</a:t>
            </a:r>
            <a:r>
              <a:rPr lang="pt-BR" i="1" dirty="0" err="1"/>
              <a:t>f</a:t>
            </a:r>
            <a:r>
              <a:rPr lang="pt-BR" baseline="-25000" dirty="0" err="1">
                <a:sym typeface="Symbol"/>
              </a:rPr>
              <a:t>s</a:t>
            </a:r>
            <a:r>
              <a:rPr lang="pt-BR" sz="2400" baseline="-25000" dirty="0">
                <a:solidFill>
                  <a:srgbClr val="006600"/>
                </a:solidFill>
                <a:sym typeface="Symbol"/>
              </a:rPr>
              <a:t> </a:t>
            </a:r>
            <a:endParaRPr lang="pt-BR" sz="2400" i="1" dirty="0">
              <a:solidFill>
                <a:srgbClr val="006600"/>
              </a:solidFill>
            </a:endParaRPr>
          </a:p>
        </p:txBody>
      </p:sp>
      <p:sp>
        <p:nvSpPr>
          <p:cNvPr id="111" name="TextBox 53"/>
          <p:cNvSpPr txBox="1"/>
          <p:nvPr/>
        </p:nvSpPr>
        <p:spPr>
          <a:xfrm>
            <a:off x="3968544" y="5759832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- ½</a:t>
            </a:r>
            <a:r>
              <a:rPr lang="pt-BR" i="1" dirty="0" err="1"/>
              <a:t>f</a:t>
            </a:r>
            <a:r>
              <a:rPr lang="pt-BR" baseline="-25000" dirty="0" err="1">
                <a:sym typeface="Symbol"/>
              </a:rPr>
              <a:t>s</a:t>
            </a:r>
            <a:r>
              <a:rPr lang="pt-BR" sz="2400" baseline="-25000" dirty="0">
                <a:solidFill>
                  <a:srgbClr val="006600"/>
                </a:solidFill>
                <a:sym typeface="Symbol"/>
              </a:rPr>
              <a:t> </a:t>
            </a:r>
            <a:endParaRPr lang="pt-BR" sz="2400" i="1" dirty="0">
              <a:solidFill>
                <a:srgbClr val="006600"/>
              </a:solidFill>
            </a:endParaRPr>
          </a:p>
        </p:txBody>
      </p:sp>
      <p:sp>
        <p:nvSpPr>
          <p:cNvPr id="112" name="TextBox 54"/>
          <p:cNvSpPr txBox="1"/>
          <p:nvPr/>
        </p:nvSpPr>
        <p:spPr>
          <a:xfrm>
            <a:off x="3647113" y="5597829"/>
            <a:ext cx="2551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sz="1200" dirty="0">
                <a:solidFill>
                  <a:prstClr val="black"/>
                </a:solidFill>
                <a:sym typeface="Symbol"/>
              </a:rPr>
              <a:t>|</a:t>
            </a:r>
            <a:endParaRPr lang="pt-BR" dirty="0">
              <a:solidFill>
                <a:prstClr val="black"/>
              </a:solidFill>
            </a:endParaRPr>
          </a:p>
        </p:txBody>
      </p:sp>
      <p:cxnSp>
        <p:nvCxnSpPr>
          <p:cNvPr id="113" name="Straight Connector 14"/>
          <p:cNvCxnSpPr/>
          <p:nvPr/>
        </p:nvCxnSpPr>
        <p:spPr>
          <a:xfrm rot="5400000" flipH="1" flipV="1">
            <a:off x="4182720" y="5314839"/>
            <a:ext cx="862666" cy="0"/>
          </a:xfrm>
          <a:prstGeom prst="line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6"/>
          <p:cNvCxnSpPr/>
          <p:nvPr/>
        </p:nvCxnSpPr>
        <p:spPr>
          <a:xfrm rot="5400000" flipH="1" flipV="1">
            <a:off x="4417190" y="5314839"/>
            <a:ext cx="862666" cy="0"/>
          </a:xfrm>
          <a:prstGeom prst="line">
            <a:avLst/>
          </a:prstGeom>
          <a:ln w="38100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4"/>
          <p:cNvCxnSpPr/>
          <p:nvPr/>
        </p:nvCxnSpPr>
        <p:spPr>
          <a:xfrm rot="5400000" flipH="1" flipV="1">
            <a:off x="5139792" y="5320934"/>
            <a:ext cx="862666" cy="0"/>
          </a:xfrm>
          <a:prstGeom prst="line">
            <a:avLst/>
          </a:prstGeom>
          <a:ln w="38100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6"/>
          <p:cNvCxnSpPr/>
          <p:nvPr/>
        </p:nvCxnSpPr>
        <p:spPr>
          <a:xfrm rot="5400000" flipH="1" flipV="1">
            <a:off x="5374262" y="5320934"/>
            <a:ext cx="862666" cy="0"/>
          </a:xfrm>
          <a:prstGeom prst="line">
            <a:avLst/>
          </a:prstGeom>
          <a:ln w="38100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4"/>
          <p:cNvCxnSpPr/>
          <p:nvPr/>
        </p:nvCxnSpPr>
        <p:spPr>
          <a:xfrm rot="5400000" flipH="1" flipV="1">
            <a:off x="6111494" y="5319716"/>
            <a:ext cx="862666" cy="0"/>
          </a:xfrm>
          <a:prstGeom prst="line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6"/>
          <p:cNvCxnSpPr/>
          <p:nvPr/>
        </p:nvCxnSpPr>
        <p:spPr>
          <a:xfrm rot="5400000" flipH="1" flipV="1">
            <a:off x="6345964" y="5319716"/>
            <a:ext cx="862666" cy="0"/>
          </a:xfrm>
          <a:prstGeom prst="line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4"/>
          <p:cNvCxnSpPr/>
          <p:nvPr/>
        </p:nvCxnSpPr>
        <p:spPr>
          <a:xfrm rot="5400000" flipH="1" flipV="1">
            <a:off x="3213456" y="5311182"/>
            <a:ext cx="862666" cy="0"/>
          </a:xfrm>
          <a:prstGeom prst="line">
            <a:avLst/>
          </a:prstGeom>
          <a:ln w="38100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6"/>
          <p:cNvCxnSpPr/>
          <p:nvPr/>
        </p:nvCxnSpPr>
        <p:spPr>
          <a:xfrm rot="5400000" flipH="1" flipV="1">
            <a:off x="3447926" y="5311182"/>
            <a:ext cx="862666" cy="0"/>
          </a:xfrm>
          <a:prstGeom prst="line">
            <a:avLst/>
          </a:prstGeom>
          <a:ln w="38100">
            <a:solidFill>
              <a:srgbClr val="0066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4"/>
          <p:cNvCxnSpPr/>
          <p:nvPr/>
        </p:nvCxnSpPr>
        <p:spPr>
          <a:xfrm rot="5400000" flipH="1" flipV="1">
            <a:off x="2246631" y="5309963"/>
            <a:ext cx="862666" cy="0"/>
          </a:xfrm>
          <a:prstGeom prst="line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6"/>
          <p:cNvCxnSpPr/>
          <p:nvPr/>
        </p:nvCxnSpPr>
        <p:spPr>
          <a:xfrm rot="5400000" flipH="1" flipV="1">
            <a:off x="2481101" y="5309963"/>
            <a:ext cx="862666" cy="0"/>
          </a:xfrm>
          <a:prstGeom prst="line">
            <a:avLst/>
          </a:prstGeom>
          <a:ln w="38100">
            <a:solidFill>
              <a:srgbClr val="0070C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1</a:t>
            </a:r>
            <a:endParaRPr lang="en-GB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GA-038 PDS </a:t>
            </a:r>
          </a:p>
        </p:txBody>
      </p:sp>
    </p:spTree>
    <p:extLst>
      <p:ext uri="{BB962C8B-B14F-4D97-AF65-F5344CB8AC3E}">
        <p14:creationId xmlns:p14="http://schemas.microsoft.com/office/powerpoint/2010/main" val="99320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10" dur="5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66034E-6 L 0.14601 -3.66034E-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66034E-6 L -0.1467 -3.66034E-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aliasi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8065" y="1912823"/>
            <a:ext cx="8516879" cy="423234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i="1" dirty="0" err="1"/>
              <a:t>Aliasing</a:t>
            </a:r>
            <a:r>
              <a:rPr lang="pt-BR" i="1" dirty="0"/>
              <a:t>  </a:t>
            </a:r>
            <a:r>
              <a:rPr lang="pt-BR" dirty="0"/>
              <a:t>(de </a:t>
            </a:r>
            <a:r>
              <a:rPr lang="pt-BR" dirty="0" err="1"/>
              <a:t>alius</a:t>
            </a:r>
            <a:r>
              <a:rPr lang="pt-BR" dirty="0"/>
              <a:t> = outro)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Graficamente  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/>
              <a:t>1o. Período de 2026</a:t>
            </a:r>
            <a:endParaRPr lang="en-GB" dirty="0"/>
          </a:p>
        </p:txBody>
      </p:sp>
      <p:grpSp>
        <p:nvGrpSpPr>
          <p:cNvPr id="7" name="Grupo 11"/>
          <p:cNvGrpSpPr/>
          <p:nvPr/>
        </p:nvGrpSpPr>
        <p:grpSpPr>
          <a:xfrm>
            <a:off x="5358972" y="5123209"/>
            <a:ext cx="2852063" cy="1298053"/>
            <a:chOff x="5386263" y="5095915"/>
            <a:chExt cx="2852063" cy="1298053"/>
          </a:xfrm>
        </p:grpSpPr>
        <p:sp>
          <p:nvSpPr>
            <p:cNvPr id="9" name="Elipse 8"/>
            <p:cNvSpPr/>
            <p:nvPr/>
          </p:nvSpPr>
          <p:spPr>
            <a:xfrm>
              <a:off x="6828139" y="5095915"/>
              <a:ext cx="463138" cy="878774"/>
            </a:xfrm>
            <a:prstGeom prst="ellipse">
              <a:avLst/>
            </a:prstGeom>
            <a:solidFill>
              <a:schemeClr val="accent1">
                <a:alpha val="4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Elipse 9"/>
            <p:cNvSpPr/>
            <p:nvPr/>
          </p:nvSpPr>
          <p:spPr>
            <a:xfrm>
              <a:off x="5876134" y="5105812"/>
              <a:ext cx="463138" cy="878774"/>
            </a:xfrm>
            <a:prstGeom prst="ellipse">
              <a:avLst/>
            </a:prstGeom>
            <a:solidFill>
              <a:schemeClr val="accent1">
                <a:alpha val="48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TextBox 110"/>
            <p:cNvSpPr txBox="1"/>
            <p:nvPr/>
          </p:nvSpPr>
          <p:spPr>
            <a:xfrm>
              <a:off x="5386263" y="6024636"/>
              <a:ext cx="28520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dirty="0">
                  <a:solidFill>
                    <a:schemeClr val="accent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sobreposição das réplicas</a:t>
              </a:r>
            </a:p>
          </p:txBody>
        </p:sp>
      </p:grpSp>
      <p:sp>
        <p:nvSpPr>
          <p:cNvPr id="14" name="Forma livre 13"/>
          <p:cNvSpPr/>
          <p:nvPr/>
        </p:nvSpPr>
        <p:spPr>
          <a:xfrm>
            <a:off x="4203508" y="4749422"/>
            <a:ext cx="4673208" cy="389228"/>
          </a:xfrm>
          <a:custGeom>
            <a:avLst/>
            <a:gdLst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87086 h 348343"/>
              <a:gd name="connsiteX3" fmla="*/ 427512 w 4880759"/>
              <a:gd name="connsiteY3" fmla="*/ 51460 h 348343"/>
              <a:gd name="connsiteX4" fmla="*/ 546265 w 4880759"/>
              <a:gd name="connsiteY4" fmla="*/ 63335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38151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51460 h 348343"/>
              <a:gd name="connsiteX4" fmla="*/ 546265 w 4880759"/>
              <a:gd name="connsiteY4" fmla="*/ 63335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38151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46265 w 4880759"/>
              <a:gd name="connsiteY4" fmla="*/ 63335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38151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38151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080655 w 4880759"/>
              <a:gd name="connsiteY9" fmla="*/ 312717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82535 w 4880759"/>
              <a:gd name="connsiteY11" fmla="*/ 182088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65663 w 4880759"/>
              <a:gd name="connsiteY12" fmla="*/ 75210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53788 w 4880759"/>
              <a:gd name="connsiteY12" fmla="*/ 39584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71601 w 4880759"/>
              <a:gd name="connsiteY12" fmla="*/ 57397 h 348343"/>
              <a:gd name="connsiteX13" fmla="*/ 1472540 w 4880759"/>
              <a:gd name="connsiteY13" fmla="*/ 27709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71601 w 4880759"/>
              <a:gd name="connsiteY12" fmla="*/ 57397 h 348343"/>
              <a:gd name="connsiteX13" fmla="*/ 1472540 w 4880759"/>
              <a:gd name="connsiteY13" fmla="*/ 9896 h 348343"/>
              <a:gd name="connsiteX14" fmla="*/ 1591294 w 4880759"/>
              <a:gd name="connsiteY14" fmla="*/ 75210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6467 h 348343"/>
              <a:gd name="connsiteX1" fmla="*/ 154379 w 4880759"/>
              <a:gd name="connsiteY1" fmla="*/ 277091 h 348343"/>
              <a:gd name="connsiteX2" fmla="*/ 320634 w 4880759"/>
              <a:gd name="connsiteY2" fmla="*/ 69273 h 348343"/>
              <a:gd name="connsiteX3" fmla="*/ 427512 w 4880759"/>
              <a:gd name="connsiteY3" fmla="*/ 9897 h 348343"/>
              <a:gd name="connsiteX4" fmla="*/ 558141 w 4880759"/>
              <a:gd name="connsiteY4" fmla="*/ 33647 h 348343"/>
              <a:gd name="connsiteX5" fmla="*/ 676894 w 4880759"/>
              <a:gd name="connsiteY5" fmla="*/ 134587 h 348343"/>
              <a:gd name="connsiteX6" fmla="*/ 771896 w 4880759"/>
              <a:gd name="connsiteY6" fmla="*/ 277091 h 348343"/>
              <a:gd name="connsiteX7" fmla="*/ 866899 w 4880759"/>
              <a:gd name="connsiteY7" fmla="*/ 336467 h 348343"/>
              <a:gd name="connsiteX8" fmla="*/ 991590 w 4880759"/>
              <a:gd name="connsiteY8" fmla="*/ 336467 h 348343"/>
              <a:gd name="connsiteX9" fmla="*/ 1110344 w 4880759"/>
              <a:gd name="connsiteY9" fmla="*/ 330530 h 348343"/>
              <a:gd name="connsiteX10" fmla="*/ 1187533 w 4880759"/>
              <a:gd name="connsiteY10" fmla="*/ 265215 h 348343"/>
              <a:gd name="connsiteX11" fmla="*/ 1270659 w 4880759"/>
              <a:gd name="connsiteY11" fmla="*/ 164276 h 348343"/>
              <a:gd name="connsiteX12" fmla="*/ 1371601 w 4880759"/>
              <a:gd name="connsiteY12" fmla="*/ 57397 h 348343"/>
              <a:gd name="connsiteX13" fmla="*/ 1472540 w 4880759"/>
              <a:gd name="connsiteY13" fmla="*/ 9896 h 348343"/>
              <a:gd name="connsiteX14" fmla="*/ 1603169 w 4880759"/>
              <a:gd name="connsiteY14" fmla="*/ 45521 h 348343"/>
              <a:gd name="connsiteX15" fmla="*/ 1698172 w 4880759"/>
              <a:gd name="connsiteY15" fmla="*/ 146462 h 348343"/>
              <a:gd name="connsiteX16" fmla="*/ 1805050 w 4880759"/>
              <a:gd name="connsiteY16" fmla="*/ 277091 h 348343"/>
              <a:gd name="connsiteX17" fmla="*/ 1947553 w 4880759"/>
              <a:gd name="connsiteY17" fmla="*/ 288966 h 348343"/>
              <a:gd name="connsiteX18" fmla="*/ 2042556 w 4880759"/>
              <a:gd name="connsiteY18" fmla="*/ 288966 h 348343"/>
              <a:gd name="connsiteX19" fmla="*/ 2137559 w 4880759"/>
              <a:gd name="connsiteY19" fmla="*/ 265215 h 348343"/>
              <a:gd name="connsiteX20" fmla="*/ 2268187 w 4880759"/>
              <a:gd name="connsiteY20" fmla="*/ 110836 h 348343"/>
              <a:gd name="connsiteX21" fmla="*/ 2339439 w 4880759"/>
              <a:gd name="connsiteY21" fmla="*/ 39584 h 348343"/>
              <a:gd name="connsiteX22" fmla="*/ 2422566 w 4880759"/>
              <a:gd name="connsiteY22" fmla="*/ 3958 h 348343"/>
              <a:gd name="connsiteX23" fmla="*/ 2553195 w 4880759"/>
              <a:gd name="connsiteY23" fmla="*/ 63335 h 348343"/>
              <a:gd name="connsiteX24" fmla="*/ 2612572 w 4880759"/>
              <a:gd name="connsiteY24" fmla="*/ 134587 h 348343"/>
              <a:gd name="connsiteX25" fmla="*/ 2707574 w 4880759"/>
              <a:gd name="connsiteY25" fmla="*/ 265215 h 348343"/>
              <a:gd name="connsiteX26" fmla="*/ 2743200 w 4880759"/>
              <a:gd name="connsiteY26" fmla="*/ 300841 h 348343"/>
              <a:gd name="connsiteX27" fmla="*/ 2826327 w 4880759"/>
              <a:gd name="connsiteY27" fmla="*/ 300841 h 348343"/>
              <a:gd name="connsiteX28" fmla="*/ 2909455 w 4880759"/>
              <a:gd name="connsiteY28" fmla="*/ 288966 h 348343"/>
              <a:gd name="connsiteX29" fmla="*/ 3004457 w 4880759"/>
              <a:gd name="connsiteY29" fmla="*/ 288966 h 348343"/>
              <a:gd name="connsiteX30" fmla="*/ 3111335 w 4880759"/>
              <a:gd name="connsiteY30" fmla="*/ 300841 h 348343"/>
              <a:gd name="connsiteX31" fmla="*/ 3206338 w 4880759"/>
              <a:gd name="connsiteY31" fmla="*/ 205839 h 348343"/>
              <a:gd name="connsiteX32" fmla="*/ 3277590 w 4880759"/>
              <a:gd name="connsiteY32" fmla="*/ 134587 h 348343"/>
              <a:gd name="connsiteX33" fmla="*/ 3336966 w 4880759"/>
              <a:gd name="connsiteY33" fmla="*/ 75210 h 348343"/>
              <a:gd name="connsiteX34" fmla="*/ 3396343 w 4880759"/>
              <a:gd name="connsiteY34" fmla="*/ 27709 h 348343"/>
              <a:gd name="connsiteX35" fmla="*/ 3538847 w 4880759"/>
              <a:gd name="connsiteY35" fmla="*/ 51460 h 348343"/>
              <a:gd name="connsiteX36" fmla="*/ 3681351 w 4880759"/>
              <a:gd name="connsiteY36" fmla="*/ 170213 h 348343"/>
              <a:gd name="connsiteX37" fmla="*/ 3740727 w 4880759"/>
              <a:gd name="connsiteY37" fmla="*/ 288966 h 348343"/>
              <a:gd name="connsiteX38" fmla="*/ 3752603 w 4880759"/>
              <a:gd name="connsiteY38" fmla="*/ 336467 h 348343"/>
              <a:gd name="connsiteX39" fmla="*/ 3847605 w 4880759"/>
              <a:gd name="connsiteY39" fmla="*/ 348343 h 348343"/>
              <a:gd name="connsiteX40" fmla="*/ 4013860 w 4880759"/>
              <a:gd name="connsiteY40" fmla="*/ 336467 h 348343"/>
              <a:gd name="connsiteX41" fmla="*/ 4132613 w 4880759"/>
              <a:gd name="connsiteY41" fmla="*/ 324592 h 348343"/>
              <a:gd name="connsiteX42" fmla="*/ 4191990 w 4880759"/>
              <a:gd name="connsiteY42" fmla="*/ 193963 h 348343"/>
              <a:gd name="connsiteX43" fmla="*/ 4263242 w 4880759"/>
              <a:gd name="connsiteY43" fmla="*/ 122712 h 348343"/>
              <a:gd name="connsiteX44" fmla="*/ 4346369 w 4880759"/>
              <a:gd name="connsiteY44" fmla="*/ 98961 h 348343"/>
              <a:gd name="connsiteX45" fmla="*/ 4358244 w 4880759"/>
              <a:gd name="connsiteY45" fmla="*/ 51460 h 348343"/>
              <a:gd name="connsiteX46" fmla="*/ 4512624 w 4880759"/>
              <a:gd name="connsiteY46" fmla="*/ 51460 h 348343"/>
              <a:gd name="connsiteX47" fmla="*/ 4631377 w 4880759"/>
              <a:gd name="connsiteY47" fmla="*/ 205839 h 348343"/>
              <a:gd name="connsiteX48" fmla="*/ 4714504 w 4880759"/>
              <a:gd name="connsiteY48" fmla="*/ 312717 h 348343"/>
              <a:gd name="connsiteX49" fmla="*/ 4880759 w 4880759"/>
              <a:gd name="connsiteY49" fmla="*/ 288966 h 348343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12572 w 4880759"/>
              <a:gd name="connsiteY24" fmla="*/ 131619 h 345375"/>
              <a:gd name="connsiteX25" fmla="*/ 2707574 w 4880759"/>
              <a:gd name="connsiteY25" fmla="*/ 262247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11335 w 4880759"/>
              <a:gd name="connsiteY30" fmla="*/ 297873 h 345375"/>
              <a:gd name="connsiteX31" fmla="*/ 3206338 w 4880759"/>
              <a:gd name="connsiteY31" fmla="*/ 202871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07574 w 4880759"/>
              <a:gd name="connsiteY25" fmla="*/ 262247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11335 w 4880759"/>
              <a:gd name="connsiteY30" fmla="*/ 297873 h 345375"/>
              <a:gd name="connsiteX31" fmla="*/ 3206338 w 4880759"/>
              <a:gd name="connsiteY31" fmla="*/ 202871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11335 w 4880759"/>
              <a:gd name="connsiteY30" fmla="*/ 297873 h 345375"/>
              <a:gd name="connsiteX31" fmla="*/ 3206338 w 4880759"/>
              <a:gd name="connsiteY31" fmla="*/ 202871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35085 w 4880759"/>
              <a:gd name="connsiteY30" fmla="*/ 285997 h 345375"/>
              <a:gd name="connsiteX31" fmla="*/ 3206338 w 4880759"/>
              <a:gd name="connsiteY31" fmla="*/ 202871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85998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7590 w 4880759"/>
              <a:gd name="connsiteY32" fmla="*/ 131619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72242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396343 w 4880759"/>
              <a:gd name="connsiteY34" fmla="*/ 24741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81351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132613 w 4880759"/>
              <a:gd name="connsiteY41" fmla="*/ 321624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91990 w 4880759"/>
              <a:gd name="connsiteY42" fmla="*/ 190995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63242 w 4880759"/>
              <a:gd name="connsiteY43" fmla="*/ 119744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57304 w 4880759"/>
              <a:gd name="connsiteY43" fmla="*/ 95993 h 345375"/>
              <a:gd name="connsiteX44" fmla="*/ 4346369 w 4880759"/>
              <a:gd name="connsiteY44" fmla="*/ 95993 h 345375"/>
              <a:gd name="connsiteX45" fmla="*/ 4358244 w 4880759"/>
              <a:gd name="connsiteY45" fmla="*/ 48492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57304 w 4880759"/>
              <a:gd name="connsiteY43" fmla="*/ 95993 h 345375"/>
              <a:gd name="connsiteX44" fmla="*/ 4346369 w 4880759"/>
              <a:gd name="connsiteY44" fmla="*/ 95993 h 345375"/>
              <a:gd name="connsiteX45" fmla="*/ 4387932 w 4880759"/>
              <a:gd name="connsiteY45" fmla="*/ 18804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57304 w 4880759"/>
              <a:gd name="connsiteY43" fmla="*/ 95993 h 345375"/>
              <a:gd name="connsiteX44" fmla="*/ 4328556 w 4880759"/>
              <a:gd name="connsiteY44" fmla="*/ 42554 h 345375"/>
              <a:gd name="connsiteX45" fmla="*/ 4387932 w 4880759"/>
              <a:gd name="connsiteY45" fmla="*/ 18804 h 345375"/>
              <a:gd name="connsiteX46" fmla="*/ 4512624 w 4880759"/>
              <a:gd name="connsiteY46" fmla="*/ 48492 h 345375"/>
              <a:gd name="connsiteX47" fmla="*/ 4631377 w 4880759"/>
              <a:gd name="connsiteY47" fmla="*/ 202871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80759"/>
              <a:gd name="connsiteY0" fmla="*/ 333499 h 345375"/>
              <a:gd name="connsiteX1" fmla="*/ 154379 w 4880759"/>
              <a:gd name="connsiteY1" fmla="*/ 274123 h 345375"/>
              <a:gd name="connsiteX2" fmla="*/ 320634 w 4880759"/>
              <a:gd name="connsiteY2" fmla="*/ 66305 h 345375"/>
              <a:gd name="connsiteX3" fmla="*/ 427512 w 4880759"/>
              <a:gd name="connsiteY3" fmla="*/ 6929 h 345375"/>
              <a:gd name="connsiteX4" fmla="*/ 558141 w 4880759"/>
              <a:gd name="connsiteY4" fmla="*/ 30679 h 345375"/>
              <a:gd name="connsiteX5" fmla="*/ 676894 w 4880759"/>
              <a:gd name="connsiteY5" fmla="*/ 131619 h 345375"/>
              <a:gd name="connsiteX6" fmla="*/ 771896 w 4880759"/>
              <a:gd name="connsiteY6" fmla="*/ 274123 h 345375"/>
              <a:gd name="connsiteX7" fmla="*/ 866899 w 4880759"/>
              <a:gd name="connsiteY7" fmla="*/ 333499 h 345375"/>
              <a:gd name="connsiteX8" fmla="*/ 991590 w 4880759"/>
              <a:gd name="connsiteY8" fmla="*/ 333499 h 345375"/>
              <a:gd name="connsiteX9" fmla="*/ 1110344 w 4880759"/>
              <a:gd name="connsiteY9" fmla="*/ 327562 h 345375"/>
              <a:gd name="connsiteX10" fmla="*/ 1187533 w 4880759"/>
              <a:gd name="connsiteY10" fmla="*/ 262247 h 345375"/>
              <a:gd name="connsiteX11" fmla="*/ 1270659 w 4880759"/>
              <a:gd name="connsiteY11" fmla="*/ 161308 h 345375"/>
              <a:gd name="connsiteX12" fmla="*/ 1371601 w 4880759"/>
              <a:gd name="connsiteY12" fmla="*/ 54429 h 345375"/>
              <a:gd name="connsiteX13" fmla="*/ 1472540 w 4880759"/>
              <a:gd name="connsiteY13" fmla="*/ 6928 h 345375"/>
              <a:gd name="connsiteX14" fmla="*/ 1603169 w 4880759"/>
              <a:gd name="connsiteY14" fmla="*/ 42553 h 345375"/>
              <a:gd name="connsiteX15" fmla="*/ 1698172 w 4880759"/>
              <a:gd name="connsiteY15" fmla="*/ 143494 h 345375"/>
              <a:gd name="connsiteX16" fmla="*/ 1805050 w 4880759"/>
              <a:gd name="connsiteY16" fmla="*/ 274123 h 345375"/>
              <a:gd name="connsiteX17" fmla="*/ 1947553 w 4880759"/>
              <a:gd name="connsiteY17" fmla="*/ 285998 h 345375"/>
              <a:gd name="connsiteX18" fmla="*/ 2042556 w 4880759"/>
              <a:gd name="connsiteY18" fmla="*/ 285998 h 345375"/>
              <a:gd name="connsiteX19" fmla="*/ 2137559 w 4880759"/>
              <a:gd name="connsiteY19" fmla="*/ 262247 h 345375"/>
              <a:gd name="connsiteX20" fmla="*/ 2268187 w 4880759"/>
              <a:gd name="connsiteY20" fmla="*/ 107868 h 345375"/>
              <a:gd name="connsiteX21" fmla="*/ 2339439 w 4880759"/>
              <a:gd name="connsiteY21" fmla="*/ 36616 h 345375"/>
              <a:gd name="connsiteX22" fmla="*/ 2422566 w 4880759"/>
              <a:gd name="connsiteY22" fmla="*/ 990 h 345375"/>
              <a:gd name="connsiteX23" fmla="*/ 2535382 w 4880759"/>
              <a:gd name="connsiteY23" fmla="*/ 42554 h 345375"/>
              <a:gd name="connsiteX24" fmla="*/ 2648198 w 4880759"/>
              <a:gd name="connsiteY24" fmla="*/ 149432 h 345375"/>
              <a:gd name="connsiteX25" fmla="*/ 2725387 w 4880759"/>
              <a:gd name="connsiteY25" fmla="*/ 250372 h 345375"/>
              <a:gd name="connsiteX26" fmla="*/ 2743200 w 4880759"/>
              <a:gd name="connsiteY26" fmla="*/ 297873 h 345375"/>
              <a:gd name="connsiteX27" fmla="*/ 2826327 w 4880759"/>
              <a:gd name="connsiteY27" fmla="*/ 297873 h 345375"/>
              <a:gd name="connsiteX28" fmla="*/ 2909455 w 4880759"/>
              <a:gd name="connsiteY28" fmla="*/ 285998 h 345375"/>
              <a:gd name="connsiteX29" fmla="*/ 3004457 w 4880759"/>
              <a:gd name="connsiteY29" fmla="*/ 291935 h 345375"/>
              <a:gd name="connsiteX30" fmla="*/ 3135085 w 4880759"/>
              <a:gd name="connsiteY30" fmla="*/ 285997 h 345375"/>
              <a:gd name="connsiteX31" fmla="*/ 3200401 w 4880759"/>
              <a:gd name="connsiteY31" fmla="*/ 179120 h 345375"/>
              <a:gd name="connsiteX32" fmla="*/ 3271653 w 4880759"/>
              <a:gd name="connsiteY32" fmla="*/ 107868 h 345375"/>
              <a:gd name="connsiteX33" fmla="*/ 3336966 w 4880759"/>
              <a:gd name="connsiteY33" fmla="*/ 48491 h 345375"/>
              <a:gd name="connsiteX34" fmla="*/ 3431969 w 4880759"/>
              <a:gd name="connsiteY34" fmla="*/ 12866 h 345375"/>
              <a:gd name="connsiteX35" fmla="*/ 3538847 w 4880759"/>
              <a:gd name="connsiteY35" fmla="*/ 48492 h 345375"/>
              <a:gd name="connsiteX36" fmla="*/ 3657600 w 4880759"/>
              <a:gd name="connsiteY36" fmla="*/ 167245 h 345375"/>
              <a:gd name="connsiteX37" fmla="*/ 3740727 w 4880759"/>
              <a:gd name="connsiteY37" fmla="*/ 285998 h 345375"/>
              <a:gd name="connsiteX38" fmla="*/ 3752603 w 4880759"/>
              <a:gd name="connsiteY38" fmla="*/ 333499 h 345375"/>
              <a:gd name="connsiteX39" fmla="*/ 3847605 w 4880759"/>
              <a:gd name="connsiteY39" fmla="*/ 345375 h 345375"/>
              <a:gd name="connsiteX40" fmla="*/ 4013860 w 4880759"/>
              <a:gd name="connsiteY40" fmla="*/ 333499 h 345375"/>
              <a:gd name="connsiteX41" fmla="*/ 4096987 w 4880759"/>
              <a:gd name="connsiteY41" fmla="*/ 315686 h 345375"/>
              <a:gd name="connsiteX42" fmla="*/ 4174177 w 4880759"/>
              <a:gd name="connsiteY42" fmla="*/ 185057 h 345375"/>
              <a:gd name="connsiteX43" fmla="*/ 4257304 w 4880759"/>
              <a:gd name="connsiteY43" fmla="*/ 95993 h 345375"/>
              <a:gd name="connsiteX44" fmla="*/ 4328556 w 4880759"/>
              <a:gd name="connsiteY44" fmla="*/ 42554 h 345375"/>
              <a:gd name="connsiteX45" fmla="*/ 4387932 w 4880759"/>
              <a:gd name="connsiteY45" fmla="*/ 18804 h 345375"/>
              <a:gd name="connsiteX46" fmla="*/ 4512624 w 4880759"/>
              <a:gd name="connsiteY46" fmla="*/ 48492 h 345375"/>
              <a:gd name="connsiteX47" fmla="*/ 4649190 w 4880759"/>
              <a:gd name="connsiteY47" fmla="*/ 190996 h 345375"/>
              <a:gd name="connsiteX48" fmla="*/ 4714504 w 4880759"/>
              <a:gd name="connsiteY48" fmla="*/ 309749 h 345375"/>
              <a:gd name="connsiteX49" fmla="*/ 4880759 w 4880759"/>
              <a:gd name="connsiteY49" fmla="*/ 285998 h 345375"/>
              <a:gd name="connsiteX0" fmla="*/ 0 w 4892635"/>
              <a:gd name="connsiteY0" fmla="*/ 333499 h 345375"/>
              <a:gd name="connsiteX1" fmla="*/ 154379 w 4892635"/>
              <a:gd name="connsiteY1" fmla="*/ 274123 h 345375"/>
              <a:gd name="connsiteX2" fmla="*/ 320634 w 4892635"/>
              <a:gd name="connsiteY2" fmla="*/ 66305 h 345375"/>
              <a:gd name="connsiteX3" fmla="*/ 427512 w 4892635"/>
              <a:gd name="connsiteY3" fmla="*/ 6929 h 345375"/>
              <a:gd name="connsiteX4" fmla="*/ 558141 w 4892635"/>
              <a:gd name="connsiteY4" fmla="*/ 30679 h 345375"/>
              <a:gd name="connsiteX5" fmla="*/ 676894 w 4892635"/>
              <a:gd name="connsiteY5" fmla="*/ 131619 h 345375"/>
              <a:gd name="connsiteX6" fmla="*/ 771896 w 4892635"/>
              <a:gd name="connsiteY6" fmla="*/ 274123 h 345375"/>
              <a:gd name="connsiteX7" fmla="*/ 866899 w 4892635"/>
              <a:gd name="connsiteY7" fmla="*/ 333499 h 345375"/>
              <a:gd name="connsiteX8" fmla="*/ 991590 w 4892635"/>
              <a:gd name="connsiteY8" fmla="*/ 333499 h 345375"/>
              <a:gd name="connsiteX9" fmla="*/ 1110344 w 4892635"/>
              <a:gd name="connsiteY9" fmla="*/ 327562 h 345375"/>
              <a:gd name="connsiteX10" fmla="*/ 1187533 w 4892635"/>
              <a:gd name="connsiteY10" fmla="*/ 262247 h 345375"/>
              <a:gd name="connsiteX11" fmla="*/ 1270659 w 4892635"/>
              <a:gd name="connsiteY11" fmla="*/ 161308 h 345375"/>
              <a:gd name="connsiteX12" fmla="*/ 1371601 w 4892635"/>
              <a:gd name="connsiteY12" fmla="*/ 54429 h 345375"/>
              <a:gd name="connsiteX13" fmla="*/ 1472540 w 4892635"/>
              <a:gd name="connsiteY13" fmla="*/ 6928 h 345375"/>
              <a:gd name="connsiteX14" fmla="*/ 1603169 w 4892635"/>
              <a:gd name="connsiteY14" fmla="*/ 42553 h 345375"/>
              <a:gd name="connsiteX15" fmla="*/ 1698172 w 4892635"/>
              <a:gd name="connsiteY15" fmla="*/ 143494 h 345375"/>
              <a:gd name="connsiteX16" fmla="*/ 1805050 w 4892635"/>
              <a:gd name="connsiteY16" fmla="*/ 274123 h 345375"/>
              <a:gd name="connsiteX17" fmla="*/ 1947553 w 4892635"/>
              <a:gd name="connsiteY17" fmla="*/ 285998 h 345375"/>
              <a:gd name="connsiteX18" fmla="*/ 2042556 w 4892635"/>
              <a:gd name="connsiteY18" fmla="*/ 285998 h 345375"/>
              <a:gd name="connsiteX19" fmla="*/ 2137559 w 4892635"/>
              <a:gd name="connsiteY19" fmla="*/ 262247 h 345375"/>
              <a:gd name="connsiteX20" fmla="*/ 2268187 w 4892635"/>
              <a:gd name="connsiteY20" fmla="*/ 107868 h 345375"/>
              <a:gd name="connsiteX21" fmla="*/ 2339439 w 4892635"/>
              <a:gd name="connsiteY21" fmla="*/ 36616 h 345375"/>
              <a:gd name="connsiteX22" fmla="*/ 2422566 w 4892635"/>
              <a:gd name="connsiteY22" fmla="*/ 990 h 345375"/>
              <a:gd name="connsiteX23" fmla="*/ 2535382 w 4892635"/>
              <a:gd name="connsiteY23" fmla="*/ 42554 h 345375"/>
              <a:gd name="connsiteX24" fmla="*/ 2648198 w 4892635"/>
              <a:gd name="connsiteY24" fmla="*/ 149432 h 345375"/>
              <a:gd name="connsiteX25" fmla="*/ 2725387 w 4892635"/>
              <a:gd name="connsiteY25" fmla="*/ 250372 h 345375"/>
              <a:gd name="connsiteX26" fmla="*/ 2743200 w 4892635"/>
              <a:gd name="connsiteY26" fmla="*/ 297873 h 345375"/>
              <a:gd name="connsiteX27" fmla="*/ 2826327 w 4892635"/>
              <a:gd name="connsiteY27" fmla="*/ 297873 h 345375"/>
              <a:gd name="connsiteX28" fmla="*/ 2909455 w 4892635"/>
              <a:gd name="connsiteY28" fmla="*/ 285998 h 345375"/>
              <a:gd name="connsiteX29" fmla="*/ 3004457 w 4892635"/>
              <a:gd name="connsiteY29" fmla="*/ 291935 h 345375"/>
              <a:gd name="connsiteX30" fmla="*/ 3135085 w 4892635"/>
              <a:gd name="connsiteY30" fmla="*/ 285997 h 345375"/>
              <a:gd name="connsiteX31" fmla="*/ 3200401 w 4892635"/>
              <a:gd name="connsiteY31" fmla="*/ 179120 h 345375"/>
              <a:gd name="connsiteX32" fmla="*/ 3271653 w 4892635"/>
              <a:gd name="connsiteY32" fmla="*/ 107868 h 345375"/>
              <a:gd name="connsiteX33" fmla="*/ 3336966 w 4892635"/>
              <a:gd name="connsiteY33" fmla="*/ 48491 h 345375"/>
              <a:gd name="connsiteX34" fmla="*/ 3431969 w 4892635"/>
              <a:gd name="connsiteY34" fmla="*/ 12866 h 345375"/>
              <a:gd name="connsiteX35" fmla="*/ 3538847 w 4892635"/>
              <a:gd name="connsiteY35" fmla="*/ 48492 h 345375"/>
              <a:gd name="connsiteX36" fmla="*/ 3657600 w 4892635"/>
              <a:gd name="connsiteY36" fmla="*/ 167245 h 345375"/>
              <a:gd name="connsiteX37" fmla="*/ 3740727 w 4892635"/>
              <a:gd name="connsiteY37" fmla="*/ 285998 h 345375"/>
              <a:gd name="connsiteX38" fmla="*/ 3752603 w 4892635"/>
              <a:gd name="connsiteY38" fmla="*/ 333499 h 345375"/>
              <a:gd name="connsiteX39" fmla="*/ 3847605 w 4892635"/>
              <a:gd name="connsiteY39" fmla="*/ 345375 h 345375"/>
              <a:gd name="connsiteX40" fmla="*/ 4013860 w 4892635"/>
              <a:gd name="connsiteY40" fmla="*/ 333499 h 345375"/>
              <a:gd name="connsiteX41" fmla="*/ 4096987 w 4892635"/>
              <a:gd name="connsiteY41" fmla="*/ 315686 h 345375"/>
              <a:gd name="connsiteX42" fmla="*/ 4174177 w 4892635"/>
              <a:gd name="connsiteY42" fmla="*/ 185057 h 345375"/>
              <a:gd name="connsiteX43" fmla="*/ 4257304 w 4892635"/>
              <a:gd name="connsiteY43" fmla="*/ 95993 h 345375"/>
              <a:gd name="connsiteX44" fmla="*/ 4328556 w 4892635"/>
              <a:gd name="connsiteY44" fmla="*/ 42554 h 345375"/>
              <a:gd name="connsiteX45" fmla="*/ 4387932 w 4892635"/>
              <a:gd name="connsiteY45" fmla="*/ 18804 h 345375"/>
              <a:gd name="connsiteX46" fmla="*/ 4512624 w 4892635"/>
              <a:gd name="connsiteY46" fmla="*/ 48492 h 345375"/>
              <a:gd name="connsiteX47" fmla="*/ 4649190 w 4892635"/>
              <a:gd name="connsiteY47" fmla="*/ 190996 h 345375"/>
              <a:gd name="connsiteX48" fmla="*/ 4714504 w 4892635"/>
              <a:gd name="connsiteY48" fmla="*/ 309749 h 345375"/>
              <a:gd name="connsiteX49" fmla="*/ 4892635 w 4892635"/>
              <a:gd name="connsiteY49" fmla="*/ 297874 h 345375"/>
              <a:gd name="connsiteX0" fmla="*/ 0 w 4892635"/>
              <a:gd name="connsiteY0" fmla="*/ 333499 h 345375"/>
              <a:gd name="connsiteX1" fmla="*/ 154379 w 4892635"/>
              <a:gd name="connsiteY1" fmla="*/ 274123 h 345375"/>
              <a:gd name="connsiteX2" fmla="*/ 320634 w 4892635"/>
              <a:gd name="connsiteY2" fmla="*/ 66305 h 345375"/>
              <a:gd name="connsiteX3" fmla="*/ 427512 w 4892635"/>
              <a:gd name="connsiteY3" fmla="*/ 6929 h 345375"/>
              <a:gd name="connsiteX4" fmla="*/ 558141 w 4892635"/>
              <a:gd name="connsiteY4" fmla="*/ 30679 h 345375"/>
              <a:gd name="connsiteX5" fmla="*/ 676894 w 4892635"/>
              <a:gd name="connsiteY5" fmla="*/ 131619 h 345375"/>
              <a:gd name="connsiteX6" fmla="*/ 771896 w 4892635"/>
              <a:gd name="connsiteY6" fmla="*/ 274123 h 345375"/>
              <a:gd name="connsiteX7" fmla="*/ 866899 w 4892635"/>
              <a:gd name="connsiteY7" fmla="*/ 333499 h 345375"/>
              <a:gd name="connsiteX8" fmla="*/ 991590 w 4892635"/>
              <a:gd name="connsiteY8" fmla="*/ 333499 h 345375"/>
              <a:gd name="connsiteX9" fmla="*/ 1110344 w 4892635"/>
              <a:gd name="connsiteY9" fmla="*/ 327562 h 345375"/>
              <a:gd name="connsiteX10" fmla="*/ 1187533 w 4892635"/>
              <a:gd name="connsiteY10" fmla="*/ 262247 h 345375"/>
              <a:gd name="connsiteX11" fmla="*/ 1270659 w 4892635"/>
              <a:gd name="connsiteY11" fmla="*/ 161308 h 345375"/>
              <a:gd name="connsiteX12" fmla="*/ 1371601 w 4892635"/>
              <a:gd name="connsiteY12" fmla="*/ 54429 h 345375"/>
              <a:gd name="connsiteX13" fmla="*/ 1472540 w 4892635"/>
              <a:gd name="connsiteY13" fmla="*/ 6928 h 345375"/>
              <a:gd name="connsiteX14" fmla="*/ 1603169 w 4892635"/>
              <a:gd name="connsiteY14" fmla="*/ 42553 h 345375"/>
              <a:gd name="connsiteX15" fmla="*/ 1698172 w 4892635"/>
              <a:gd name="connsiteY15" fmla="*/ 143494 h 345375"/>
              <a:gd name="connsiteX16" fmla="*/ 1805050 w 4892635"/>
              <a:gd name="connsiteY16" fmla="*/ 274123 h 345375"/>
              <a:gd name="connsiteX17" fmla="*/ 1947553 w 4892635"/>
              <a:gd name="connsiteY17" fmla="*/ 285998 h 345375"/>
              <a:gd name="connsiteX18" fmla="*/ 2042556 w 4892635"/>
              <a:gd name="connsiteY18" fmla="*/ 285998 h 345375"/>
              <a:gd name="connsiteX19" fmla="*/ 2137559 w 4892635"/>
              <a:gd name="connsiteY19" fmla="*/ 262247 h 345375"/>
              <a:gd name="connsiteX20" fmla="*/ 2268187 w 4892635"/>
              <a:gd name="connsiteY20" fmla="*/ 107868 h 345375"/>
              <a:gd name="connsiteX21" fmla="*/ 2339439 w 4892635"/>
              <a:gd name="connsiteY21" fmla="*/ 36616 h 345375"/>
              <a:gd name="connsiteX22" fmla="*/ 2422566 w 4892635"/>
              <a:gd name="connsiteY22" fmla="*/ 990 h 345375"/>
              <a:gd name="connsiteX23" fmla="*/ 2535382 w 4892635"/>
              <a:gd name="connsiteY23" fmla="*/ 42554 h 345375"/>
              <a:gd name="connsiteX24" fmla="*/ 2648198 w 4892635"/>
              <a:gd name="connsiteY24" fmla="*/ 149432 h 345375"/>
              <a:gd name="connsiteX25" fmla="*/ 2725387 w 4892635"/>
              <a:gd name="connsiteY25" fmla="*/ 250372 h 345375"/>
              <a:gd name="connsiteX26" fmla="*/ 2743200 w 4892635"/>
              <a:gd name="connsiteY26" fmla="*/ 297873 h 345375"/>
              <a:gd name="connsiteX27" fmla="*/ 2826327 w 4892635"/>
              <a:gd name="connsiteY27" fmla="*/ 297873 h 345375"/>
              <a:gd name="connsiteX28" fmla="*/ 2927268 w 4892635"/>
              <a:gd name="connsiteY28" fmla="*/ 291936 h 345375"/>
              <a:gd name="connsiteX29" fmla="*/ 3004457 w 4892635"/>
              <a:gd name="connsiteY29" fmla="*/ 291935 h 345375"/>
              <a:gd name="connsiteX30" fmla="*/ 3135085 w 4892635"/>
              <a:gd name="connsiteY30" fmla="*/ 285997 h 345375"/>
              <a:gd name="connsiteX31" fmla="*/ 3200401 w 4892635"/>
              <a:gd name="connsiteY31" fmla="*/ 179120 h 345375"/>
              <a:gd name="connsiteX32" fmla="*/ 3271653 w 4892635"/>
              <a:gd name="connsiteY32" fmla="*/ 107868 h 345375"/>
              <a:gd name="connsiteX33" fmla="*/ 3336966 w 4892635"/>
              <a:gd name="connsiteY33" fmla="*/ 48491 h 345375"/>
              <a:gd name="connsiteX34" fmla="*/ 3431969 w 4892635"/>
              <a:gd name="connsiteY34" fmla="*/ 12866 h 345375"/>
              <a:gd name="connsiteX35" fmla="*/ 3538847 w 4892635"/>
              <a:gd name="connsiteY35" fmla="*/ 48492 h 345375"/>
              <a:gd name="connsiteX36" fmla="*/ 3657600 w 4892635"/>
              <a:gd name="connsiteY36" fmla="*/ 167245 h 345375"/>
              <a:gd name="connsiteX37" fmla="*/ 3740727 w 4892635"/>
              <a:gd name="connsiteY37" fmla="*/ 285998 h 345375"/>
              <a:gd name="connsiteX38" fmla="*/ 3752603 w 4892635"/>
              <a:gd name="connsiteY38" fmla="*/ 333499 h 345375"/>
              <a:gd name="connsiteX39" fmla="*/ 3847605 w 4892635"/>
              <a:gd name="connsiteY39" fmla="*/ 345375 h 345375"/>
              <a:gd name="connsiteX40" fmla="*/ 4013860 w 4892635"/>
              <a:gd name="connsiteY40" fmla="*/ 333499 h 345375"/>
              <a:gd name="connsiteX41" fmla="*/ 4096987 w 4892635"/>
              <a:gd name="connsiteY41" fmla="*/ 315686 h 345375"/>
              <a:gd name="connsiteX42" fmla="*/ 4174177 w 4892635"/>
              <a:gd name="connsiteY42" fmla="*/ 185057 h 345375"/>
              <a:gd name="connsiteX43" fmla="*/ 4257304 w 4892635"/>
              <a:gd name="connsiteY43" fmla="*/ 95993 h 345375"/>
              <a:gd name="connsiteX44" fmla="*/ 4328556 w 4892635"/>
              <a:gd name="connsiteY44" fmla="*/ 42554 h 345375"/>
              <a:gd name="connsiteX45" fmla="*/ 4387932 w 4892635"/>
              <a:gd name="connsiteY45" fmla="*/ 18804 h 345375"/>
              <a:gd name="connsiteX46" fmla="*/ 4512624 w 4892635"/>
              <a:gd name="connsiteY46" fmla="*/ 48492 h 345375"/>
              <a:gd name="connsiteX47" fmla="*/ 4649190 w 4892635"/>
              <a:gd name="connsiteY47" fmla="*/ 190996 h 345375"/>
              <a:gd name="connsiteX48" fmla="*/ 4714504 w 4892635"/>
              <a:gd name="connsiteY48" fmla="*/ 309749 h 345375"/>
              <a:gd name="connsiteX49" fmla="*/ 4892635 w 4892635"/>
              <a:gd name="connsiteY49" fmla="*/ 297874 h 345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4892635" h="345375">
                <a:moveTo>
                  <a:pt x="0" y="333499"/>
                </a:moveTo>
                <a:cubicBezTo>
                  <a:pt x="50470" y="324592"/>
                  <a:pt x="100940" y="318655"/>
                  <a:pt x="154379" y="274123"/>
                </a:cubicBezTo>
                <a:cubicBezTo>
                  <a:pt x="207818" y="229591"/>
                  <a:pt x="275112" y="110837"/>
                  <a:pt x="320634" y="66305"/>
                </a:cubicBezTo>
                <a:cubicBezTo>
                  <a:pt x="366156" y="21773"/>
                  <a:pt x="387927" y="12867"/>
                  <a:pt x="427512" y="6929"/>
                </a:cubicBezTo>
                <a:cubicBezTo>
                  <a:pt x="467097" y="991"/>
                  <a:pt x="516577" y="9897"/>
                  <a:pt x="558141" y="30679"/>
                </a:cubicBezTo>
                <a:cubicBezTo>
                  <a:pt x="599705" y="51461"/>
                  <a:pt x="641268" y="91045"/>
                  <a:pt x="676894" y="131619"/>
                </a:cubicBezTo>
                <a:cubicBezTo>
                  <a:pt x="712520" y="172193"/>
                  <a:pt x="740229" y="240476"/>
                  <a:pt x="771896" y="274123"/>
                </a:cubicBezTo>
                <a:cubicBezTo>
                  <a:pt x="803564" y="307770"/>
                  <a:pt x="830283" y="323603"/>
                  <a:pt x="866899" y="333499"/>
                </a:cubicBezTo>
                <a:cubicBezTo>
                  <a:pt x="903515" y="343395"/>
                  <a:pt x="951016" y="334488"/>
                  <a:pt x="991590" y="333499"/>
                </a:cubicBezTo>
                <a:cubicBezTo>
                  <a:pt x="1032164" y="332510"/>
                  <a:pt x="1077687" y="339437"/>
                  <a:pt x="1110344" y="327562"/>
                </a:cubicBezTo>
                <a:cubicBezTo>
                  <a:pt x="1143001" y="315687"/>
                  <a:pt x="1160814" y="289956"/>
                  <a:pt x="1187533" y="262247"/>
                </a:cubicBezTo>
                <a:cubicBezTo>
                  <a:pt x="1214252" y="234538"/>
                  <a:pt x="1239981" y="195944"/>
                  <a:pt x="1270659" y="161308"/>
                </a:cubicBezTo>
                <a:cubicBezTo>
                  <a:pt x="1301337" y="126672"/>
                  <a:pt x="1337954" y="80159"/>
                  <a:pt x="1371601" y="54429"/>
                </a:cubicBezTo>
                <a:cubicBezTo>
                  <a:pt x="1405248" y="28699"/>
                  <a:pt x="1433945" y="8907"/>
                  <a:pt x="1472540" y="6928"/>
                </a:cubicBezTo>
                <a:cubicBezTo>
                  <a:pt x="1511135" y="4949"/>
                  <a:pt x="1565564" y="19792"/>
                  <a:pt x="1603169" y="42553"/>
                </a:cubicBezTo>
                <a:cubicBezTo>
                  <a:pt x="1640774" y="65314"/>
                  <a:pt x="1664525" y="104899"/>
                  <a:pt x="1698172" y="143494"/>
                </a:cubicBezTo>
                <a:cubicBezTo>
                  <a:pt x="1731819" y="182089"/>
                  <a:pt x="1763487" y="250372"/>
                  <a:pt x="1805050" y="274123"/>
                </a:cubicBezTo>
                <a:cubicBezTo>
                  <a:pt x="1846613" y="297874"/>
                  <a:pt x="1907969" y="284019"/>
                  <a:pt x="1947553" y="285998"/>
                </a:cubicBezTo>
                <a:cubicBezTo>
                  <a:pt x="1987137" y="287977"/>
                  <a:pt x="2010888" y="289957"/>
                  <a:pt x="2042556" y="285998"/>
                </a:cubicBezTo>
                <a:cubicBezTo>
                  <a:pt x="2074224" y="282039"/>
                  <a:pt x="2099954" y="291935"/>
                  <a:pt x="2137559" y="262247"/>
                </a:cubicBezTo>
                <a:cubicBezTo>
                  <a:pt x="2175164" y="232559"/>
                  <a:pt x="2234540" y="145473"/>
                  <a:pt x="2268187" y="107868"/>
                </a:cubicBezTo>
                <a:cubicBezTo>
                  <a:pt x="2301834" y="70263"/>
                  <a:pt x="2313709" y="54429"/>
                  <a:pt x="2339439" y="36616"/>
                </a:cubicBezTo>
                <a:cubicBezTo>
                  <a:pt x="2365169" y="18803"/>
                  <a:pt x="2389909" y="0"/>
                  <a:pt x="2422566" y="990"/>
                </a:cubicBezTo>
                <a:cubicBezTo>
                  <a:pt x="2455223" y="1980"/>
                  <a:pt x="2497777" y="17814"/>
                  <a:pt x="2535382" y="42554"/>
                </a:cubicBezTo>
                <a:cubicBezTo>
                  <a:pt x="2572987" y="67294"/>
                  <a:pt x="2616531" y="114796"/>
                  <a:pt x="2648198" y="149432"/>
                </a:cubicBezTo>
                <a:cubicBezTo>
                  <a:pt x="2679865" y="184068"/>
                  <a:pt x="2709553" y="225632"/>
                  <a:pt x="2725387" y="250372"/>
                </a:cubicBezTo>
                <a:cubicBezTo>
                  <a:pt x="2741221" y="275112"/>
                  <a:pt x="2726377" y="289956"/>
                  <a:pt x="2743200" y="297873"/>
                </a:cubicBezTo>
                <a:cubicBezTo>
                  <a:pt x="2760023" y="305790"/>
                  <a:pt x="2795649" y="298862"/>
                  <a:pt x="2826327" y="297873"/>
                </a:cubicBezTo>
                <a:cubicBezTo>
                  <a:pt x="2857005" y="296884"/>
                  <a:pt x="2897580" y="292926"/>
                  <a:pt x="2927268" y="291936"/>
                </a:cubicBezTo>
                <a:cubicBezTo>
                  <a:pt x="2956956" y="290946"/>
                  <a:pt x="2969821" y="292925"/>
                  <a:pt x="3004457" y="291935"/>
                </a:cubicBezTo>
                <a:cubicBezTo>
                  <a:pt x="3039093" y="290945"/>
                  <a:pt x="3102428" y="304799"/>
                  <a:pt x="3135085" y="285997"/>
                </a:cubicBezTo>
                <a:cubicBezTo>
                  <a:pt x="3167742" y="267195"/>
                  <a:pt x="3200401" y="179120"/>
                  <a:pt x="3200401" y="179120"/>
                </a:cubicBezTo>
                <a:lnTo>
                  <a:pt x="3271653" y="107868"/>
                </a:lnTo>
                <a:cubicBezTo>
                  <a:pt x="3293424" y="86097"/>
                  <a:pt x="3310247" y="64325"/>
                  <a:pt x="3336966" y="48491"/>
                </a:cubicBezTo>
                <a:cubicBezTo>
                  <a:pt x="3363685" y="32657"/>
                  <a:pt x="3398322" y="12866"/>
                  <a:pt x="3431969" y="12866"/>
                </a:cubicBezTo>
                <a:cubicBezTo>
                  <a:pt x="3465616" y="12866"/>
                  <a:pt x="3501242" y="22762"/>
                  <a:pt x="3538847" y="48492"/>
                </a:cubicBezTo>
                <a:cubicBezTo>
                  <a:pt x="3576452" y="74222"/>
                  <a:pt x="3623953" y="127661"/>
                  <a:pt x="3657600" y="167245"/>
                </a:cubicBezTo>
                <a:cubicBezTo>
                  <a:pt x="3691247" y="206829"/>
                  <a:pt x="3724893" y="258289"/>
                  <a:pt x="3740727" y="285998"/>
                </a:cubicBezTo>
                <a:cubicBezTo>
                  <a:pt x="3756561" y="313707"/>
                  <a:pt x="3734790" y="323603"/>
                  <a:pt x="3752603" y="333499"/>
                </a:cubicBezTo>
                <a:cubicBezTo>
                  <a:pt x="3770416" y="343395"/>
                  <a:pt x="3804062" y="345375"/>
                  <a:pt x="3847605" y="345375"/>
                </a:cubicBezTo>
                <a:cubicBezTo>
                  <a:pt x="3891148" y="345375"/>
                  <a:pt x="3972296" y="338447"/>
                  <a:pt x="4013860" y="333499"/>
                </a:cubicBezTo>
                <a:cubicBezTo>
                  <a:pt x="4055424" y="328551"/>
                  <a:pt x="4070268" y="340426"/>
                  <a:pt x="4096987" y="315686"/>
                </a:cubicBezTo>
                <a:cubicBezTo>
                  <a:pt x="4123706" y="290946"/>
                  <a:pt x="4147458" y="221673"/>
                  <a:pt x="4174177" y="185057"/>
                </a:cubicBezTo>
                <a:cubicBezTo>
                  <a:pt x="4200897" y="148442"/>
                  <a:pt x="4231574" y="119743"/>
                  <a:pt x="4257304" y="95993"/>
                </a:cubicBezTo>
                <a:cubicBezTo>
                  <a:pt x="4283034" y="72243"/>
                  <a:pt x="4306785" y="55419"/>
                  <a:pt x="4328556" y="42554"/>
                </a:cubicBezTo>
                <a:cubicBezTo>
                  <a:pt x="4350327" y="29689"/>
                  <a:pt x="4357254" y="17814"/>
                  <a:pt x="4387932" y="18804"/>
                </a:cubicBezTo>
                <a:cubicBezTo>
                  <a:pt x="4418610" y="19794"/>
                  <a:pt x="4469081" y="19793"/>
                  <a:pt x="4512624" y="48492"/>
                </a:cubicBezTo>
                <a:cubicBezTo>
                  <a:pt x="4556167" y="77191"/>
                  <a:pt x="4649190" y="190996"/>
                  <a:pt x="4649190" y="190996"/>
                </a:cubicBezTo>
                <a:cubicBezTo>
                  <a:pt x="4682837" y="234539"/>
                  <a:pt x="4673930" y="291936"/>
                  <a:pt x="4714504" y="309749"/>
                </a:cubicBezTo>
                <a:cubicBezTo>
                  <a:pt x="4755078" y="327562"/>
                  <a:pt x="4830289" y="316677"/>
                  <a:pt x="4892635" y="297874"/>
                </a:cubicBezTo>
              </a:path>
            </a:pathLst>
          </a:custGeom>
          <a:ln w="571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Fluxograma: Processo 15"/>
          <p:cNvSpPr/>
          <p:nvPr/>
        </p:nvSpPr>
        <p:spPr>
          <a:xfrm>
            <a:off x="4023360" y="4133012"/>
            <a:ext cx="2063541" cy="1596788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7" name="Fluxograma: Processo 16"/>
          <p:cNvSpPr/>
          <p:nvPr/>
        </p:nvSpPr>
        <p:spPr>
          <a:xfrm>
            <a:off x="6994537" y="4684625"/>
            <a:ext cx="2149463" cy="1053145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Fluxograma: Processo 17"/>
          <p:cNvSpPr/>
          <p:nvPr/>
        </p:nvSpPr>
        <p:spPr>
          <a:xfrm>
            <a:off x="7438031" y="4137541"/>
            <a:ext cx="1146410" cy="984912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Fluxograma: Processo 18"/>
          <p:cNvSpPr/>
          <p:nvPr/>
        </p:nvSpPr>
        <p:spPr>
          <a:xfrm>
            <a:off x="6751677" y="5114259"/>
            <a:ext cx="287078" cy="606059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Fluxograma: Processo 19"/>
          <p:cNvSpPr/>
          <p:nvPr/>
        </p:nvSpPr>
        <p:spPr>
          <a:xfrm>
            <a:off x="6010943" y="5107171"/>
            <a:ext cx="287078" cy="613146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Fluxograma: Processo 14"/>
          <p:cNvSpPr/>
          <p:nvPr/>
        </p:nvSpPr>
        <p:spPr>
          <a:xfrm>
            <a:off x="6088089" y="4691270"/>
            <a:ext cx="900753" cy="1054431"/>
          </a:xfrm>
          <a:prstGeom prst="flowChartProcess">
            <a:avLst/>
          </a:prstGeom>
          <a:solidFill>
            <a:srgbClr val="FFC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cxnSp>
        <p:nvCxnSpPr>
          <p:cNvPr id="21" name="Conector reto 20"/>
          <p:cNvCxnSpPr/>
          <p:nvPr/>
        </p:nvCxnSpPr>
        <p:spPr>
          <a:xfrm rot="16200000" flipH="1">
            <a:off x="6678352" y="5400239"/>
            <a:ext cx="616285" cy="1801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to 21"/>
          <p:cNvCxnSpPr/>
          <p:nvPr/>
        </p:nvCxnSpPr>
        <p:spPr>
          <a:xfrm rot="16200000" flipH="1">
            <a:off x="5797149" y="5388301"/>
            <a:ext cx="624046" cy="12169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Espaço Reservado para Número de Slid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2</a:t>
            </a:r>
            <a:endParaRPr lang="en-GB" dirty="0"/>
          </a:p>
        </p:txBody>
      </p:sp>
      <p:sp>
        <p:nvSpPr>
          <p:cNvPr id="12" name="Espaço Reservado para Rodapé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GA-038 PDS </a:t>
            </a:r>
          </a:p>
        </p:txBody>
      </p:sp>
    </p:spTree>
    <p:extLst>
      <p:ext uri="{BB962C8B-B14F-4D97-AF65-F5344CB8AC3E}">
        <p14:creationId xmlns:p14="http://schemas.microsoft.com/office/powerpoint/2010/main" val="2385667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luxograma: Processo 19"/>
          <p:cNvSpPr/>
          <p:nvPr/>
        </p:nvSpPr>
        <p:spPr>
          <a:xfrm>
            <a:off x="6108596" y="2794406"/>
            <a:ext cx="913305" cy="1027944"/>
          </a:xfrm>
          <a:prstGeom prst="flowChartProcess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9" name="Imagem 18" descr="amostragem_sem_alisai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4916" y="1968430"/>
            <a:ext cx="8400556" cy="4174544"/>
          </a:xfrm>
          <a:prstGeom prst="rect">
            <a:avLst/>
          </a:prstGeom>
          <a:ln>
            <a:noFill/>
          </a:ln>
        </p:spPr>
      </p:pic>
      <p:sp>
        <p:nvSpPr>
          <p:cNvPr id="21" name="Fluxograma: Processo 20"/>
          <p:cNvSpPr/>
          <p:nvPr/>
        </p:nvSpPr>
        <p:spPr>
          <a:xfrm>
            <a:off x="5020828" y="2772461"/>
            <a:ext cx="1088006" cy="1040694"/>
          </a:xfrm>
          <a:prstGeom prst="flowChartProcess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2" name="Fluxograma: Processo 21"/>
          <p:cNvSpPr/>
          <p:nvPr/>
        </p:nvSpPr>
        <p:spPr>
          <a:xfrm>
            <a:off x="7037087" y="2816352"/>
            <a:ext cx="1476254" cy="993155"/>
          </a:xfrm>
          <a:prstGeom prst="flowChartProcess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Amostragem sem </a:t>
            </a:r>
            <a:r>
              <a:rPr lang="pt-BR" i="1" dirty="0" err="1"/>
              <a:t>Aliasing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Pré-Filtragem Passa-Baixas   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/>
              <a:t>1o. Período de 2026</a:t>
            </a:r>
            <a:endParaRPr lang="en-GB" dirty="0"/>
          </a:p>
        </p:txBody>
      </p:sp>
      <p:sp>
        <p:nvSpPr>
          <p:cNvPr id="17" name="Fluxograma: Processo 16"/>
          <p:cNvSpPr/>
          <p:nvPr/>
        </p:nvSpPr>
        <p:spPr>
          <a:xfrm>
            <a:off x="4078207" y="5348865"/>
            <a:ext cx="5023261" cy="392715"/>
          </a:xfrm>
          <a:prstGeom prst="flowChart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41" name="Grupo 40"/>
          <p:cNvGrpSpPr/>
          <p:nvPr/>
        </p:nvGrpSpPr>
        <p:grpSpPr>
          <a:xfrm>
            <a:off x="4253024" y="4192776"/>
            <a:ext cx="4586176" cy="1555052"/>
            <a:chOff x="4253024" y="4192776"/>
            <a:chExt cx="4586176" cy="1555052"/>
          </a:xfrm>
        </p:grpSpPr>
        <p:sp>
          <p:nvSpPr>
            <p:cNvPr id="32" name="Fluxograma: Processo 31"/>
            <p:cNvSpPr/>
            <p:nvPr/>
          </p:nvSpPr>
          <p:spPr>
            <a:xfrm>
              <a:off x="4253024" y="4199860"/>
              <a:ext cx="1839433" cy="1233377"/>
            </a:xfrm>
            <a:prstGeom prst="flowChart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grpSp>
          <p:nvGrpSpPr>
            <p:cNvPr id="38" name="Grupo 37"/>
            <p:cNvGrpSpPr/>
            <p:nvPr/>
          </p:nvGrpSpPr>
          <p:grpSpPr>
            <a:xfrm>
              <a:off x="6100549" y="4693397"/>
              <a:ext cx="900753" cy="1054431"/>
              <a:chOff x="188847" y="3874689"/>
              <a:chExt cx="900753" cy="1054431"/>
            </a:xfrm>
          </p:grpSpPr>
          <p:sp>
            <p:nvSpPr>
              <p:cNvPr id="15" name="Fluxograma: Processo 14"/>
              <p:cNvSpPr/>
              <p:nvPr/>
            </p:nvSpPr>
            <p:spPr>
              <a:xfrm>
                <a:off x="188847" y="3874689"/>
                <a:ext cx="900753" cy="1054431"/>
              </a:xfrm>
              <a:prstGeom prst="flowChartProcess">
                <a:avLst/>
              </a:prstGeom>
              <a:solidFill>
                <a:srgbClr val="FFC000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37" name="Grupo 36"/>
              <p:cNvGrpSpPr/>
              <p:nvPr/>
            </p:nvGrpSpPr>
            <p:grpSpPr>
              <a:xfrm>
                <a:off x="203555" y="4525391"/>
                <a:ext cx="872137" cy="365185"/>
                <a:chOff x="6104626" y="5386628"/>
                <a:chExt cx="872137" cy="365185"/>
              </a:xfrm>
            </p:grpSpPr>
            <p:cxnSp>
              <p:nvCxnSpPr>
                <p:cNvPr id="34" name="Conector reto 33"/>
                <p:cNvCxnSpPr/>
                <p:nvPr/>
              </p:nvCxnSpPr>
              <p:spPr>
                <a:xfrm rot="5400000">
                  <a:off x="6795608" y="5570658"/>
                  <a:ext cx="362310" cy="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Conector reto 35"/>
                <p:cNvCxnSpPr/>
                <p:nvPr/>
              </p:nvCxnSpPr>
              <p:spPr>
                <a:xfrm rot="5400000">
                  <a:off x="5923471" y="5567783"/>
                  <a:ext cx="362310" cy="0"/>
                </a:xfrm>
                <a:prstGeom prst="line">
                  <a:avLst/>
                </a:prstGeom>
                <a:ln w="381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9" name="Fluxograma: Processo 38"/>
            <p:cNvSpPr/>
            <p:nvPr/>
          </p:nvSpPr>
          <p:spPr>
            <a:xfrm>
              <a:off x="6999767" y="4742122"/>
              <a:ext cx="1839433" cy="620226"/>
            </a:xfrm>
            <a:prstGeom prst="flowChart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40" name="Fluxograma: Processo 39"/>
            <p:cNvSpPr/>
            <p:nvPr/>
          </p:nvSpPr>
          <p:spPr>
            <a:xfrm>
              <a:off x="7449879" y="4192776"/>
              <a:ext cx="1247554" cy="620226"/>
            </a:xfrm>
            <a:prstGeom prst="flowChartProces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3</a:t>
            </a:r>
            <a:endParaRPr lang="en-GB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GA-038 PDS </a:t>
            </a:r>
          </a:p>
        </p:txBody>
      </p:sp>
    </p:spTree>
    <p:extLst>
      <p:ext uri="{BB962C8B-B14F-4D97-AF65-F5344CB8AC3E}">
        <p14:creationId xmlns:p14="http://schemas.microsoft.com/office/powerpoint/2010/main" val="181018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4400" i="1" dirty="0" err="1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Aliasing</a:t>
            </a:r>
            <a:r>
              <a:rPr lang="pt-BR" sz="44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:  Exemplos I</a:t>
            </a:r>
          </a:p>
        </p:txBody>
      </p:sp>
      <p:sp>
        <p:nvSpPr>
          <p:cNvPr id="3" name="Rectangle 3"/>
          <p:cNvSpPr>
            <a:spLocks noGrp="1"/>
          </p:cNvSpPr>
          <p:nvPr>
            <p:ph idx="4294967295"/>
          </p:nvPr>
        </p:nvSpPr>
        <p:spPr>
          <a:xfrm>
            <a:off x="1285875" y="1285875"/>
            <a:ext cx="7572375" cy="50006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 2"/>
              <a:buChar char="—"/>
            </a:pPr>
            <a:r>
              <a:rPr lang="pt-BR" sz="3300">
                <a:solidFill>
                  <a:srgbClr val="0000FF"/>
                </a:solidFill>
              </a:rPr>
              <a:t>Trompete</a:t>
            </a:r>
            <a:r>
              <a:rPr lang="pt-BR" sz="3300"/>
              <a:t> (freqüências proeminentes até 7 kHz)</a:t>
            </a:r>
          </a:p>
          <a:p>
            <a:pPr lvl="1">
              <a:lnSpc>
                <a:spcPct val="80000"/>
              </a:lnSpc>
            </a:pPr>
            <a:r>
              <a:rPr lang="pt-BR" sz="2600"/>
              <a:t>Amostrado com </a:t>
            </a:r>
            <a:r>
              <a:rPr lang="pt-BR" sz="2600" i="1"/>
              <a:t>f</a:t>
            </a:r>
            <a:r>
              <a:rPr lang="pt-BR" sz="2600" baseline="-25000"/>
              <a:t>s</a:t>
            </a:r>
            <a:r>
              <a:rPr lang="pt-BR" sz="2600"/>
              <a:t> = 44100 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/>
              <a:t>Sem </a:t>
            </a:r>
            <a:r>
              <a:rPr lang="pt-BR" sz="2200" i="1"/>
              <a:t>Aliasing</a:t>
            </a:r>
          </a:p>
          <a:p>
            <a:pPr lvl="1">
              <a:lnSpc>
                <a:spcPct val="80000"/>
              </a:lnSpc>
            </a:pPr>
            <a:endParaRPr lang="pt-BR" sz="2600"/>
          </a:p>
          <a:p>
            <a:pPr lvl="1">
              <a:lnSpc>
                <a:spcPct val="80000"/>
              </a:lnSpc>
            </a:pPr>
            <a:r>
              <a:rPr lang="pt-BR" sz="2600"/>
              <a:t>Amostrado com </a:t>
            </a:r>
            <a:r>
              <a:rPr lang="pt-BR" sz="2600" i="1"/>
              <a:t>f</a:t>
            </a:r>
            <a:r>
              <a:rPr lang="pt-BR" sz="2600" baseline="-25000"/>
              <a:t>s</a:t>
            </a:r>
            <a:r>
              <a:rPr lang="pt-BR" sz="2600"/>
              <a:t> = 4410 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/>
              <a:t>Muito </a:t>
            </a:r>
            <a:r>
              <a:rPr lang="pt-BR" sz="2200" i="1"/>
              <a:t>Aliasing</a:t>
            </a:r>
          </a:p>
          <a:p>
            <a:pPr lvl="1">
              <a:lnSpc>
                <a:spcPct val="80000"/>
              </a:lnSpc>
            </a:pPr>
            <a:endParaRPr lang="pt-BR" sz="2600"/>
          </a:p>
          <a:p>
            <a:pPr lvl="1">
              <a:lnSpc>
                <a:spcPct val="80000"/>
              </a:lnSpc>
            </a:pPr>
            <a:r>
              <a:rPr lang="pt-BR" sz="2600">
                <a:solidFill>
                  <a:srgbClr val="FF0000"/>
                </a:solidFill>
              </a:rPr>
              <a:t>Filtrado em 2 kHz</a:t>
            </a:r>
          </a:p>
          <a:p>
            <a:pPr lvl="1">
              <a:lnSpc>
                <a:spcPct val="80000"/>
              </a:lnSpc>
            </a:pPr>
            <a:r>
              <a:rPr lang="pt-BR" sz="2600"/>
              <a:t>Amostrado com </a:t>
            </a:r>
            <a:r>
              <a:rPr lang="pt-BR" sz="2600" i="1"/>
              <a:t>f</a:t>
            </a:r>
            <a:r>
              <a:rPr lang="pt-BR" sz="2600" baseline="-25000"/>
              <a:t>s</a:t>
            </a:r>
            <a:r>
              <a:rPr lang="pt-BR" sz="2600"/>
              <a:t> = 4410 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/>
              <a:t>Sem A</a:t>
            </a:r>
            <a:r>
              <a:rPr lang="pt-BR" sz="2200" i="1"/>
              <a:t>liasing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/>
              <a:t>Sem agudos</a:t>
            </a:r>
          </a:p>
        </p:txBody>
      </p:sp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9" name="tango_orig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688" y="2198688"/>
            <a:ext cx="304800" cy="304800"/>
          </a:xfrm>
          <a:prstGeom prst="rect">
            <a:avLst/>
          </a:prstGeom>
          <a:noFill/>
        </p:spPr>
      </p:pic>
      <p:pic>
        <p:nvPicPr>
          <p:cNvPr id="20" name="tango_4k_dec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688" y="3317875"/>
            <a:ext cx="304800" cy="304800"/>
          </a:xfrm>
          <a:prstGeom prst="rect">
            <a:avLst/>
          </a:prstGeom>
          <a:noFill/>
        </p:spPr>
      </p:pic>
      <p:pic>
        <p:nvPicPr>
          <p:cNvPr id="21" name="tango_4k_AA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688" y="4818063"/>
            <a:ext cx="304800" cy="304800"/>
          </a:xfrm>
          <a:prstGeom prst="rect">
            <a:avLst/>
          </a:prstGeom>
          <a:noFill/>
        </p:spPr>
      </p:pic>
      <p:sp>
        <p:nvSpPr>
          <p:cNvPr id="10" name="Espaço Reservado para Data 9">
            <a:extLst>
              <a:ext uri="{FF2B5EF4-FFF2-40B4-BE49-F238E27FC236}">
                <a16:creationId xmlns:a16="http://schemas.microsoft.com/office/drawing/2014/main" id="{416E5D7B-7BCA-4CB4-9FBA-5510B9C95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4</a:t>
            </a:r>
            <a:endParaRPr lang="en-GB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GA-038 PDS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45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45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sz="44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Espectrograma do Original</a:t>
            </a:r>
            <a:endParaRPr lang="pt-BR" sz="44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pic>
        <p:nvPicPr>
          <p:cNvPr id="9219" name="Picture 3" descr="spectrograma_tango_orig.PN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285875" y="1949450"/>
            <a:ext cx="7572375" cy="3673475"/>
          </a:xfrm>
          <a:noFill/>
          <a:ln/>
        </p:spPr>
      </p:pic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tango_orig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688" y="2198688"/>
            <a:ext cx="304800" cy="304800"/>
          </a:xfrm>
          <a:prstGeom prst="rect">
            <a:avLst/>
          </a:prstGeom>
          <a:noFill/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594225" y="5662613"/>
            <a:ext cx="819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>
                <a:latin typeface="Gill Sans MT"/>
              </a:rPr>
              <a:t>Tempo</a:t>
            </a:r>
            <a:endParaRPr lang="pt-BR">
              <a:latin typeface="Gill Sans MT"/>
            </a:endParaRPr>
          </a:p>
        </p:txBody>
      </p:sp>
      <p:sp>
        <p:nvSpPr>
          <p:cNvPr id="10" name="CaixaDeTexto 9"/>
          <p:cNvSpPr txBox="1"/>
          <p:nvPr/>
        </p:nvSpPr>
        <p:spPr>
          <a:xfrm rot="16200000">
            <a:off x="212190" y="3429616"/>
            <a:ext cx="119795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dirty="0"/>
              <a:t>Frequência</a:t>
            </a:r>
            <a:endParaRPr lang="pt-BR" dirty="0"/>
          </a:p>
        </p:txBody>
      </p:sp>
      <p:sp>
        <p:nvSpPr>
          <p:cNvPr id="11" name="Espaço Reservado para Data 10">
            <a:extLst>
              <a:ext uri="{FF2B5EF4-FFF2-40B4-BE49-F238E27FC236}">
                <a16:creationId xmlns:a16="http://schemas.microsoft.com/office/drawing/2014/main" id="{CBA5F1CF-00C5-47C2-B090-3AEE27E4F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5</a:t>
            </a:r>
            <a:endParaRPr lang="en-GB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GA-038 PDS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sz="36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Espectrograma do Sinal Decimado</a:t>
            </a:r>
            <a:endParaRPr lang="pt-BR" sz="36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pic>
        <p:nvPicPr>
          <p:cNvPr id="10243" name="Picture 3" descr="spectrograma_tango_orig.PN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rcRect t="8383" r="525"/>
          <a:stretch>
            <a:fillRect/>
          </a:stretch>
        </p:blipFill>
        <p:spPr>
          <a:xfrm>
            <a:off x="1289049" y="1946275"/>
            <a:ext cx="7558067" cy="3676650"/>
          </a:xfrm>
          <a:noFill/>
          <a:ln/>
        </p:spPr>
      </p:pic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4594225" y="5662613"/>
            <a:ext cx="819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>
                <a:latin typeface="Gill Sans MT"/>
              </a:rPr>
              <a:t>Tempo</a:t>
            </a:r>
            <a:endParaRPr lang="pt-BR">
              <a:latin typeface="Gill Sans MT"/>
            </a:endParaRPr>
          </a:p>
        </p:txBody>
      </p:sp>
      <p:sp>
        <p:nvSpPr>
          <p:cNvPr id="10" name="CaixaDeTexto 9"/>
          <p:cNvSpPr txBox="1"/>
          <p:nvPr/>
        </p:nvSpPr>
        <p:spPr>
          <a:xfrm rot="16200000">
            <a:off x="212190" y="3429616"/>
            <a:ext cx="119795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dirty="0"/>
              <a:t>Frequência</a:t>
            </a:r>
            <a:endParaRPr lang="pt-BR" dirty="0"/>
          </a:p>
        </p:txBody>
      </p:sp>
      <p:pic>
        <p:nvPicPr>
          <p:cNvPr id="11" name="tango_4k_dec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21613" y="2103438"/>
            <a:ext cx="304800" cy="304800"/>
          </a:xfrm>
          <a:prstGeom prst="rect">
            <a:avLst/>
          </a:prstGeom>
          <a:noFill/>
        </p:spPr>
      </p:pic>
      <p:sp>
        <p:nvSpPr>
          <p:cNvPr id="9" name="Espaço Reservado para Data 8">
            <a:extLst>
              <a:ext uri="{FF2B5EF4-FFF2-40B4-BE49-F238E27FC236}">
                <a16:creationId xmlns:a16="http://schemas.microsoft.com/office/drawing/2014/main" id="{94C9EF42-B70C-4B15-8F24-5A0336A8E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6</a:t>
            </a:r>
            <a:endParaRPr lang="en-GB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GA-038 PDS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PT" sz="36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Espectrograma do Sinal Filtrado (Anti-</a:t>
            </a:r>
            <a:r>
              <a:rPr lang="pt-PT" sz="3600" i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Aliasing</a:t>
            </a:r>
            <a:r>
              <a:rPr lang="pt-PT" sz="36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) e Decimado</a:t>
            </a:r>
            <a:endParaRPr lang="pt-BR" sz="3600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</a:endParaRPr>
          </a:p>
        </p:txBody>
      </p:sp>
      <p:pic>
        <p:nvPicPr>
          <p:cNvPr id="11267" name="Picture 3" descr="spectrograma_tango_orig.PN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295400" y="1949450"/>
            <a:ext cx="7553325" cy="3673475"/>
          </a:xfrm>
          <a:noFill/>
          <a:ln/>
        </p:spPr>
      </p:pic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594225" y="5662613"/>
            <a:ext cx="819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PT">
                <a:latin typeface="Gill Sans MT"/>
              </a:rPr>
              <a:t>Tempo</a:t>
            </a:r>
            <a:endParaRPr lang="pt-BR">
              <a:latin typeface="Gill Sans MT"/>
            </a:endParaRPr>
          </a:p>
        </p:txBody>
      </p:sp>
      <p:sp>
        <p:nvSpPr>
          <p:cNvPr id="10" name="CaixaDeTexto 9"/>
          <p:cNvSpPr txBox="1"/>
          <p:nvPr/>
        </p:nvSpPr>
        <p:spPr>
          <a:xfrm rot="16200000">
            <a:off x="212190" y="3429616"/>
            <a:ext cx="119795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pt-PT" dirty="0"/>
              <a:t>Frequência</a:t>
            </a:r>
            <a:endParaRPr lang="pt-BR" dirty="0"/>
          </a:p>
        </p:txBody>
      </p:sp>
      <p:pic>
        <p:nvPicPr>
          <p:cNvPr id="12" name="tango_4k_AA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7788" y="2009775"/>
            <a:ext cx="304800" cy="304800"/>
          </a:xfrm>
          <a:prstGeom prst="rect">
            <a:avLst/>
          </a:prstGeom>
          <a:noFill/>
        </p:spPr>
      </p:pic>
      <p:sp>
        <p:nvSpPr>
          <p:cNvPr id="9" name="Espaço Reservado para Data 8">
            <a:extLst>
              <a:ext uri="{FF2B5EF4-FFF2-40B4-BE49-F238E27FC236}">
                <a16:creationId xmlns:a16="http://schemas.microsoft.com/office/drawing/2014/main" id="{26172411-6F22-4598-A81D-2CFBA144E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7</a:t>
            </a:r>
            <a:endParaRPr lang="en-GB" dirty="0"/>
          </a:p>
        </p:txBody>
      </p:sp>
      <p:sp>
        <p:nvSpPr>
          <p:cNvPr id="7" name="Espaço Reservado para Rodapé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GA-038 PDS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5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 idx="4294967295"/>
          </p:nvPr>
        </p:nvSpPr>
        <p:spPr>
          <a:xfrm>
            <a:off x="1285875" y="142875"/>
            <a:ext cx="7572375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4400" i="1" dirty="0" err="1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Aliasing</a:t>
            </a:r>
            <a:r>
              <a:rPr lang="pt-BR" sz="4400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</a:rPr>
              <a:t>: Exemplos II </a:t>
            </a:r>
          </a:p>
        </p:txBody>
      </p:sp>
      <p:sp>
        <p:nvSpPr>
          <p:cNvPr id="3" name="Rectangle 3"/>
          <p:cNvSpPr>
            <a:spLocks noGrp="1"/>
          </p:cNvSpPr>
          <p:nvPr>
            <p:ph idx="4294967295"/>
          </p:nvPr>
        </p:nvSpPr>
        <p:spPr>
          <a:xfrm>
            <a:off x="1285875" y="1285875"/>
            <a:ext cx="7572375" cy="50006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 2"/>
              <a:buChar char="—"/>
            </a:pPr>
            <a:r>
              <a:rPr lang="pt-BR" sz="3300" dirty="0">
                <a:solidFill>
                  <a:srgbClr val="0000FF"/>
                </a:solidFill>
              </a:rPr>
              <a:t>Voz</a:t>
            </a:r>
            <a:r>
              <a:rPr lang="pt-BR" sz="3300" dirty="0"/>
              <a:t> (</a:t>
            </a:r>
            <a:r>
              <a:rPr lang="pt-BR" sz="3300" dirty="0" err="1"/>
              <a:t>freqs</a:t>
            </a:r>
            <a:r>
              <a:rPr lang="pt-BR" sz="3300" dirty="0"/>
              <a:t>. proeminentes até 13 kHz) </a:t>
            </a:r>
            <a:r>
              <a:rPr lang="pt-BR" sz="3300" dirty="0">
                <a:solidFill>
                  <a:srgbClr val="0000FF"/>
                </a:solidFill>
              </a:rPr>
              <a:t>+ varredura senoidal</a:t>
            </a:r>
            <a:r>
              <a:rPr lang="pt-BR" sz="3300" dirty="0"/>
              <a:t> de 10 a 20 kHz</a:t>
            </a:r>
          </a:p>
          <a:p>
            <a:pPr lvl="1">
              <a:lnSpc>
                <a:spcPct val="80000"/>
              </a:lnSpc>
            </a:pPr>
            <a:r>
              <a:rPr lang="pt-BR" sz="2600" dirty="0"/>
              <a:t>Amostrado com </a:t>
            </a:r>
            <a:r>
              <a:rPr lang="pt-BR" sz="2600" i="1" dirty="0" err="1"/>
              <a:t>f</a:t>
            </a:r>
            <a:r>
              <a:rPr lang="pt-BR" sz="2600" baseline="-25000" dirty="0" err="1"/>
              <a:t>s</a:t>
            </a:r>
            <a:r>
              <a:rPr lang="pt-BR" sz="2600" dirty="0"/>
              <a:t> = 48 kHz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 dirty="0"/>
              <a:t>Sem </a:t>
            </a:r>
            <a:r>
              <a:rPr lang="pt-BR" sz="2200" i="1" dirty="0" err="1"/>
              <a:t>Aliasing</a:t>
            </a:r>
            <a:endParaRPr lang="pt-BR" sz="2200" i="1" dirty="0"/>
          </a:p>
          <a:p>
            <a:pPr lvl="1">
              <a:lnSpc>
                <a:spcPct val="80000"/>
              </a:lnSpc>
            </a:pPr>
            <a:endParaRPr lang="pt-BR" sz="2600" dirty="0"/>
          </a:p>
          <a:p>
            <a:pPr lvl="1">
              <a:lnSpc>
                <a:spcPct val="80000"/>
              </a:lnSpc>
            </a:pPr>
            <a:r>
              <a:rPr lang="pt-BR" sz="2600" dirty="0"/>
              <a:t>Amostrado com </a:t>
            </a:r>
            <a:r>
              <a:rPr lang="pt-BR" sz="2600" i="1" dirty="0" err="1"/>
              <a:t>f</a:t>
            </a:r>
            <a:r>
              <a:rPr lang="pt-BR" sz="2600" baseline="-25000" dirty="0" err="1"/>
              <a:t>s</a:t>
            </a:r>
            <a:r>
              <a:rPr lang="pt-BR" sz="2600" dirty="0"/>
              <a:t> = 16 kHz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 dirty="0"/>
              <a:t>Muito </a:t>
            </a:r>
            <a:r>
              <a:rPr lang="pt-BR" sz="2200" i="1" dirty="0" err="1"/>
              <a:t>Aliasing</a:t>
            </a:r>
            <a:endParaRPr lang="pt-BR" sz="2200" i="1" dirty="0"/>
          </a:p>
          <a:p>
            <a:pPr lvl="1">
              <a:lnSpc>
                <a:spcPct val="80000"/>
              </a:lnSpc>
            </a:pPr>
            <a:endParaRPr lang="pt-BR" sz="2600" dirty="0"/>
          </a:p>
          <a:p>
            <a:pPr lvl="1">
              <a:lnSpc>
                <a:spcPct val="80000"/>
              </a:lnSpc>
            </a:pPr>
            <a:r>
              <a:rPr lang="pt-BR" sz="2600" dirty="0">
                <a:solidFill>
                  <a:srgbClr val="FF0000"/>
                </a:solidFill>
              </a:rPr>
              <a:t>Filtrado em 7 kHz </a:t>
            </a:r>
          </a:p>
          <a:p>
            <a:pPr lvl="1">
              <a:lnSpc>
                <a:spcPct val="80000"/>
              </a:lnSpc>
            </a:pPr>
            <a:r>
              <a:rPr lang="pt-BR" sz="2600" dirty="0"/>
              <a:t>Amostrado com </a:t>
            </a:r>
            <a:r>
              <a:rPr lang="pt-BR" sz="2600" i="1" dirty="0" err="1"/>
              <a:t>f</a:t>
            </a:r>
            <a:r>
              <a:rPr lang="pt-BR" sz="2600" baseline="-25000" dirty="0" err="1"/>
              <a:t>s</a:t>
            </a:r>
            <a:r>
              <a:rPr lang="pt-BR" sz="2600" dirty="0"/>
              <a:t> = 16 kHz</a:t>
            </a:r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 dirty="0"/>
              <a:t>Sem </a:t>
            </a:r>
            <a:r>
              <a:rPr lang="pt-BR" sz="2200" dirty="0" err="1"/>
              <a:t>A</a:t>
            </a:r>
            <a:r>
              <a:rPr lang="pt-BR" sz="2200" i="1" dirty="0" err="1"/>
              <a:t>liasing</a:t>
            </a:r>
            <a:endParaRPr lang="pt-BR" sz="2200" i="1" dirty="0"/>
          </a:p>
          <a:p>
            <a:pPr lvl="2">
              <a:lnSpc>
                <a:spcPct val="80000"/>
              </a:lnSpc>
              <a:buFont typeface="Wingdings 2"/>
              <a:buChar char="–"/>
            </a:pPr>
            <a:r>
              <a:rPr lang="pt-BR" sz="2200" dirty="0"/>
              <a:t>Sem agudos</a:t>
            </a:r>
          </a:p>
        </p:txBody>
      </p:sp>
      <p:sp>
        <p:nvSpPr>
          <p:cNvPr id="4" name="Text Box 4"/>
          <p:cNvSpPr txBox="1">
            <a:spLocks noGrp="1"/>
          </p:cNvSpPr>
          <p:nvPr/>
        </p:nvSpPr>
        <p:spPr>
          <a:xfrm>
            <a:off x="3152775" y="6305550"/>
            <a:ext cx="2133600" cy="476250"/>
          </a:xfrm>
          <a:prstGeom prst="rect">
            <a:avLst/>
          </a:prstGeom>
          <a:noFill/>
        </p:spPr>
        <p:txBody>
          <a:bodyPr anchor="b"/>
          <a:lstStyle/>
          <a:p>
            <a:pPr algn="r"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Text Box 5"/>
          <p:cNvSpPr txBox="1">
            <a:spLocks noGrp="1"/>
          </p:cNvSpPr>
          <p:nvPr/>
        </p:nvSpPr>
        <p:spPr>
          <a:xfrm>
            <a:off x="5715000" y="6305550"/>
            <a:ext cx="2895600" cy="476250"/>
          </a:xfrm>
          <a:prstGeom prst="rect">
            <a:avLst/>
          </a:prstGeom>
          <a:noFill/>
        </p:spPr>
        <p:txBody>
          <a:bodyPr anchor="b"/>
          <a:lstStyle/>
          <a:p>
            <a:pPr>
              <a:defRPr/>
            </a:pPr>
            <a:endParaRPr lang="en-GB" sz="12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3" name="voz_e_sweep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62688" y="2252663"/>
            <a:ext cx="304800" cy="304800"/>
          </a:xfrm>
          <a:prstGeom prst="rect">
            <a:avLst/>
          </a:prstGeom>
          <a:noFill/>
        </p:spPr>
      </p:pic>
      <p:pic>
        <p:nvPicPr>
          <p:cNvPr id="14" name="voz_e_sweep_dec3.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62688" y="3371850"/>
            <a:ext cx="304800" cy="304800"/>
          </a:xfrm>
          <a:prstGeom prst="rect">
            <a:avLst/>
          </a:prstGeom>
          <a:noFill/>
        </p:spPr>
      </p:pic>
      <p:pic>
        <p:nvPicPr>
          <p:cNvPr id="10" name="voz_AA.wav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9825" y="4827588"/>
            <a:ext cx="304800" cy="304800"/>
          </a:xfrm>
          <a:prstGeom prst="rect">
            <a:avLst/>
          </a:prstGeom>
          <a:noFill/>
        </p:spPr>
      </p:pic>
      <p:sp>
        <p:nvSpPr>
          <p:cNvPr id="11" name="Espaço Reservado para Data 10">
            <a:extLst>
              <a:ext uri="{FF2B5EF4-FFF2-40B4-BE49-F238E27FC236}">
                <a16:creationId xmlns:a16="http://schemas.microsoft.com/office/drawing/2014/main" id="{19A85829-B5C1-46B1-8C5F-4EB74C6FB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pt-BR"/>
              <a:t>1o. Período de 2026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i-FI" dirty="0"/>
              <a:t>8</a:t>
            </a:r>
            <a:endParaRPr lang="en-GB" dirty="0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GA-038 PDS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5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Solstício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Solstício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7621</TotalTime>
  <Words>269</Words>
  <Application>Microsoft Office PowerPoint</Application>
  <PresentationFormat>Apresentação na tela (4:3)</PresentationFormat>
  <Paragraphs>109</Paragraphs>
  <Slides>8</Slides>
  <Notes>3</Notes>
  <HiddenSlides>0</HiddenSlides>
  <MMClips>9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7</vt:i4>
      </vt:variant>
      <vt:variant>
        <vt:lpstr>Títulos de slides</vt:lpstr>
      </vt:variant>
      <vt:variant>
        <vt:i4>8</vt:i4>
      </vt:variant>
    </vt:vector>
  </HeadingPairs>
  <TitlesOfParts>
    <vt:vector size="21" baseType="lpstr">
      <vt:lpstr>Arial</vt:lpstr>
      <vt:lpstr>Calibri</vt:lpstr>
      <vt:lpstr>Gill Sans MT</vt:lpstr>
      <vt:lpstr>Symbol</vt:lpstr>
      <vt:lpstr>Verdana</vt:lpstr>
      <vt:lpstr>Wingdings 2</vt:lpstr>
      <vt:lpstr>Solstício</vt:lpstr>
      <vt:lpstr>1_Solstício</vt:lpstr>
      <vt:lpstr>2_Solstício</vt:lpstr>
      <vt:lpstr>3_Solstício</vt:lpstr>
      <vt:lpstr>4_Solstício</vt:lpstr>
      <vt:lpstr>5_Solstício</vt:lpstr>
      <vt:lpstr>6_Solstício</vt:lpstr>
      <vt:lpstr>Aliasing:  Varredura Senoidal</vt:lpstr>
      <vt:lpstr>Aliasing  (de alius = outro)</vt:lpstr>
      <vt:lpstr>Amostragem sem Aliasing</vt:lpstr>
      <vt:lpstr>Aliasing:  Exemplos I</vt:lpstr>
      <vt:lpstr>Espectrograma do Original</vt:lpstr>
      <vt:lpstr>Espectrograma do Sinal Decimado</vt:lpstr>
      <vt:lpstr>Espectrograma do Sinal Filtrado (Anti-Aliasing) e Decimado</vt:lpstr>
      <vt:lpstr>Aliasing: Exemplos II </vt:lpstr>
    </vt:vector>
  </TitlesOfParts>
  <Company>LNCC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RESUMO DA APRESENTAÇÃO</dc:title>
  <dc:creator>pesquef</dc:creator>
  <cp:lastModifiedBy>Paulo Antonio Andrade Esquef</cp:lastModifiedBy>
  <cp:revision>707</cp:revision>
  <dcterms:created xsi:type="dcterms:W3CDTF">2009-10-06T20:32:36Z</dcterms:created>
  <dcterms:modified xsi:type="dcterms:W3CDTF">2025-12-22T15:37:52Z</dcterms:modified>
</cp:coreProperties>
</file>