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328" r:id="rId2"/>
    <p:sldId id="257" r:id="rId3"/>
    <p:sldId id="294" r:id="rId4"/>
    <p:sldId id="327" r:id="rId5"/>
    <p:sldId id="260" r:id="rId6"/>
    <p:sldId id="345" r:id="rId7"/>
    <p:sldId id="337" r:id="rId8"/>
    <p:sldId id="339" r:id="rId9"/>
    <p:sldId id="338" r:id="rId10"/>
    <p:sldId id="341" r:id="rId11"/>
    <p:sldId id="342" r:id="rId12"/>
    <p:sldId id="343" r:id="rId13"/>
    <p:sldId id="344" r:id="rId14"/>
    <p:sldId id="346" r:id="rId15"/>
    <p:sldId id="347" r:id="rId16"/>
    <p:sldId id="348" r:id="rId17"/>
    <p:sldId id="352" r:id="rId18"/>
    <p:sldId id="353" r:id="rId19"/>
    <p:sldId id="357" r:id="rId20"/>
    <p:sldId id="356" r:id="rId21"/>
    <p:sldId id="358" r:id="rId22"/>
    <p:sldId id="359" r:id="rId23"/>
    <p:sldId id="354" r:id="rId24"/>
    <p:sldId id="355" r:id="rId25"/>
    <p:sldId id="360" r:id="rId26"/>
    <p:sldId id="361" r:id="rId27"/>
    <p:sldId id="362" r:id="rId28"/>
    <p:sldId id="363" r:id="rId29"/>
    <p:sldId id="364" r:id="rId30"/>
    <p:sldId id="365" r:id="rId31"/>
    <p:sldId id="369" r:id="rId32"/>
    <p:sldId id="366" r:id="rId33"/>
    <p:sldId id="368" r:id="rId34"/>
    <p:sldId id="367" r:id="rId35"/>
    <p:sldId id="370" r:id="rId36"/>
    <p:sldId id="371" r:id="rId37"/>
    <p:sldId id="277" r:id="rId38"/>
    <p:sldId id="279" r:id="rId39"/>
    <p:sldId id="293" r:id="rId40"/>
    <p:sldId id="297" r:id="rId41"/>
    <p:sldId id="329" r:id="rId42"/>
    <p:sldId id="317" r:id="rId43"/>
    <p:sldId id="312" r:id="rId44"/>
    <p:sldId id="333" r:id="rId45"/>
    <p:sldId id="285" r:id="rId46"/>
    <p:sldId id="326" r:id="rId47"/>
    <p:sldId id="373" r:id="rId48"/>
    <p:sldId id="372" r:id="rId49"/>
    <p:sldId id="316" r:id="rId50"/>
  </p:sldIdLst>
  <p:sldSz cx="9144000" cy="6858000" type="screen4x3"/>
  <p:notesSz cx="7315200" cy="96012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006600"/>
    <a:srgbClr val="0033CC"/>
    <a:srgbClr val="669900"/>
    <a:srgbClr val="DCECA2"/>
    <a:srgbClr val="333300"/>
    <a:srgbClr val="339933"/>
    <a:srgbClr val="0099CC"/>
    <a:srgbClr val="009999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65" autoAdjust="0"/>
    <p:restoredTop sz="90929"/>
  </p:normalViewPr>
  <p:slideViewPr>
    <p:cSldViewPr snapToGrid="0">
      <p:cViewPr>
        <p:scale>
          <a:sx n="70" d="100"/>
          <a:sy n="70" d="100"/>
        </p:scale>
        <p:origin x="-1470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GB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1A20223B-E9DE-47D3-AFBF-DA0D3354008B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9172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GB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GB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C9AD2EE-296A-4395-86D9-08CF7EBA1708}" type="slidenum">
              <a:rPr lang="en-GB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4950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AD2EE-296A-4395-86D9-08CF7EBA1708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CE097-4CFE-4A3B-9810-B2E54ADC614A}" type="slidenum">
              <a:rPr lang="pt-BR" smtClean="0"/>
              <a:pPr/>
              <a:t>19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85799" y="6391275"/>
            <a:ext cx="2200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F50B161-6A1B-44E9-8A20-BBF50897BA0C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A7BA84-9DBD-45C9-8AF2-5A5CAF9112FF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152400"/>
            <a:ext cx="1943100" cy="59436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76900" cy="59436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DEBC5-899A-4B72-AF24-1C2A6462E6CE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325" y="152400"/>
            <a:ext cx="7762875" cy="914400"/>
          </a:xfrm>
        </p:spPr>
        <p:txBody>
          <a:bodyPr/>
          <a:lstStyle>
            <a:lvl1pPr>
              <a:defRPr>
                <a:solidFill>
                  <a:srgbClr val="993300"/>
                </a:solidFill>
              </a:defRPr>
            </a:lvl1pPr>
          </a:lstStyle>
          <a:p>
            <a:r>
              <a:rPr lang="pt-BR" noProof="0" smtClean="0"/>
              <a:t>Clique para editar o estilo do título mestre</a:t>
            </a:r>
            <a:endParaRPr lang="pt-BR" noProof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400">
                <a:solidFill>
                  <a:srgbClr val="006600"/>
                </a:solidFill>
                <a:effectLst/>
              </a:defRPr>
            </a:lvl1pPr>
            <a:lvl2pPr>
              <a:buFont typeface="Wingdings" pitchFamily="2" charset="2"/>
              <a:buChar char="§"/>
              <a:defRPr sz="2000"/>
            </a:lvl2pPr>
          </a:lstStyle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685799" y="6391275"/>
            <a:ext cx="2200275" cy="457200"/>
          </a:xfrm>
        </p:spPr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1"/>
          </p:nvPr>
        </p:nvSpPr>
        <p:spPr>
          <a:xfrm>
            <a:off x="7010400" y="6400800"/>
            <a:ext cx="1905000" cy="457200"/>
          </a:xfrm>
        </p:spPr>
        <p:txBody>
          <a:bodyPr/>
          <a:lstStyle/>
          <a:p>
            <a:fld id="{240DA2B0-395D-44F6-9675-922834D4A7C4}" type="slidenum">
              <a:rPr lang="pt-BR" noProof="0" smtClean="0"/>
              <a:pPr/>
              <a:t>‹nº›</a:t>
            </a:fld>
            <a:endParaRPr lang="pt-BR" noProof="0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2"/>
          </p:nvPr>
        </p:nvSpPr>
        <p:spPr>
          <a:xfrm>
            <a:off x="3124200" y="6400800"/>
            <a:ext cx="2895600" cy="457200"/>
          </a:xfrm>
        </p:spPr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E11A30-0325-476F-9B1F-7C5C230C6701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FAF9B-AB49-4DEE-B820-C120A07EA665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9F39E-6802-4BEE-ACEC-902FB0A285C4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685799" y="6400800"/>
            <a:ext cx="2200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010400" y="6400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CB8D36A-9BAD-437B-87F3-283E3B4AF787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685799" y="6391275"/>
            <a:ext cx="2200275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91275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010400" y="63912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F8D163-5B99-491A-B9C2-9A5E218A23F9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E13AB7-69D3-4FC3-A0F6-AB592E0A55FC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15 de Outubro de 2012</a:t>
            </a:r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4F60E-6B30-4503-BE3C-931B0D45F7B0}" type="slidenum">
              <a:rPr lang="fi-FI"/>
              <a:pPr/>
              <a:t>‹nº›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CA2">
            <a:alpha val="3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6274" y="152400"/>
            <a:ext cx="77819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799" y="6391275"/>
            <a:ext cx="2200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3912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40DA2B0-395D-44F6-9675-922834D4A7C4}" type="slidenum">
              <a:rPr lang="fi-FI"/>
              <a:pPr/>
              <a:t>‹nº›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rgbClr val="993300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chemeClr val="accent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 b="1">
          <a:solidFill>
            <a:srgbClr val="006600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pesquef@lncc.br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ps.lncc.br/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5.wav"/><Relationship Id="rId7" Type="http://schemas.openxmlformats.org/officeDocument/2006/relationships/image" Target="../media/image16.png"/><Relationship Id="rId2" Type="http://schemas.openxmlformats.org/officeDocument/2006/relationships/audio" Target="../media/audio4.wav"/><Relationship Id="rId1" Type="http://schemas.openxmlformats.org/officeDocument/2006/relationships/audio" Target="../media/audio3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7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6.w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2.wav"/><Relationship Id="rId7" Type="http://schemas.openxmlformats.org/officeDocument/2006/relationships/image" Target="../media/image41.png"/><Relationship Id="rId2" Type="http://schemas.openxmlformats.org/officeDocument/2006/relationships/audio" Target="../media/audio11.wav"/><Relationship Id="rId1" Type="http://schemas.openxmlformats.org/officeDocument/2006/relationships/audio" Target="../media/audio10.wa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audio13.wav"/><Relationship Id="rId9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45.png"/><Relationship Id="rId2" Type="http://schemas.openxmlformats.org/officeDocument/2006/relationships/audio" Target="../media/audio15.wav"/><Relationship Id="rId1" Type="http://schemas.openxmlformats.org/officeDocument/2006/relationships/audio" Target="../media/audio14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18.wav"/><Relationship Id="rId1" Type="http://schemas.openxmlformats.org/officeDocument/2006/relationships/audio" Target="../media/audio17.wa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A48FF513-7495-45C0-A54C-93AC34BE5BD6}" type="slidenum">
              <a:rPr lang="fi-FI"/>
              <a:pPr/>
              <a:t>1</a:t>
            </a:fld>
            <a:endParaRPr lang="en-GB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7491" y="379072"/>
            <a:ext cx="6705601" cy="725827"/>
          </a:xfrm>
        </p:spPr>
        <p:txBody>
          <a:bodyPr lIns="0" tIns="0" rIns="0" bIns="0" anchor="t" anchorCtr="0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pt-BR" sz="2800" dirty="0" smtClean="0">
                <a:solidFill>
                  <a:srgbClr val="006600"/>
                </a:solidFill>
                <a:latin typeface="Arial" pitchFamily="34" charset="0"/>
                <a:ea typeface="+mn-ea"/>
                <a:cs typeface="Arial" pitchFamily="34" charset="0"/>
              </a:rPr>
              <a:t>Seminários </a:t>
            </a:r>
            <a:r>
              <a:rPr lang="pt-BR" sz="2800" dirty="0" err="1" smtClean="0">
                <a:solidFill>
                  <a:srgbClr val="006600"/>
                </a:solidFill>
                <a:latin typeface="Arial" pitchFamily="34" charset="0"/>
                <a:ea typeface="+mn-ea"/>
                <a:cs typeface="Arial" pitchFamily="34" charset="0"/>
              </a:rPr>
              <a:t>Pós-LNCC</a:t>
            </a:r>
            <a:r>
              <a:rPr lang="pt-BR" sz="2800" dirty="0" smtClean="0">
                <a:solidFill>
                  <a:srgbClr val="006600"/>
                </a:solidFill>
                <a:latin typeface="Arial" pitchFamily="34" charset="0"/>
                <a:ea typeface="+mn-ea"/>
                <a:cs typeface="Arial" pitchFamily="34" charset="0"/>
              </a:rPr>
              <a:t> 2012</a:t>
            </a:r>
            <a:endParaRPr lang="en-GB" sz="2800" dirty="0">
              <a:solidFill>
                <a:srgbClr val="0066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0851" y="2193173"/>
            <a:ext cx="8248649" cy="2416928"/>
          </a:xfrm>
        </p:spPr>
        <p:txBody>
          <a:bodyPr lIns="0" tIns="0" rIns="0" bIns="0"/>
          <a:lstStyle/>
          <a:p>
            <a:pPr marL="533400" lvl="1" indent="-533400" algn="ctr">
              <a:spcBef>
                <a:spcPct val="0"/>
              </a:spcBef>
              <a:buNone/>
            </a:pPr>
            <a:r>
              <a:rPr lang="fi-FI" sz="3200" b="1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Processamento Digital de Sinais</a:t>
            </a:r>
          </a:p>
          <a:p>
            <a:pPr marL="533400" lvl="1" indent="-533400" algn="ctr">
              <a:spcBef>
                <a:spcPct val="0"/>
              </a:spcBef>
              <a:buNone/>
            </a:pPr>
            <a:r>
              <a:rPr lang="fi-FI" sz="3200" b="1" dirty="0" smtClean="0">
                <a:solidFill>
                  <a:srgbClr val="993300"/>
                </a:solidFill>
                <a:latin typeface="+mj-lt"/>
                <a:ea typeface="+mj-ea"/>
                <a:cs typeface="+mj-cs"/>
              </a:rPr>
              <a:t>e suas Aplicações</a:t>
            </a:r>
          </a:p>
          <a:p>
            <a:pPr marL="533400" lvl="1" indent="-533400" algn="ctr">
              <a:spcBef>
                <a:spcPct val="0"/>
              </a:spcBef>
              <a:buNone/>
            </a:pPr>
            <a:endParaRPr lang="fi-FI" sz="3200" b="1" dirty="0" smtClean="0">
              <a:solidFill>
                <a:srgbClr val="33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+mj-ea"/>
              <a:cs typeface="+mj-cs"/>
            </a:endParaRPr>
          </a:p>
          <a:p>
            <a:pPr marL="533400" lvl="1" indent="-533400" algn="ctr">
              <a:spcBef>
                <a:spcPct val="0"/>
              </a:spcBef>
              <a:buNone/>
            </a:pPr>
            <a:r>
              <a:rPr lang="fi-FI" sz="2400" dirty="0" smtClean="0">
                <a:solidFill>
                  <a:srgbClr val="006600"/>
                </a:solidFill>
                <a:latin typeface="+mj-lt"/>
                <a:ea typeface="+mj-ea"/>
                <a:cs typeface="+mj-cs"/>
              </a:rPr>
              <a:t>Paulo Esquef</a:t>
            </a:r>
          </a:p>
          <a:p>
            <a:pPr marL="533400" lvl="1" indent="-533400" algn="ctr">
              <a:spcBef>
                <a:spcPct val="0"/>
              </a:spcBef>
              <a:buNone/>
            </a:pPr>
            <a:r>
              <a:rPr lang="fi-FI" dirty="0" smtClean="0">
                <a:solidFill>
                  <a:srgbClr val="006600"/>
                </a:solidFill>
                <a:latin typeface="+mj-lt"/>
                <a:ea typeface="+mj-ea"/>
                <a:cs typeface="+mj-cs"/>
                <a:hlinkClick r:id="rId2"/>
              </a:rPr>
              <a:t>pesquef@lncc.br</a:t>
            </a:r>
            <a:endParaRPr lang="fi-FI" sz="2400" dirty="0" smtClean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 marL="533400" lvl="1" indent="-533400" algn="ctr">
              <a:spcBef>
                <a:spcPct val="0"/>
              </a:spcBef>
              <a:buNone/>
            </a:pPr>
            <a:endParaRPr lang="fi-FI" sz="2400" dirty="0">
              <a:solidFill>
                <a:srgbClr val="006600"/>
              </a:solidFill>
              <a:latin typeface="+mj-lt"/>
              <a:ea typeface="+mj-ea"/>
              <a:cs typeface="+mj-cs"/>
            </a:endParaRPr>
          </a:p>
          <a:p>
            <a:pPr marL="533400" indent="-533400" algn="ctr">
              <a:spcBef>
                <a:spcPct val="0"/>
              </a:spcBef>
              <a:buFontTx/>
              <a:buNone/>
            </a:pPr>
            <a:endParaRPr lang="fi-FI" sz="3200" dirty="0" smtClean="0">
              <a:solidFill>
                <a:schemeClr val="accent2"/>
              </a:solidFill>
              <a:latin typeface="+mj-lt"/>
              <a:ea typeface="+mj-ea"/>
              <a:cs typeface="+mj-cs"/>
            </a:endParaRPr>
          </a:p>
          <a:p>
            <a:pPr marL="533400" indent="-533400" algn="ctr">
              <a:buFontTx/>
              <a:buNone/>
            </a:pPr>
            <a:endParaRPr lang="fi-FI" sz="1800" dirty="0" smtClean="0"/>
          </a:p>
          <a:p>
            <a:pPr marL="533400" indent="-533400" algn="ctr">
              <a:buFontTx/>
              <a:buNone/>
            </a:pPr>
            <a:endParaRPr lang="fi-FI" sz="1800" baseline="30000" dirty="0">
              <a:solidFill>
                <a:srgbClr val="CC3399"/>
              </a:solidFill>
            </a:endParaRPr>
          </a:p>
          <a:p>
            <a:pPr marL="533400" indent="-533400" algn="ctr">
              <a:buFontTx/>
              <a:buNone/>
            </a:pPr>
            <a:endParaRPr lang="fi-FI" sz="1200" b="0" baseline="30000" dirty="0">
              <a:solidFill>
                <a:srgbClr val="33CC33"/>
              </a:solidFill>
            </a:endParaRPr>
          </a:p>
        </p:txBody>
      </p:sp>
      <p:pic>
        <p:nvPicPr>
          <p:cNvPr id="7" name="Picture 6" descr="LNCC_LOGO_P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853" y="5631551"/>
            <a:ext cx="2440847" cy="1009398"/>
          </a:xfrm>
          <a:prstGeom prst="rect">
            <a:avLst/>
          </a:prstGeom>
        </p:spPr>
      </p:pic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>
          <a:xfrm>
            <a:off x="3307558" y="6148950"/>
            <a:ext cx="2566986" cy="457200"/>
          </a:xfrm>
        </p:spPr>
        <p:txBody>
          <a:bodyPr/>
          <a:lstStyle/>
          <a:p>
            <a:pPr algn="ctr"/>
            <a:r>
              <a:rPr lang="pt-BR" sz="1800" b="1" smtClean="0"/>
              <a:t>15 de Outubro de 2012</a:t>
            </a:r>
            <a:endParaRPr lang="en-GB" sz="1800" b="1" dirty="0"/>
          </a:p>
        </p:txBody>
      </p:sp>
      <p:pic>
        <p:nvPicPr>
          <p:cNvPr id="15" name="Imagem 14" descr="LPS_logo.png"/>
          <p:cNvPicPr>
            <a:picLocks noChangeAspect="1"/>
          </p:cNvPicPr>
          <p:nvPr/>
        </p:nvPicPr>
        <p:blipFill>
          <a:blip r:embed="rId4" cstate="print"/>
          <a:srcRect l="22500" t="36688" r="21760" b="15096"/>
          <a:stretch>
            <a:fillRect/>
          </a:stretch>
        </p:blipFill>
        <p:spPr>
          <a:xfrm>
            <a:off x="7171267" y="5648608"/>
            <a:ext cx="1667933" cy="822884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7206134" y="6451601"/>
            <a:ext cx="163306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lvl="1" algn="ctr"/>
            <a:r>
              <a:rPr lang="fi-FI" sz="1800" b="1" spc="340" dirty="0" smtClean="0">
                <a:solidFill>
                  <a:srgbClr val="006600"/>
                </a:solidFill>
                <a:hlinkClick r:id="rId5"/>
              </a:rPr>
              <a:t>lps.lncc.br</a:t>
            </a:r>
            <a:endParaRPr lang="fi-FI" sz="1800" b="1" spc="340" dirty="0" smtClean="0">
              <a:solidFill>
                <a:srgbClr val="0066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1297192" y="898062"/>
            <a:ext cx="6756400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Espaço Reservado para Rodapé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II: Geração Artificial de Eco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Eco: réplica atrasada e atenuada do próprio sinal</a:t>
            </a:r>
          </a:p>
          <a:p>
            <a:endParaRPr lang="pt-BR" dirty="0" smtClean="0"/>
          </a:p>
          <a:p>
            <a:pPr lvl="1">
              <a:spcBef>
                <a:spcPts val="1800"/>
              </a:spcBef>
            </a:pPr>
            <a:r>
              <a:rPr lang="pt-BR" dirty="0" smtClean="0"/>
              <a:t>Exemplo com </a:t>
            </a:r>
            <a:r>
              <a:rPr lang="pt-BR" dirty="0" smtClean="0">
                <a:sym typeface="Symbol"/>
              </a:rPr>
              <a:t> = 0,5 e amostragem com 48k amostras/1s</a:t>
            </a:r>
          </a:p>
          <a:p>
            <a:pPr lvl="1">
              <a:spcBef>
                <a:spcPts val="1800"/>
              </a:spcBef>
            </a:pPr>
            <a:r>
              <a:rPr lang="pt-BR" dirty="0" smtClean="0">
                <a:sym typeface="Symbol"/>
              </a:rPr>
              <a:t>N = 1200 (25 </a:t>
            </a:r>
            <a:r>
              <a:rPr lang="pt-BR" dirty="0" err="1" smtClean="0">
                <a:sym typeface="Symbol"/>
              </a:rPr>
              <a:t>ms</a:t>
            </a:r>
            <a:r>
              <a:rPr lang="pt-BR" dirty="0" smtClean="0">
                <a:sym typeface="Symbol"/>
              </a:rPr>
              <a:t>)</a:t>
            </a:r>
          </a:p>
          <a:p>
            <a:pPr lvl="1">
              <a:spcBef>
                <a:spcPts val="1800"/>
              </a:spcBef>
            </a:pPr>
            <a:r>
              <a:rPr lang="pt-BR" dirty="0" smtClean="0">
                <a:sym typeface="Symbol"/>
              </a:rPr>
              <a:t>N = 4800 (100 </a:t>
            </a:r>
            <a:r>
              <a:rPr lang="pt-BR" dirty="0" err="1" smtClean="0">
                <a:sym typeface="Symbol"/>
              </a:rPr>
              <a:t>ms</a:t>
            </a:r>
            <a:r>
              <a:rPr lang="pt-BR" dirty="0" smtClean="0">
                <a:sym typeface="Symbol"/>
              </a:rPr>
              <a:t>)</a:t>
            </a:r>
          </a:p>
          <a:p>
            <a:pPr lvl="1">
              <a:spcBef>
                <a:spcPts val="1800"/>
              </a:spcBef>
            </a:pPr>
            <a:r>
              <a:rPr lang="pt-BR" dirty="0" smtClean="0">
                <a:sym typeface="Symbol"/>
              </a:rPr>
              <a:t>N = 24000 (500ms)</a:t>
            </a:r>
            <a:endParaRPr lang="pt-BR" dirty="0" smtClean="0"/>
          </a:p>
          <a:p>
            <a:pPr>
              <a:spcBef>
                <a:spcPts val="1800"/>
              </a:spcBef>
            </a:pPr>
            <a:r>
              <a:rPr lang="pt-BR" dirty="0" smtClean="0"/>
              <a:t>Reverberação artificial</a:t>
            </a:r>
          </a:p>
          <a:p>
            <a:pPr lvl="1"/>
            <a:r>
              <a:rPr lang="pt-BR" dirty="0" smtClean="0"/>
              <a:t>Extensão do modelo acima com soma de várias réplicas com atrasos e atenuações diferentes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10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grpSp>
        <p:nvGrpSpPr>
          <p:cNvPr id="11" name="Grupo 10"/>
          <p:cNvGrpSpPr/>
          <p:nvPr/>
        </p:nvGrpSpPr>
        <p:grpSpPr>
          <a:xfrm>
            <a:off x="1719943" y="1752597"/>
            <a:ext cx="5568043" cy="468074"/>
            <a:chOff x="1719943" y="1861457"/>
            <a:chExt cx="5568043" cy="468074"/>
          </a:xfrm>
        </p:grpSpPr>
        <p:pic>
          <p:nvPicPr>
            <p:cNvPr id="47105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-7400" r="29108" b="6270"/>
            <a:stretch>
              <a:fillRect/>
            </a:stretch>
          </p:blipFill>
          <p:spPr bwMode="auto">
            <a:xfrm>
              <a:off x="1719943" y="1861457"/>
              <a:ext cx="3592286" cy="446314"/>
            </a:xfrm>
            <a:prstGeom prst="rect">
              <a:avLst/>
            </a:prstGeom>
            <a:noFill/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70677" b="1336"/>
            <a:stretch>
              <a:fillRect/>
            </a:stretch>
          </p:blipFill>
          <p:spPr bwMode="auto">
            <a:xfrm>
              <a:off x="5802086" y="1894102"/>
              <a:ext cx="1485900" cy="435429"/>
            </a:xfrm>
            <a:prstGeom prst="rect">
              <a:avLst/>
            </a:prstGeom>
            <a:noFill/>
          </p:spPr>
        </p:pic>
      </p:grpSp>
      <p:pic>
        <p:nvPicPr>
          <p:cNvPr id="12" name="frase1_eco_25ms.wav">
            <a:hlinkClick r:id="" action="ppaction://media"/>
          </p:cNvPr>
          <p:cNvPicPr>
            <a:picLocks noRot="1" noChangeAspect="1"/>
          </p:cNvPicPr>
          <p:nvPr>
            <a:wavAudioFile r:embed="rId1" name="frase1_eco_25ms.wav"/>
          </p:nvPr>
        </p:nvPicPr>
        <p:blipFill>
          <a:blip r:embed="rId7" cstate="print"/>
          <a:stretch>
            <a:fillRect/>
          </a:stretch>
        </p:blipFill>
        <p:spPr>
          <a:xfrm>
            <a:off x="3938135" y="2969305"/>
            <a:ext cx="244475" cy="244475"/>
          </a:xfrm>
          <a:prstGeom prst="rect">
            <a:avLst/>
          </a:prstGeom>
        </p:spPr>
      </p:pic>
      <p:pic>
        <p:nvPicPr>
          <p:cNvPr id="13" name="frase1_eco_100ms.wav">
            <a:hlinkClick r:id="" action="ppaction://media"/>
          </p:cNvPr>
          <p:cNvPicPr>
            <a:picLocks noRot="1" noChangeAspect="1"/>
          </p:cNvPicPr>
          <p:nvPr>
            <a:wavAudioFile r:embed="rId2" name="frase1_eco_100ms.wav"/>
          </p:nvPr>
        </p:nvPicPr>
        <p:blipFill>
          <a:blip r:embed="rId8" cstate="print"/>
          <a:stretch>
            <a:fillRect/>
          </a:stretch>
        </p:blipFill>
        <p:spPr>
          <a:xfrm>
            <a:off x="3938135" y="3502706"/>
            <a:ext cx="244475" cy="244475"/>
          </a:xfrm>
          <a:prstGeom prst="rect">
            <a:avLst/>
          </a:prstGeom>
        </p:spPr>
      </p:pic>
      <p:pic>
        <p:nvPicPr>
          <p:cNvPr id="14" name="frase1_eco_500ms2.wav">
            <a:hlinkClick r:id="" action="ppaction://media"/>
          </p:cNvPr>
          <p:cNvPicPr>
            <a:picLocks noRot="1" noChangeAspect="1"/>
          </p:cNvPicPr>
          <p:nvPr>
            <a:wavAudioFile r:embed="rId3" name="frase1_eco_500ms2.wav"/>
          </p:nvPr>
        </p:nvPicPr>
        <p:blipFill>
          <a:blip r:embed="rId8" cstate="print"/>
          <a:stretch>
            <a:fillRect/>
          </a:stretch>
        </p:blipFill>
        <p:spPr>
          <a:xfrm>
            <a:off x="3938135" y="4046992"/>
            <a:ext cx="244475" cy="244475"/>
          </a:xfrm>
          <a:prstGeom prst="rect">
            <a:avLst/>
          </a:prstGeom>
        </p:spPr>
      </p:pic>
      <p:pic>
        <p:nvPicPr>
          <p:cNvPr id="15" name="frase1_orig_reverb.wav">
            <a:hlinkClick r:id="" action="ppaction://media"/>
          </p:cNvPr>
          <p:cNvPicPr>
            <a:picLocks noRot="1" noChangeAspect="1"/>
          </p:cNvPicPr>
          <p:nvPr>
            <a:wavAudioFile r:embed="rId4" name="frase1_orig_reverb.wav"/>
          </p:nvPr>
        </p:nvPicPr>
        <p:blipFill>
          <a:blip r:embed="rId7" cstate="print"/>
          <a:stretch>
            <a:fillRect/>
          </a:stretch>
        </p:blipFill>
        <p:spPr>
          <a:xfrm>
            <a:off x="5832249" y="5287967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5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III: Separação de Fontes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Remoção de Interferência Periódica</a:t>
            </a:r>
          </a:p>
          <a:p>
            <a:pPr lvl="1"/>
            <a:r>
              <a:rPr lang="pt-BR" dirty="0" smtClean="0"/>
              <a:t>Com período conhecido </a:t>
            </a:r>
            <a:r>
              <a:rPr lang="pt-BR" i="1" dirty="0" smtClean="0"/>
              <a:t>N</a:t>
            </a:r>
          </a:p>
          <a:p>
            <a:pPr lvl="1">
              <a:buNone/>
            </a:pPr>
            <a:endParaRPr lang="pt-BR" i="1" dirty="0" smtClean="0"/>
          </a:p>
          <a:p>
            <a:pPr lvl="1">
              <a:spcBef>
                <a:spcPts val="1800"/>
              </a:spcBef>
            </a:pPr>
            <a:r>
              <a:rPr lang="pt-BR" dirty="0" smtClean="0"/>
              <a:t>Teste: voz + </a:t>
            </a:r>
            <a:r>
              <a:rPr lang="pt-BR" dirty="0" err="1" smtClean="0"/>
              <a:t>interf</a:t>
            </a:r>
            <a:r>
              <a:rPr lang="pt-BR" dirty="0" smtClean="0"/>
              <a:t>. senoidal com período </a:t>
            </a:r>
            <a:r>
              <a:rPr lang="pt-BR" i="1" dirty="0" smtClean="0"/>
              <a:t>N</a:t>
            </a:r>
            <a:r>
              <a:rPr lang="pt-BR" dirty="0" smtClean="0"/>
              <a:t> = 15 amostras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11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6229" y="2144483"/>
            <a:ext cx="3306763" cy="441325"/>
          </a:xfrm>
          <a:prstGeom prst="rect">
            <a:avLst/>
          </a:prstGeom>
          <a:noFill/>
        </p:spPr>
      </p:pic>
      <p:pic>
        <p:nvPicPr>
          <p:cNvPr id="10" name="Imagem 9" descr="remov_interf_period.png"/>
          <p:cNvPicPr>
            <a:picLocks noChangeAspect="1"/>
          </p:cNvPicPr>
          <p:nvPr/>
        </p:nvPicPr>
        <p:blipFill>
          <a:blip r:embed="rId5" cstate="print"/>
          <a:srcRect l="5119" t="5633" r="8333" b="1742"/>
          <a:stretch>
            <a:fillRect/>
          </a:stretch>
        </p:blipFill>
        <p:spPr>
          <a:xfrm>
            <a:off x="1142993" y="3010954"/>
            <a:ext cx="6814457" cy="3346302"/>
          </a:xfrm>
          <a:prstGeom prst="rect">
            <a:avLst/>
          </a:prstGeom>
        </p:spPr>
      </p:pic>
      <p:pic>
        <p:nvPicPr>
          <p:cNvPr id="11" name="frase1_tese_8k_interf.wav">
            <a:hlinkClick r:id="" action="ppaction://media"/>
          </p:cNvPr>
          <p:cNvPicPr>
            <a:picLocks noRot="1" noChangeAspect="1"/>
          </p:cNvPicPr>
          <p:nvPr>
            <a:wavAudioFile r:embed="rId1" name="frase1_tese_8k_interf.wav"/>
          </p:nvPr>
        </p:nvPicPr>
        <p:blipFill>
          <a:blip r:embed="rId6" cstate="print"/>
          <a:stretch>
            <a:fillRect/>
          </a:stretch>
        </p:blipFill>
        <p:spPr>
          <a:xfrm>
            <a:off x="8042048" y="3121706"/>
            <a:ext cx="244475" cy="244475"/>
          </a:xfrm>
          <a:prstGeom prst="rect">
            <a:avLst/>
          </a:prstGeom>
        </p:spPr>
      </p:pic>
      <p:pic>
        <p:nvPicPr>
          <p:cNvPr id="12" name="frase1_tese_8k_interf_filtered.wav">
            <a:hlinkClick r:id="" action="ppaction://media"/>
          </p:cNvPr>
          <p:cNvPicPr>
            <a:picLocks noRot="1" noChangeAspect="1"/>
          </p:cNvPicPr>
          <p:nvPr>
            <a:wavAudioFile r:embed="rId2" name="frase1_tese_8k_interf_filtered.wav"/>
          </p:nvPr>
        </p:nvPicPr>
        <p:blipFill>
          <a:blip r:embed="rId7" cstate="print"/>
          <a:stretch>
            <a:fillRect/>
          </a:stretch>
        </p:blipFill>
        <p:spPr>
          <a:xfrm>
            <a:off x="8042048" y="337207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Separação de Fontes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Esquema geral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Objetivo: encontrar M (</a:t>
            </a:r>
            <a:r>
              <a:rPr lang="pt-BR" dirty="0" err="1" smtClean="0"/>
              <a:t>inversível</a:t>
            </a:r>
            <a:r>
              <a:rPr lang="pt-BR" dirty="0" smtClean="0"/>
              <a:t>) observando </a:t>
            </a:r>
            <a:r>
              <a:rPr lang="pt-BR" i="1" dirty="0" smtClean="0"/>
              <a:t>x</a:t>
            </a:r>
            <a:r>
              <a:rPr lang="pt-BR" i="1" baseline="-25000" dirty="0" smtClean="0"/>
              <a:t>i</a:t>
            </a:r>
          </a:p>
          <a:p>
            <a:pPr lvl="1"/>
            <a:r>
              <a:rPr lang="pt-BR" dirty="0" smtClean="0"/>
              <a:t>Conexões com problemas de estimação de parâmetros, inferência estatística e sistemas inversos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12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  <p:grpSp>
        <p:nvGrpSpPr>
          <p:cNvPr id="46" name="Grupo 45"/>
          <p:cNvGrpSpPr/>
          <p:nvPr/>
        </p:nvGrpSpPr>
        <p:grpSpPr>
          <a:xfrm>
            <a:off x="979708" y="1959430"/>
            <a:ext cx="7175633" cy="2624161"/>
            <a:chOff x="43539" y="1099457"/>
            <a:chExt cx="7175633" cy="2624161"/>
          </a:xfrm>
        </p:grpSpPr>
        <p:sp>
          <p:nvSpPr>
            <p:cNvPr id="47" name="Retângulo 46"/>
            <p:cNvSpPr/>
            <p:nvPr/>
          </p:nvSpPr>
          <p:spPr>
            <a:xfrm>
              <a:off x="1338942" y="1741714"/>
              <a:ext cx="1556657" cy="128451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48" name="Conector de seta reta 47"/>
            <p:cNvCxnSpPr/>
            <p:nvPr/>
          </p:nvCxnSpPr>
          <p:spPr>
            <a:xfrm>
              <a:off x="816429" y="1861455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de seta reta 48"/>
            <p:cNvCxnSpPr/>
            <p:nvPr/>
          </p:nvCxnSpPr>
          <p:spPr>
            <a:xfrm>
              <a:off x="816429" y="2022019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de seta reta 49"/>
            <p:cNvCxnSpPr/>
            <p:nvPr/>
          </p:nvCxnSpPr>
          <p:spPr>
            <a:xfrm>
              <a:off x="816429" y="2182583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de seta reta 50"/>
            <p:cNvCxnSpPr/>
            <p:nvPr/>
          </p:nvCxnSpPr>
          <p:spPr>
            <a:xfrm>
              <a:off x="816429" y="2343147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de seta reta 51"/>
            <p:cNvCxnSpPr/>
            <p:nvPr/>
          </p:nvCxnSpPr>
          <p:spPr>
            <a:xfrm>
              <a:off x="816429" y="2503713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de seta reta 52"/>
            <p:cNvCxnSpPr/>
            <p:nvPr/>
          </p:nvCxnSpPr>
          <p:spPr>
            <a:xfrm>
              <a:off x="816429" y="2884719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/>
            <p:cNvSpPr txBox="1"/>
            <p:nvPr/>
          </p:nvSpPr>
          <p:spPr>
            <a:xfrm>
              <a:off x="43539" y="1687285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fonte 1</a:t>
              </a:r>
              <a:endParaRPr lang="pt-BR" sz="14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5" name="CaixaDeTexto 54"/>
            <p:cNvSpPr txBox="1"/>
            <p:nvPr/>
          </p:nvSpPr>
          <p:spPr>
            <a:xfrm>
              <a:off x="43539" y="1872344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fonte 2</a:t>
              </a:r>
              <a:endParaRPr lang="pt-BR" sz="14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6" name="CaixaDeTexto 55"/>
            <p:cNvSpPr txBox="1"/>
            <p:nvPr/>
          </p:nvSpPr>
          <p:spPr>
            <a:xfrm>
              <a:off x="43539" y="2721430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fonte </a:t>
              </a:r>
              <a:r>
                <a:rPr lang="pt-BR" sz="1400" i="1" dirty="0" smtClean="0">
                  <a:solidFill>
                    <a:srgbClr val="FF0000"/>
                  </a:solidFill>
                  <a:latin typeface="+mn-lt"/>
                </a:rPr>
                <a:t>n</a:t>
              </a:r>
              <a:endParaRPr lang="pt-BR" sz="1400" i="1" dirty="0">
                <a:solidFill>
                  <a:srgbClr val="FF0000"/>
                </a:solidFill>
                <a:latin typeface="+mn-lt"/>
              </a:endParaRPr>
            </a:p>
          </p:txBody>
        </p:sp>
        <p:cxnSp>
          <p:nvCxnSpPr>
            <p:cNvPr id="57" name="Conector de seta reta 56"/>
            <p:cNvCxnSpPr/>
            <p:nvPr/>
          </p:nvCxnSpPr>
          <p:spPr>
            <a:xfrm flipV="1">
              <a:off x="2084622" y="3031674"/>
              <a:ext cx="0" cy="2775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ixaDeTexto 57"/>
            <p:cNvSpPr txBox="1"/>
            <p:nvPr/>
          </p:nvSpPr>
          <p:spPr>
            <a:xfrm>
              <a:off x="1828797" y="3287487"/>
              <a:ext cx="5918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ruído</a:t>
              </a:r>
              <a:endParaRPr lang="pt-BR" sz="1400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59" name="CaixaDeTexto 58"/>
            <p:cNvSpPr txBox="1"/>
            <p:nvPr/>
          </p:nvSpPr>
          <p:spPr>
            <a:xfrm>
              <a:off x="1556427" y="2438403"/>
              <a:ext cx="11336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b="1" dirty="0" smtClean="0">
                  <a:latin typeface="+mn-lt"/>
                </a:rPr>
                <a:t>Matriz de </a:t>
              </a:r>
            </a:p>
            <a:p>
              <a:pPr algn="ctr"/>
              <a:r>
                <a:rPr lang="pt-BR" sz="1600" b="1" dirty="0" smtClean="0">
                  <a:latin typeface="+mn-lt"/>
                </a:rPr>
                <a:t>Mistura</a:t>
              </a:r>
              <a:endParaRPr lang="pt-BR" sz="1400" b="1" dirty="0">
                <a:latin typeface="+mn-lt"/>
              </a:endParaRPr>
            </a:p>
          </p:txBody>
        </p:sp>
        <p:sp>
          <p:nvSpPr>
            <p:cNvPr id="60" name="CaixaDeTexto 59"/>
            <p:cNvSpPr txBox="1"/>
            <p:nvPr/>
          </p:nvSpPr>
          <p:spPr>
            <a:xfrm>
              <a:off x="1837492" y="1861457"/>
              <a:ext cx="4844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3600"/>
                </a:spcBef>
              </a:pPr>
              <a:r>
                <a:rPr lang="pt-BR" sz="2800" b="1" dirty="0" smtClean="0">
                  <a:latin typeface="+mn-lt"/>
                </a:rPr>
                <a:t>M</a:t>
              </a:r>
              <a:endParaRPr lang="pt-BR" b="1" dirty="0" smtClean="0">
                <a:latin typeface="+mn-lt"/>
              </a:endParaRPr>
            </a:p>
          </p:txBody>
        </p:sp>
        <p:cxnSp>
          <p:nvCxnSpPr>
            <p:cNvPr id="61" name="Conector de seta reta 60"/>
            <p:cNvCxnSpPr/>
            <p:nvPr/>
          </p:nvCxnSpPr>
          <p:spPr>
            <a:xfrm>
              <a:off x="2906536" y="1872337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/>
            <p:cNvCxnSpPr/>
            <p:nvPr/>
          </p:nvCxnSpPr>
          <p:spPr>
            <a:xfrm>
              <a:off x="2906537" y="2032901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ector de seta reta 62"/>
            <p:cNvCxnSpPr/>
            <p:nvPr/>
          </p:nvCxnSpPr>
          <p:spPr>
            <a:xfrm>
              <a:off x="2906537" y="2193465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ector de seta reta 63"/>
            <p:cNvCxnSpPr/>
            <p:nvPr/>
          </p:nvCxnSpPr>
          <p:spPr>
            <a:xfrm>
              <a:off x="2906537" y="2354029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ector de seta reta 64"/>
            <p:cNvCxnSpPr/>
            <p:nvPr/>
          </p:nvCxnSpPr>
          <p:spPr>
            <a:xfrm>
              <a:off x="2906537" y="2514595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de seta reta 65"/>
            <p:cNvCxnSpPr/>
            <p:nvPr/>
          </p:nvCxnSpPr>
          <p:spPr>
            <a:xfrm>
              <a:off x="2906537" y="2895601"/>
              <a:ext cx="1440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tângulo 66"/>
            <p:cNvSpPr/>
            <p:nvPr/>
          </p:nvSpPr>
          <p:spPr>
            <a:xfrm>
              <a:off x="4343413" y="1763485"/>
              <a:ext cx="1556657" cy="1284515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8" name="CaixaDeTexto 67"/>
            <p:cNvSpPr txBox="1"/>
            <p:nvPr/>
          </p:nvSpPr>
          <p:spPr>
            <a:xfrm>
              <a:off x="4795739" y="2111834"/>
              <a:ext cx="6639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Bef>
                  <a:spcPts val="3600"/>
                </a:spcBef>
              </a:pPr>
              <a:r>
                <a:rPr lang="pt-BR" sz="2800" b="1" dirty="0" smtClean="0">
                  <a:latin typeface="+mn-lt"/>
                </a:rPr>
                <a:t>D?</a:t>
              </a:r>
              <a:endParaRPr lang="pt-BR" b="1" dirty="0" smtClean="0">
                <a:latin typeface="+mn-lt"/>
              </a:endParaRPr>
            </a:p>
          </p:txBody>
        </p:sp>
        <p:cxnSp>
          <p:nvCxnSpPr>
            <p:cNvPr id="69" name="Conector de seta reta 68"/>
            <p:cNvCxnSpPr/>
            <p:nvPr/>
          </p:nvCxnSpPr>
          <p:spPr>
            <a:xfrm>
              <a:off x="5911073" y="1861451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ector de seta reta 69"/>
            <p:cNvCxnSpPr/>
            <p:nvPr/>
          </p:nvCxnSpPr>
          <p:spPr>
            <a:xfrm>
              <a:off x="5911073" y="2022015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de seta reta 70"/>
            <p:cNvCxnSpPr/>
            <p:nvPr/>
          </p:nvCxnSpPr>
          <p:spPr>
            <a:xfrm>
              <a:off x="5911073" y="2182579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71"/>
            <p:cNvCxnSpPr/>
            <p:nvPr/>
          </p:nvCxnSpPr>
          <p:spPr>
            <a:xfrm>
              <a:off x="5911073" y="2343143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de seta reta 72"/>
            <p:cNvCxnSpPr/>
            <p:nvPr/>
          </p:nvCxnSpPr>
          <p:spPr>
            <a:xfrm>
              <a:off x="5911073" y="2503709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ector de seta reta 73"/>
            <p:cNvCxnSpPr/>
            <p:nvPr/>
          </p:nvCxnSpPr>
          <p:spPr>
            <a:xfrm>
              <a:off x="5911073" y="2884715"/>
              <a:ext cx="51162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ector reto 74"/>
            <p:cNvCxnSpPr/>
            <p:nvPr/>
          </p:nvCxnSpPr>
          <p:spPr>
            <a:xfrm>
              <a:off x="3209580" y="1110343"/>
              <a:ext cx="0" cy="2536371"/>
            </a:xfrm>
            <a:prstGeom prst="line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ixaDeTexto 75"/>
            <p:cNvSpPr txBox="1"/>
            <p:nvPr/>
          </p:nvSpPr>
          <p:spPr>
            <a:xfrm>
              <a:off x="478972" y="1099457"/>
              <a:ext cx="24112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 smtClean="0">
                  <a:latin typeface="+mn-lt"/>
                </a:rPr>
                <a:t>Não-Observável</a:t>
              </a:r>
              <a:endParaRPr lang="pt-BR" dirty="0">
                <a:latin typeface="+mn-lt"/>
              </a:endParaRPr>
            </a:p>
          </p:txBody>
        </p:sp>
        <p:sp>
          <p:nvSpPr>
            <p:cNvPr id="77" name="Elipse 76"/>
            <p:cNvSpPr/>
            <p:nvPr/>
          </p:nvSpPr>
          <p:spPr>
            <a:xfrm>
              <a:off x="3505199" y="1524001"/>
              <a:ext cx="381001" cy="162197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8" name="CaixaDeTexto 77"/>
            <p:cNvSpPr txBox="1"/>
            <p:nvPr/>
          </p:nvSpPr>
          <p:spPr>
            <a:xfrm>
              <a:off x="3309288" y="3113309"/>
              <a:ext cx="14205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600" i="1" dirty="0" smtClean="0">
                  <a:solidFill>
                    <a:srgbClr val="FF0000"/>
                  </a:solidFill>
                  <a:latin typeface="+mn-lt"/>
                  <a:sym typeface="Symbol"/>
                </a:rPr>
                <a:t>m </a:t>
              </a:r>
              <a:r>
                <a:rPr lang="pt-BR" sz="1600" dirty="0" smtClean="0">
                  <a:solidFill>
                    <a:srgbClr val="FF0000"/>
                  </a:solidFill>
                  <a:latin typeface="+mn-lt"/>
                  <a:sym typeface="Symbol"/>
                </a:rPr>
                <a:t></a:t>
              </a:r>
              <a:r>
                <a:rPr lang="pt-BR" sz="1600" i="1" dirty="0" smtClean="0">
                  <a:solidFill>
                    <a:srgbClr val="FF0000"/>
                  </a:solidFill>
                  <a:latin typeface="+mn-lt"/>
                  <a:sym typeface="Symbol"/>
                </a:rPr>
                <a:t> n </a:t>
              </a:r>
              <a:r>
                <a:rPr lang="pt-BR" sz="1600" dirty="0" smtClean="0">
                  <a:solidFill>
                    <a:srgbClr val="FF0000"/>
                  </a:solidFill>
                  <a:latin typeface="+mn-lt"/>
                  <a:sym typeface="Symbol"/>
                </a:rPr>
                <a:t>sinais observáveis</a:t>
              </a:r>
              <a:endParaRPr lang="pt-BR" dirty="0">
                <a:latin typeface="+mn-lt"/>
              </a:endParaRPr>
            </a:p>
          </p:txBody>
        </p:sp>
        <p:sp>
          <p:nvSpPr>
            <p:cNvPr id="79" name="Chave esquerda 78"/>
            <p:cNvSpPr/>
            <p:nvPr/>
          </p:nvSpPr>
          <p:spPr>
            <a:xfrm rot="16200000">
              <a:off x="359227" y="2846614"/>
              <a:ext cx="163287" cy="609600"/>
            </a:xfrm>
            <a:prstGeom prst="leftBrace">
              <a:avLst>
                <a:gd name="adj1" fmla="val 35784"/>
                <a:gd name="adj2" fmla="val 48214"/>
              </a:avLst>
            </a:prstGeom>
            <a:ln w="38100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0" name="CaixaDeTexto 79"/>
            <p:cNvSpPr txBox="1"/>
            <p:nvPr/>
          </p:nvSpPr>
          <p:spPr>
            <a:xfrm>
              <a:off x="76197" y="3200398"/>
              <a:ext cx="14991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400" dirty="0" smtClean="0">
                  <a:latin typeface="+mn-lt"/>
                </a:rPr>
                <a:t>Estatisticamente</a:t>
              </a:r>
            </a:p>
            <a:p>
              <a:pPr algn="ctr"/>
              <a:r>
                <a:rPr lang="pt-BR" sz="1400" dirty="0" smtClean="0">
                  <a:latin typeface="+mn-lt"/>
                </a:rPr>
                <a:t>Independentes</a:t>
              </a:r>
              <a:endParaRPr lang="pt-BR" sz="1400" dirty="0">
                <a:latin typeface="+mn-lt"/>
              </a:endParaRPr>
            </a:p>
          </p:txBody>
        </p:sp>
        <p:sp>
          <p:nvSpPr>
            <p:cNvPr id="81" name="CaixaDeTexto 80"/>
            <p:cNvSpPr txBox="1"/>
            <p:nvPr/>
          </p:nvSpPr>
          <p:spPr>
            <a:xfrm>
              <a:off x="6487882" y="1730828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fonte </a:t>
              </a:r>
              <a:r>
                <a:rPr lang="pt-BR" sz="1400" i="1" dirty="0" smtClean="0">
                  <a:solidFill>
                    <a:srgbClr val="FF0000"/>
                  </a:solidFill>
                  <a:latin typeface="+mn-lt"/>
                </a:rPr>
                <a:t>n</a:t>
              </a:r>
              <a:endParaRPr lang="pt-BR" sz="1400" i="1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2" name="CaixaDeTexto 81"/>
            <p:cNvSpPr txBox="1"/>
            <p:nvPr/>
          </p:nvSpPr>
          <p:spPr>
            <a:xfrm>
              <a:off x="6487882" y="1915887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fonte 1</a:t>
              </a:r>
              <a:endParaRPr lang="pt-BR" sz="1400" dirty="0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83" name="CaixaDeTexto 82"/>
            <p:cNvSpPr txBox="1"/>
            <p:nvPr/>
          </p:nvSpPr>
          <p:spPr>
            <a:xfrm>
              <a:off x="6487882" y="2764973"/>
              <a:ext cx="731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 smtClean="0">
                  <a:solidFill>
                    <a:srgbClr val="FF0000"/>
                  </a:solidFill>
                  <a:latin typeface="+mn-lt"/>
                </a:rPr>
                <a:t>fonte 2</a:t>
              </a:r>
              <a:endParaRPr lang="pt-BR" sz="1400" i="1" dirty="0">
                <a:solidFill>
                  <a:srgbClr val="FF0000"/>
                </a:solidFill>
                <a:latin typeface="+mn-lt"/>
              </a:endParaRPr>
            </a:p>
          </p:txBody>
        </p:sp>
        <p:grpSp>
          <p:nvGrpSpPr>
            <p:cNvPr id="84" name="Grupo 57"/>
            <p:cNvGrpSpPr/>
            <p:nvPr/>
          </p:nvGrpSpPr>
          <p:grpSpPr>
            <a:xfrm>
              <a:off x="3516085" y="1611084"/>
              <a:ext cx="373820" cy="1309264"/>
              <a:chOff x="3058882" y="4267199"/>
              <a:chExt cx="373820" cy="1309264"/>
            </a:xfrm>
          </p:grpSpPr>
          <p:sp>
            <p:nvSpPr>
              <p:cNvPr id="85" name="CaixaDeTexto 84"/>
              <p:cNvSpPr txBox="1"/>
              <p:nvPr/>
            </p:nvSpPr>
            <p:spPr>
              <a:xfrm>
                <a:off x="3058882" y="4267199"/>
                <a:ext cx="3417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smtClean="0">
                    <a:solidFill>
                      <a:srgbClr val="FF0000"/>
                    </a:solidFill>
                    <a:latin typeface="+mn-lt"/>
                  </a:rPr>
                  <a:t>x</a:t>
                </a:r>
                <a:r>
                  <a:rPr lang="pt-BR" sz="1400" baseline="-25000" dirty="0" smtClean="0">
                    <a:solidFill>
                      <a:srgbClr val="FF0000"/>
                    </a:solidFill>
                    <a:latin typeface="+mn-lt"/>
                  </a:rPr>
                  <a:t>1</a:t>
                </a:r>
                <a:endParaRPr lang="pt-BR" sz="1400" baseline="-250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86" name="CaixaDeTexto 85"/>
              <p:cNvSpPr txBox="1"/>
              <p:nvPr/>
            </p:nvSpPr>
            <p:spPr>
              <a:xfrm>
                <a:off x="3058882" y="4452258"/>
                <a:ext cx="3417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dirty="0" smtClean="0">
                    <a:solidFill>
                      <a:srgbClr val="FF0000"/>
                    </a:solidFill>
                    <a:latin typeface="+mn-lt"/>
                  </a:rPr>
                  <a:t>x</a:t>
                </a:r>
                <a:r>
                  <a:rPr lang="pt-BR" sz="1400" baseline="-25000" dirty="0" smtClean="0">
                    <a:solidFill>
                      <a:srgbClr val="FF0000"/>
                    </a:solidFill>
                    <a:latin typeface="+mn-lt"/>
                  </a:rPr>
                  <a:t>2</a:t>
                </a:r>
                <a:endParaRPr lang="pt-BR" sz="1400" baseline="-25000" dirty="0">
                  <a:solidFill>
                    <a:srgbClr val="FF0000"/>
                  </a:solidFill>
                  <a:latin typeface="+mn-lt"/>
                </a:endParaRPr>
              </a:p>
            </p:txBody>
          </p:sp>
          <p:sp>
            <p:nvSpPr>
              <p:cNvPr id="87" name="CaixaDeTexto 86"/>
              <p:cNvSpPr txBox="1"/>
              <p:nvPr/>
            </p:nvSpPr>
            <p:spPr>
              <a:xfrm>
                <a:off x="3058882" y="5268686"/>
                <a:ext cx="3738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1400" i="1" dirty="0" err="1" smtClean="0">
                    <a:solidFill>
                      <a:srgbClr val="FF0000"/>
                    </a:solidFill>
                    <a:latin typeface="+mn-lt"/>
                  </a:rPr>
                  <a:t>x</a:t>
                </a:r>
                <a:r>
                  <a:rPr lang="pt-BR" sz="1400" i="1" baseline="-25000" dirty="0" err="1" smtClean="0">
                    <a:solidFill>
                      <a:srgbClr val="FF0000"/>
                    </a:solidFill>
                    <a:latin typeface="+mn-lt"/>
                  </a:rPr>
                  <a:t>m</a:t>
                </a:r>
                <a:endParaRPr lang="pt-BR" sz="1400" i="1" baseline="-25000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Separação de Fontes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Base conceitual das soluções</a:t>
            </a:r>
          </a:p>
          <a:p>
            <a:pPr lvl="1"/>
            <a:r>
              <a:rPr lang="pt-BR" dirty="0" smtClean="0"/>
              <a:t>Teoria de probabilidades</a:t>
            </a:r>
          </a:p>
          <a:p>
            <a:pPr lvl="1"/>
            <a:r>
              <a:rPr lang="pt-BR" dirty="0" smtClean="0"/>
              <a:t>Teoria da informação</a:t>
            </a:r>
          </a:p>
          <a:p>
            <a:pPr>
              <a:spcBef>
                <a:spcPts val="3000"/>
              </a:spcBef>
            </a:pPr>
            <a:r>
              <a:rPr lang="pt-BR" dirty="0" smtClean="0"/>
              <a:t>Ferramentas Típicas</a:t>
            </a:r>
          </a:p>
          <a:p>
            <a:pPr lvl="1"/>
            <a:r>
              <a:rPr lang="pt-BR" dirty="0" smtClean="0"/>
              <a:t>PCA – </a:t>
            </a:r>
            <a:r>
              <a:rPr lang="pt-BR" i="1" dirty="0" smtClean="0"/>
              <a:t>Principal </a:t>
            </a:r>
            <a:r>
              <a:rPr lang="pt-BR" i="1" dirty="0" err="1" smtClean="0"/>
              <a:t>Component</a:t>
            </a:r>
            <a:r>
              <a:rPr lang="pt-BR" i="1" dirty="0" smtClean="0"/>
              <a:t> </a:t>
            </a:r>
            <a:r>
              <a:rPr lang="pt-BR" i="1" dirty="0" err="1" smtClean="0"/>
              <a:t>Analysis</a:t>
            </a:r>
            <a:endParaRPr lang="pt-BR" i="1" dirty="0" smtClean="0"/>
          </a:p>
          <a:p>
            <a:pPr lvl="1"/>
            <a:r>
              <a:rPr lang="pt-BR" dirty="0" smtClean="0"/>
              <a:t>ICA – </a:t>
            </a:r>
            <a:r>
              <a:rPr lang="pt-BR" i="1" dirty="0" err="1" smtClean="0"/>
              <a:t>Independent</a:t>
            </a:r>
            <a:r>
              <a:rPr lang="pt-BR" i="1" dirty="0" smtClean="0"/>
              <a:t> </a:t>
            </a:r>
            <a:r>
              <a:rPr lang="pt-BR" i="1" dirty="0" err="1" smtClean="0"/>
              <a:t>Component</a:t>
            </a:r>
            <a:r>
              <a:rPr lang="pt-BR" i="1" dirty="0" smtClean="0"/>
              <a:t> </a:t>
            </a:r>
            <a:r>
              <a:rPr lang="pt-BR" i="1" dirty="0" err="1" smtClean="0"/>
              <a:t>Analysis</a:t>
            </a:r>
            <a:endParaRPr lang="pt-BR" i="1" dirty="0" smtClean="0"/>
          </a:p>
          <a:p>
            <a:pPr lvl="1"/>
            <a:r>
              <a:rPr lang="pt-BR" dirty="0" smtClean="0"/>
              <a:t>Requerem suposições </a:t>
            </a:r>
            <a:r>
              <a:rPr lang="pt-BR" dirty="0" err="1" smtClean="0"/>
              <a:t>idelizadoras</a:t>
            </a:r>
            <a:r>
              <a:rPr lang="pt-BR" dirty="0" smtClean="0"/>
              <a:t> (nem sempre realísticas) </a:t>
            </a:r>
          </a:p>
          <a:p>
            <a:pPr>
              <a:spcBef>
                <a:spcPts val="3000"/>
              </a:spcBef>
            </a:pPr>
            <a:r>
              <a:rPr lang="pt-BR" dirty="0" smtClean="0"/>
              <a:t>Aplicações: segregação (análise) de fontes de gravações em </a:t>
            </a:r>
            <a:r>
              <a:rPr lang="pt-BR" dirty="0" err="1" smtClean="0"/>
              <a:t>multi-canais</a:t>
            </a:r>
            <a:r>
              <a:rPr lang="pt-BR" dirty="0" smtClean="0"/>
              <a:t> (</a:t>
            </a:r>
            <a:r>
              <a:rPr lang="pt-BR" dirty="0" err="1" smtClean="0"/>
              <a:t>multi-sensores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EEG, </a:t>
            </a:r>
            <a:r>
              <a:rPr lang="pt-BR" dirty="0" err="1" smtClean="0"/>
              <a:t>fMRI</a:t>
            </a:r>
            <a:r>
              <a:rPr lang="pt-BR" dirty="0" smtClean="0"/>
              <a:t>, Áudio, etc.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13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Aplicações de PDS</a:t>
            </a:r>
            <a:br>
              <a:rPr lang="fi-FI" sz="4800" u="sng" dirty="0" smtClean="0"/>
            </a:br>
            <a:r>
              <a:rPr lang="fi-FI" sz="4800" u="sng" dirty="0" smtClean="0"/>
              <a:t/>
            </a:r>
            <a:br>
              <a:rPr lang="fi-FI" sz="4800" u="sng" dirty="0" smtClean="0"/>
            </a:br>
            <a:r>
              <a:rPr lang="fi-FI" sz="4800" u="sng" dirty="0" smtClean="0"/>
              <a:t>Análise de Sinais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Algumas Visões de Análise de 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Medidas de características e atributos de sinais</a:t>
            </a:r>
          </a:p>
          <a:p>
            <a:pPr lvl="1"/>
            <a:r>
              <a:rPr lang="pt-BR" dirty="0" smtClean="0"/>
              <a:t>média, variância (séries temporais ou espaciais)</a:t>
            </a:r>
          </a:p>
          <a:p>
            <a:pPr lvl="1"/>
            <a:r>
              <a:rPr lang="pt-BR" dirty="0" smtClean="0"/>
              <a:t>contagem em diversos domínios</a:t>
            </a:r>
          </a:p>
          <a:p>
            <a:pPr lvl="2"/>
            <a:r>
              <a:rPr lang="pt-BR" dirty="0" smtClean="0"/>
              <a:t># de elementos </a:t>
            </a:r>
            <a:r>
              <a:rPr lang="pt-BR" dirty="0" err="1" smtClean="0"/>
              <a:t>não-nulos</a:t>
            </a:r>
            <a:r>
              <a:rPr lang="pt-BR" dirty="0" smtClean="0"/>
              <a:t> no domínio (medida de </a:t>
            </a:r>
            <a:r>
              <a:rPr lang="pt-BR" dirty="0" err="1" smtClean="0"/>
              <a:t>esparsidade</a:t>
            </a:r>
            <a:r>
              <a:rPr lang="pt-BR" dirty="0" smtClean="0"/>
              <a:t>)</a:t>
            </a:r>
          </a:p>
          <a:p>
            <a:pPr lvl="2"/>
            <a:r>
              <a:rPr lang="pt-BR" dirty="0" smtClean="0"/>
              <a:t># de regiões conectadas com # pixels (área) maior que certo limiar</a:t>
            </a:r>
          </a:p>
          <a:p>
            <a:pPr lvl="1"/>
            <a:r>
              <a:rPr lang="pt-BR" dirty="0" smtClean="0"/>
              <a:t>frequência instantânea, </a:t>
            </a:r>
            <a:r>
              <a:rPr lang="pt-BR" dirty="0" err="1" smtClean="0"/>
              <a:t>centróide</a:t>
            </a:r>
            <a:r>
              <a:rPr lang="pt-BR" dirty="0" smtClean="0"/>
              <a:t> espectral (</a:t>
            </a:r>
            <a:r>
              <a:rPr lang="pt-BR" dirty="0" err="1" smtClean="0"/>
              <a:t>frequênciais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distribuição conjunta de energia em tempo-frequência</a:t>
            </a:r>
          </a:p>
          <a:p>
            <a:r>
              <a:rPr lang="pt-BR" dirty="0" smtClean="0"/>
              <a:t>Expansão/Decomposição do sinal em termos de outras funções (usualmente mais simples)</a:t>
            </a:r>
          </a:p>
          <a:p>
            <a:pPr lvl="1"/>
            <a:r>
              <a:rPr lang="pt-BR" dirty="0" smtClean="0"/>
              <a:t>Série de Taylor (funções polinomiais)</a:t>
            </a:r>
          </a:p>
          <a:p>
            <a:pPr lvl="1"/>
            <a:r>
              <a:rPr lang="pt-BR" dirty="0" smtClean="0"/>
              <a:t>Série de Fourier (exponenciais complexas)</a:t>
            </a:r>
          </a:p>
          <a:p>
            <a:pPr lvl="1"/>
            <a:r>
              <a:rPr lang="pt-BR" dirty="0" err="1" smtClean="0"/>
              <a:t>Wavelets</a:t>
            </a:r>
            <a:r>
              <a:rPr lang="pt-BR" dirty="0" smtClean="0"/>
              <a:t> (funções mais genéricas)</a:t>
            </a:r>
          </a:p>
          <a:p>
            <a:pPr lvl="1"/>
            <a:r>
              <a:rPr lang="pt-BR" dirty="0" smtClean="0"/>
              <a:t>Decomposição Empírica de Modos (funções AM/FM)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15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de Sinais e </a:t>
            </a:r>
            <a:r>
              <a:rPr lang="pt-BR" dirty="0" err="1" smtClean="0"/>
              <a:t>Estacionariedade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Sinais de interesse são tipicamente </a:t>
            </a:r>
            <a:r>
              <a:rPr lang="pt-BR" dirty="0" err="1" smtClean="0"/>
              <a:t>não-estacionários</a:t>
            </a:r>
            <a:endParaRPr lang="pt-BR" dirty="0" smtClean="0"/>
          </a:p>
          <a:p>
            <a:pPr lvl="1"/>
            <a:r>
              <a:rPr lang="pt-BR" dirty="0" smtClean="0"/>
              <a:t>Admitem modelo gerador variante no tempo</a:t>
            </a:r>
          </a:p>
          <a:p>
            <a:pPr lvl="1"/>
            <a:r>
              <a:rPr lang="pt-BR" dirty="0" smtClean="0"/>
              <a:t>Estatísticas variantes no tempo</a:t>
            </a:r>
          </a:p>
          <a:p>
            <a:r>
              <a:rPr lang="pt-BR" dirty="0" smtClean="0"/>
              <a:t>Algumas expansões pressupõem  </a:t>
            </a:r>
            <a:r>
              <a:rPr lang="pt-BR" dirty="0" err="1" smtClean="0"/>
              <a:t>estacionariedade</a:t>
            </a:r>
            <a:r>
              <a:rPr lang="pt-BR" dirty="0" smtClean="0"/>
              <a:t> do sinal </a:t>
            </a:r>
          </a:p>
          <a:p>
            <a:pPr lvl="1"/>
            <a:r>
              <a:rPr lang="pt-BR" dirty="0" smtClean="0"/>
              <a:t>Ex. Fourier, DCT</a:t>
            </a:r>
          </a:p>
          <a:p>
            <a:pPr lvl="1"/>
            <a:r>
              <a:rPr lang="pt-BR" dirty="0" smtClean="0"/>
              <a:t>Segmentação do sinal para “garantir” </a:t>
            </a:r>
            <a:r>
              <a:rPr lang="pt-BR" dirty="0" err="1" smtClean="0"/>
              <a:t>estacionariedade</a:t>
            </a:r>
            <a:r>
              <a:rPr lang="pt-BR" dirty="0" smtClean="0"/>
              <a:t> local</a:t>
            </a:r>
          </a:p>
          <a:p>
            <a:pPr lvl="1"/>
            <a:r>
              <a:rPr lang="pt-BR" dirty="0" smtClean="0"/>
              <a:t>Balanço entre localização no domínio original e transformado (</a:t>
            </a:r>
            <a:r>
              <a:rPr lang="pt-BR" dirty="0" err="1" smtClean="0"/>
              <a:t>frequencial</a:t>
            </a:r>
            <a:r>
              <a:rPr lang="pt-BR" dirty="0" smtClean="0"/>
              <a:t>) </a:t>
            </a:r>
          </a:p>
          <a:p>
            <a:r>
              <a:rPr lang="pt-BR" dirty="0" smtClean="0"/>
              <a:t>Outras expansões podem ser efetuadas em sinais </a:t>
            </a:r>
            <a:r>
              <a:rPr lang="pt-BR" dirty="0" err="1" smtClean="0"/>
              <a:t>não-estacionários</a:t>
            </a:r>
            <a:endParaRPr lang="pt-BR" dirty="0" smtClean="0"/>
          </a:p>
          <a:p>
            <a:pPr lvl="1"/>
            <a:r>
              <a:rPr lang="pt-BR" dirty="0" err="1" smtClean="0"/>
              <a:t>Wavelets</a:t>
            </a:r>
            <a:r>
              <a:rPr lang="pt-BR" dirty="0" smtClean="0"/>
              <a:t>, EMD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16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de Fourier </a:t>
            </a:r>
            <a:r>
              <a:rPr lang="pt-BR" i="1" dirty="0" smtClean="0"/>
              <a:t>in a </a:t>
            </a:r>
            <a:r>
              <a:rPr lang="pt-BR" i="1" dirty="0" err="1" smtClean="0"/>
              <a:t>Nutshell</a:t>
            </a:r>
            <a:endParaRPr lang="pt-BR" i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P: Quais são as freq. de oscilação presentes?</a:t>
            </a:r>
          </a:p>
          <a:p>
            <a:r>
              <a:rPr lang="pt-BR" dirty="0" smtClean="0"/>
              <a:t>R: Medir a similaridade entre sinal </a:t>
            </a:r>
            <a:r>
              <a:rPr lang="pt-BR" i="1" dirty="0" smtClean="0"/>
              <a:t>x</a:t>
            </a:r>
            <a:r>
              <a:rPr lang="pt-BR" dirty="0" smtClean="0"/>
              <a:t>[</a:t>
            </a:r>
            <a:r>
              <a:rPr lang="pt-BR" i="1" dirty="0" smtClean="0"/>
              <a:t>n</a:t>
            </a:r>
            <a:r>
              <a:rPr lang="pt-BR" dirty="0" smtClean="0"/>
              <a:t>] e uma exponencial complexa de freq. </a:t>
            </a:r>
            <a:r>
              <a:rPr lang="pt-BR" dirty="0" smtClean="0">
                <a:sym typeface="Symbol"/>
              </a:rPr>
              <a:t></a:t>
            </a:r>
            <a:endParaRPr lang="pt-BR" dirty="0" smtClean="0"/>
          </a:p>
          <a:p>
            <a:pPr lvl="1"/>
            <a:r>
              <a:rPr lang="pt-BR" sz="2400" dirty="0" smtClean="0"/>
              <a:t>Produto interno entre o sinal 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]</a:t>
            </a:r>
            <a:r>
              <a:rPr lang="pt-BR" dirty="0" smtClean="0"/>
              <a:t> e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</a:t>
            </a:r>
            <a:r>
              <a:rPr lang="pt-BR" sz="2400" baseline="-250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[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n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]</a:t>
            </a:r>
            <a:r>
              <a:rPr lang="pt-BR" sz="2400" dirty="0" smtClean="0">
                <a:sym typeface="Symbol"/>
              </a:rPr>
              <a:t> =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baseline="30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i="1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n</a:t>
            </a:r>
          </a:p>
          <a:p>
            <a:pPr lvl="1"/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x,</a:t>
            </a:r>
            <a:r>
              <a:rPr lang="pt-BR" sz="2400" baseline="-25000" dirty="0" smtClean="0"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* = 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 </a:t>
            </a:r>
            <a:r>
              <a:rPr lang="pt-BR" sz="2400" dirty="0" smtClean="0">
                <a:cs typeface="Times New Roman" pitchFamily="18" charset="0"/>
                <a:sym typeface="Symbol"/>
              </a:rPr>
              <a:t>é o chamado espectro de Fourier</a:t>
            </a:r>
          </a:p>
          <a:p>
            <a:pPr lvl="1"/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|F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(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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| </a:t>
            </a:r>
            <a:r>
              <a:rPr lang="pt-BR" sz="2400" dirty="0" smtClean="0">
                <a:cs typeface="Times New Roman" pitchFamily="18" charset="0"/>
                <a:sym typeface="Symbol"/>
              </a:rPr>
              <a:t>pode ser visto como um indicador do grau de similaridade entre as funções</a:t>
            </a:r>
            <a:endParaRPr lang="pt-BR" sz="2400" i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lvl="1"/>
            <a:r>
              <a:rPr lang="pt-BR" sz="2400" b="1" dirty="0" smtClean="0">
                <a:cs typeface="Times New Roman" pitchFamily="18" charset="0"/>
                <a:sym typeface="Symbol"/>
              </a:rPr>
              <a:t>Lembrete: </a:t>
            </a:r>
            <a:r>
              <a:rPr lang="pt-BR" sz="2400" dirty="0" smtClean="0">
                <a:cs typeface="Times New Roman" pitchFamily="18" charset="0"/>
                <a:sym typeface="Symbol"/>
              </a:rPr>
              <a:t>podemos escrever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 </a:t>
            </a:r>
            <a:r>
              <a:rPr lang="pt-BR" sz="2400" dirty="0" err="1" smtClean="0">
                <a:latin typeface="Times New Roman" pitchFamily="18" charset="0"/>
                <a:cs typeface="Times New Roman" pitchFamily="18" charset="0"/>
                <a:sym typeface="Symbol"/>
              </a:rPr>
              <a:t>cos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() = (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baseline="30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t-BR" sz="24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 +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baseline="30000" dirty="0" smtClean="0">
                <a:latin typeface="Times New Roman" pitchFamily="18" charset="0"/>
                <a:cs typeface="Times New Roman" pitchFamily="18" charset="0"/>
              </a:rPr>
              <a:t>–i</a:t>
            </a:r>
            <a:r>
              <a:rPr lang="pt-BR" sz="2400" baseline="30000" dirty="0" smtClean="0">
                <a:latin typeface="Times New Roman" pitchFamily="18" charset="0"/>
                <a:cs typeface="Times New Roman" pitchFamily="18" charset="0"/>
                <a:sym typeface="Symbol"/>
              </a:rPr>
              <a:t>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)/2</a:t>
            </a:r>
          </a:p>
          <a:p>
            <a:pPr lvl="1"/>
            <a:r>
              <a:rPr lang="pt-BR" sz="2400" dirty="0" smtClean="0">
                <a:cs typeface="Times New Roman" pitchFamily="18" charset="0"/>
                <a:sym typeface="Symbol"/>
              </a:rPr>
              <a:t>A avaliação de 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F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() </a:t>
            </a:r>
            <a:r>
              <a:rPr lang="pt-BR" sz="2400" dirty="0" smtClean="0">
                <a:cs typeface="Times New Roman" pitchFamily="18" charset="0"/>
                <a:sym typeface="Symbol"/>
              </a:rPr>
              <a:t>para todo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 </a:t>
            </a:r>
            <a:r>
              <a:rPr lang="pt-BR" sz="2400" dirty="0" smtClean="0">
                <a:cs typeface="Times New Roman" pitchFamily="18" charset="0"/>
                <a:sym typeface="Symbol"/>
              </a:rPr>
              <a:t>real permite saber quais são as frequências de oscilação presentes em 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x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[</a:t>
            </a:r>
            <a:r>
              <a:rPr lang="pt-BR" sz="2400" i="1" dirty="0" smtClean="0">
                <a:latin typeface="Times New Roman" pitchFamily="18" charset="0"/>
                <a:cs typeface="Times New Roman" pitchFamily="18" charset="0"/>
                <a:sym typeface="Symbol"/>
              </a:rPr>
              <a:t>n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  <a:sym typeface="Symbol"/>
              </a:rPr>
              <a:t>] </a:t>
            </a:r>
            <a:endParaRPr lang="pt-BR" sz="2400" i="1" dirty="0" smtClean="0">
              <a:latin typeface="Times New Roman" pitchFamily="18" charset="0"/>
              <a:cs typeface="Times New Roman" pitchFamily="18" charset="0"/>
              <a:sym typeface="Symbol"/>
            </a:endParaRPr>
          </a:p>
          <a:p>
            <a:pPr lvl="1">
              <a:buNone/>
            </a:pPr>
            <a:r>
              <a:rPr lang="pt-BR" sz="2400" dirty="0" smtClean="0"/>
              <a:t>  </a:t>
            </a:r>
          </a:p>
          <a:p>
            <a:pPr lvl="1">
              <a:buNone/>
            </a:pPr>
            <a:r>
              <a:rPr lang="pt-BR" sz="2400" dirty="0" smtClean="0"/>
              <a:t>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17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Tempo-Frequência (Fourier)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Segmentação do sinal em blocos de curta duração</a:t>
            </a:r>
          </a:p>
          <a:p>
            <a:pPr>
              <a:spcBef>
                <a:spcPts val="1800"/>
              </a:spcBef>
            </a:pPr>
            <a:r>
              <a:rPr lang="pt-BR" dirty="0" smtClean="0"/>
              <a:t>Cálculo do espectro de Fourier para cada bloco</a:t>
            </a:r>
          </a:p>
          <a:p>
            <a:pPr>
              <a:spcBef>
                <a:spcPts val="1800"/>
              </a:spcBef>
            </a:pPr>
            <a:r>
              <a:rPr lang="pt-BR" dirty="0" smtClean="0"/>
              <a:t>Organização desses espectros ao longo to tempo</a:t>
            </a:r>
          </a:p>
          <a:p>
            <a:pPr lvl="1"/>
            <a:r>
              <a:rPr lang="pt-BR" dirty="0" smtClean="0"/>
              <a:t>Espectrograma (módulos dos espectros)</a:t>
            </a:r>
          </a:p>
          <a:p>
            <a:r>
              <a:rPr lang="pt-BR" dirty="0" smtClean="0"/>
              <a:t>Vantagem</a:t>
            </a:r>
          </a:p>
          <a:p>
            <a:pPr lvl="1"/>
            <a:r>
              <a:rPr lang="pt-BR" dirty="0" smtClean="0"/>
              <a:t>Permite observar a evolução do espectro no tempo</a:t>
            </a:r>
          </a:p>
          <a:p>
            <a:r>
              <a:rPr lang="pt-BR" dirty="0" smtClean="0"/>
              <a:t>Desvantagem</a:t>
            </a:r>
          </a:p>
          <a:p>
            <a:pPr lvl="1"/>
            <a:r>
              <a:rPr lang="pt-BR" dirty="0" smtClean="0"/>
              <a:t>A segmentação no tempo impõe limites à resolução máxima admissível na frequência</a:t>
            </a:r>
          </a:p>
          <a:p>
            <a:pPr lvl="2"/>
            <a:r>
              <a:rPr lang="pt-BR" dirty="0" smtClean="0"/>
              <a:t>Princípio da incerteza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18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tângulo 130"/>
          <p:cNvSpPr/>
          <p:nvPr/>
        </p:nvSpPr>
        <p:spPr>
          <a:xfrm>
            <a:off x="4701641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TF (Blocos)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5800" y="1132110"/>
            <a:ext cx="7772400" cy="4800600"/>
          </a:xfrm>
        </p:spPr>
        <p:txBody>
          <a:bodyPr/>
          <a:lstStyle/>
          <a:p>
            <a:r>
              <a:rPr lang="pt-BR" dirty="0" smtClean="0"/>
              <a:t>Não-Paramétrica (via DFT</a:t>
            </a:r>
            <a:r>
              <a:rPr lang="pt-BR" i="1" baseline="-25000" dirty="0" smtClean="0"/>
              <a:t>N</a:t>
            </a:r>
            <a:r>
              <a:rPr lang="pt-BR" dirty="0" smtClean="0"/>
              <a:t>)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19</a:t>
            </a:fld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grpSp>
        <p:nvGrpSpPr>
          <p:cNvPr id="7" name="Grupo 128"/>
          <p:cNvGrpSpPr/>
          <p:nvPr/>
        </p:nvGrpSpPr>
        <p:grpSpPr>
          <a:xfrm>
            <a:off x="-4493" y="3679371"/>
            <a:ext cx="9433581" cy="1611601"/>
            <a:chOff x="-4493" y="3757950"/>
            <a:chExt cx="9433581" cy="1837831"/>
          </a:xfrm>
        </p:grpSpPr>
        <p:grpSp>
          <p:nvGrpSpPr>
            <p:cNvPr id="8" name="Grupo 52"/>
            <p:cNvGrpSpPr/>
            <p:nvPr/>
          </p:nvGrpSpPr>
          <p:grpSpPr>
            <a:xfrm>
              <a:off x="-4493" y="3759925"/>
              <a:ext cx="3915539" cy="1834075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54" name="Forma livre 53"/>
              <p:cNvSpPr/>
              <p:nvPr/>
            </p:nvSpPr>
            <p:spPr>
              <a:xfrm>
                <a:off x="709684" y="2138257"/>
                <a:ext cx="3125337" cy="1045085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337" h="1325076">
                    <a:moveTo>
                      <a:pt x="0" y="1079416"/>
                    </a:moveTo>
                    <a:cubicBezTo>
                      <a:pt x="120555" y="767792"/>
                      <a:pt x="236561" y="462381"/>
                      <a:pt x="354841" y="369732"/>
                    </a:cubicBezTo>
                    <a:cubicBezTo>
                      <a:pt x="473122" y="277083"/>
                      <a:pt x="600501" y="580387"/>
                      <a:pt x="709683" y="523521"/>
                    </a:cubicBezTo>
                    <a:cubicBezTo>
                      <a:pt x="818865" y="466655"/>
                      <a:pt x="901889" y="57076"/>
                      <a:pt x="1009934" y="28538"/>
                    </a:cubicBezTo>
                    <a:cubicBezTo>
                      <a:pt x="1117979" y="0"/>
                      <a:pt x="1244221" y="189783"/>
                      <a:pt x="1357952" y="352292"/>
                    </a:cubicBezTo>
                    <a:cubicBezTo>
                      <a:pt x="1471683" y="514801"/>
                      <a:pt x="1578591" y="862986"/>
                      <a:pt x="1692322" y="1003591"/>
                    </a:cubicBezTo>
                    <a:cubicBezTo>
                      <a:pt x="1806053" y="1144196"/>
                      <a:pt x="1925471" y="1262288"/>
                      <a:pt x="2040340" y="1195924"/>
                    </a:cubicBezTo>
                    <a:cubicBezTo>
                      <a:pt x="2155209" y="1129560"/>
                      <a:pt x="2266665" y="646561"/>
                      <a:pt x="2381534" y="605407"/>
                    </a:cubicBezTo>
                    <a:cubicBezTo>
                      <a:pt x="2496403" y="564253"/>
                      <a:pt x="2605585" y="829056"/>
                      <a:pt x="2729552" y="949001"/>
                    </a:cubicBezTo>
                    <a:cubicBezTo>
                      <a:pt x="2853519" y="1068946"/>
                      <a:pt x="2989997" y="1238640"/>
                      <a:pt x="3125337" y="1325076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9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56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4"/>
                <p:cNvCxnSpPr/>
                <p:nvPr/>
              </p:nvCxnSpPr>
              <p:spPr>
                <a:xfrm rot="5400000" flipH="1" flipV="1">
                  <a:off x="1207804" y="4613091"/>
                  <a:ext cx="408595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Arrow Connector 5"/>
                <p:cNvCxnSpPr/>
                <p:nvPr/>
              </p:nvCxnSpPr>
              <p:spPr>
                <a:xfrm rot="5400000" flipH="1" flipV="1">
                  <a:off x="1189803" y="4375708"/>
                  <a:ext cx="897166" cy="82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Arrow Connector 6"/>
                <p:cNvCxnSpPr/>
                <p:nvPr/>
              </p:nvCxnSpPr>
              <p:spPr>
                <a:xfrm rot="5400000" flipH="1" flipV="1">
                  <a:off x="1470367" y="4430796"/>
                  <a:ext cx="788606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Arrow Connector 7"/>
                <p:cNvCxnSpPr/>
                <p:nvPr/>
              </p:nvCxnSpPr>
              <p:spPr>
                <a:xfrm rot="5400000" flipH="1" flipV="1">
                  <a:off x="1500693" y="4234853"/>
                  <a:ext cx="1180490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10"/>
                <p:cNvCxnSpPr/>
                <p:nvPr/>
              </p:nvCxnSpPr>
              <p:spPr>
                <a:xfrm rot="5400000">
                  <a:off x="2644804" y="4675618"/>
                  <a:ext cx="248290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11"/>
                <p:cNvCxnSpPr/>
                <p:nvPr/>
              </p:nvCxnSpPr>
              <p:spPr>
                <a:xfrm rot="5400000">
                  <a:off x="2648259" y="4454775"/>
                  <a:ext cx="693916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2" name="CaixaDeTexto 71"/>
                <p:cNvSpPr txBox="1"/>
                <p:nvPr/>
              </p:nvSpPr>
              <p:spPr>
                <a:xfrm>
                  <a:off x="1259540" y="4832137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73" name="CaixaDeTexto 72"/>
                <p:cNvSpPr txBox="1"/>
                <p:nvPr/>
              </p:nvSpPr>
              <p:spPr>
                <a:xfrm>
                  <a:off x="1253308" y="3091220"/>
                  <a:ext cx="767805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,1]|</a:t>
                  </a:r>
                  <a:endParaRPr lang="pt-BR" sz="2400" dirty="0"/>
                </a:p>
              </p:txBody>
            </p:sp>
            <p:sp>
              <p:nvSpPr>
                <p:cNvPr id="74" name="CaixaDeTexto 73"/>
                <p:cNvSpPr txBox="1"/>
                <p:nvPr/>
              </p:nvSpPr>
              <p:spPr>
                <a:xfrm>
                  <a:off x="3518837" y="4769896"/>
                  <a:ext cx="338554" cy="461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75" name="CaixaDeTexto 74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10" name="Grupo 75"/>
            <p:cNvGrpSpPr/>
            <p:nvPr/>
          </p:nvGrpSpPr>
          <p:grpSpPr>
            <a:xfrm>
              <a:off x="1758005" y="4015232"/>
              <a:ext cx="3915539" cy="1580549"/>
              <a:chOff x="5228464" y="2875619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77" name="Forma livre 76"/>
              <p:cNvSpPr/>
              <p:nvPr/>
            </p:nvSpPr>
            <p:spPr>
              <a:xfrm>
                <a:off x="5445457" y="3664424"/>
                <a:ext cx="3057098" cy="727881"/>
              </a:xfrm>
              <a:custGeom>
                <a:avLst/>
                <a:gdLst>
                  <a:gd name="connsiteX0" fmla="*/ 0 w 3057098"/>
                  <a:gd name="connsiteY0" fmla="*/ 6824 h 727881"/>
                  <a:gd name="connsiteX1" fmla="*/ 341194 w 3057098"/>
                  <a:gd name="connsiteY1" fmla="*/ 334370 h 727881"/>
                  <a:gd name="connsiteX2" fmla="*/ 682388 w 3057098"/>
                  <a:gd name="connsiteY2" fmla="*/ 552734 h 727881"/>
                  <a:gd name="connsiteX3" fmla="*/ 1023582 w 3057098"/>
                  <a:gd name="connsiteY3" fmla="*/ 702860 h 727881"/>
                  <a:gd name="connsiteX4" fmla="*/ 1364776 w 3057098"/>
                  <a:gd name="connsiteY4" fmla="*/ 402609 h 727881"/>
                  <a:gd name="connsiteX5" fmla="*/ 1705970 w 3057098"/>
                  <a:gd name="connsiteY5" fmla="*/ 6824 h 727881"/>
                  <a:gd name="connsiteX6" fmla="*/ 2047164 w 3057098"/>
                  <a:gd name="connsiteY6" fmla="*/ 361666 h 727881"/>
                  <a:gd name="connsiteX7" fmla="*/ 2402006 w 3057098"/>
                  <a:gd name="connsiteY7" fmla="*/ 225188 h 727881"/>
                  <a:gd name="connsiteX8" fmla="*/ 2729552 w 3057098"/>
                  <a:gd name="connsiteY8" fmla="*/ 498143 h 727881"/>
                  <a:gd name="connsiteX9" fmla="*/ 3057098 w 3057098"/>
                  <a:gd name="connsiteY9" fmla="*/ 716507 h 727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57098" h="727881">
                    <a:moveTo>
                      <a:pt x="0" y="6824"/>
                    </a:moveTo>
                    <a:cubicBezTo>
                      <a:pt x="113731" y="125104"/>
                      <a:pt x="227463" y="243385"/>
                      <a:pt x="341194" y="334370"/>
                    </a:cubicBezTo>
                    <a:cubicBezTo>
                      <a:pt x="454925" y="425355"/>
                      <a:pt x="568657" y="491319"/>
                      <a:pt x="682388" y="552734"/>
                    </a:cubicBezTo>
                    <a:cubicBezTo>
                      <a:pt x="796119" y="614149"/>
                      <a:pt x="909851" y="727881"/>
                      <a:pt x="1023582" y="702860"/>
                    </a:cubicBezTo>
                    <a:cubicBezTo>
                      <a:pt x="1137313" y="677839"/>
                      <a:pt x="1251045" y="518615"/>
                      <a:pt x="1364776" y="402609"/>
                    </a:cubicBezTo>
                    <a:cubicBezTo>
                      <a:pt x="1478507" y="286603"/>
                      <a:pt x="1592239" y="13648"/>
                      <a:pt x="1705970" y="6824"/>
                    </a:cubicBezTo>
                    <a:cubicBezTo>
                      <a:pt x="1819701" y="0"/>
                      <a:pt x="1931158" y="325272"/>
                      <a:pt x="2047164" y="361666"/>
                    </a:cubicBezTo>
                    <a:cubicBezTo>
                      <a:pt x="2163170" y="398060"/>
                      <a:pt x="2288275" y="202442"/>
                      <a:pt x="2402006" y="225188"/>
                    </a:cubicBezTo>
                    <a:cubicBezTo>
                      <a:pt x="2515737" y="247934"/>
                      <a:pt x="2620370" y="416256"/>
                      <a:pt x="2729552" y="498143"/>
                    </a:cubicBezTo>
                    <a:cubicBezTo>
                      <a:pt x="2838734" y="580030"/>
                      <a:pt x="2947916" y="648268"/>
                      <a:pt x="3057098" y="716507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1" name="Grupo 115"/>
              <p:cNvGrpSpPr/>
              <p:nvPr/>
            </p:nvGrpSpPr>
            <p:grpSpPr>
              <a:xfrm>
                <a:off x="5228464" y="2875619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79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4"/>
                <p:cNvCxnSpPr/>
                <p:nvPr/>
              </p:nvCxnSpPr>
              <p:spPr>
                <a:xfrm rot="5400000" flipH="1" flipV="1">
                  <a:off x="946237" y="4352584"/>
                  <a:ext cx="930937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Arrow Connector 5"/>
                <p:cNvCxnSpPr/>
                <p:nvPr/>
              </p:nvCxnSpPr>
              <p:spPr>
                <a:xfrm rot="5400000" flipH="1" flipV="1">
                  <a:off x="1325995" y="4512992"/>
                  <a:ext cx="623957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6"/>
                <p:cNvCxnSpPr/>
                <p:nvPr/>
              </p:nvCxnSpPr>
              <p:spPr>
                <a:xfrm rot="5400000" flipH="1" flipV="1">
                  <a:off x="1674729" y="4636218"/>
                  <a:ext cx="379089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7"/>
                <p:cNvCxnSpPr/>
                <p:nvPr/>
              </p:nvCxnSpPr>
              <p:spPr>
                <a:xfrm rot="5400000" flipH="1" flipV="1">
                  <a:off x="1968311" y="4704853"/>
                  <a:ext cx="243404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"/>
                <p:cNvCxnSpPr/>
                <p:nvPr/>
              </p:nvCxnSpPr>
              <p:spPr>
                <a:xfrm rot="5400000" flipH="1" flipV="1">
                  <a:off x="2055659" y="4544051"/>
                  <a:ext cx="522301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Arrow Connector 9"/>
                <p:cNvCxnSpPr/>
                <p:nvPr/>
              </p:nvCxnSpPr>
              <p:spPr>
                <a:xfrm rot="5400000" flipH="1" flipV="1">
                  <a:off x="2082590" y="4347603"/>
                  <a:ext cx="920975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Arrow Connector 10"/>
                <p:cNvCxnSpPr/>
                <p:nvPr/>
              </p:nvCxnSpPr>
              <p:spPr>
                <a:xfrm rot="5400000">
                  <a:off x="2489318" y="4521191"/>
                  <a:ext cx="558469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11"/>
                <p:cNvCxnSpPr/>
                <p:nvPr/>
              </p:nvCxnSpPr>
              <p:spPr>
                <a:xfrm rot="5400000">
                  <a:off x="2648259" y="4454775"/>
                  <a:ext cx="693916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CaixaDeTexto 88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90" name="CaixaDeTexto 89"/>
                <p:cNvSpPr txBox="1"/>
                <p:nvPr/>
              </p:nvSpPr>
              <p:spPr>
                <a:xfrm>
                  <a:off x="1253308" y="3091220"/>
                  <a:ext cx="767805" cy="6595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,2]|</a:t>
                  </a:r>
                  <a:endParaRPr lang="pt-BR" sz="2400" dirty="0"/>
                </a:p>
              </p:txBody>
            </p:sp>
            <p:sp>
              <p:nvSpPr>
                <p:cNvPr id="91" name="CaixaDeTexto 90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92" name="CaixaDeTexto 91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12" name="Grupo 92"/>
            <p:cNvGrpSpPr/>
            <p:nvPr/>
          </p:nvGrpSpPr>
          <p:grpSpPr>
            <a:xfrm>
              <a:off x="3769899" y="3759925"/>
              <a:ext cx="3915539" cy="1834076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94" name="Forma livre 93"/>
              <p:cNvSpPr/>
              <p:nvPr/>
            </p:nvSpPr>
            <p:spPr>
              <a:xfrm>
                <a:off x="709684" y="2312365"/>
                <a:ext cx="3125337" cy="870978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61191 w 3125337"/>
                  <a:gd name="connsiteY1" fmla="*/ 723586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0908 h 1316568"/>
                  <a:gd name="connsiteX1" fmla="*/ 361191 w 3125337"/>
                  <a:gd name="connsiteY1" fmla="*/ 715078 h 1316568"/>
                  <a:gd name="connsiteX2" fmla="*/ 671583 w 3125337"/>
                  <a:gd name="connsiteY2" fmla="*/ 223604 h 1316568"/>
                  <a:gd name="connsiteX3" fmla="*/ 1009934 w 3125337"/>
                  <a:gd name="connsiteY3" fmla="*/ 20030 h 1316568"/>
                  <a:gd name="connsiteX4" fmla="*/ 1357952 w 3125337"/>
                  <a:gd name="connsiteY4" fmla="*/ 343784 h 1316568"/>
                  <a:gd name="connsiteX5" fmla="*/ 1692322 w 3125337"/>
                  <a:gd name="connsiteY5" fmla="*/ 995083 h 1316568"/>
                  <a:gd name="connsiteX6" fmla="*/ 2040340 w 3125337"/>
                  <a:gd name="connsiteY6" fmla="*/ 1187416 h 1316568"/>
                  <a:gd name="connsiteX7" fmla="*/ 2381534 w 3125337"/>
                  <a:gd name="connsiteY7" fmla="*/ 596899 h 1316568"/>
                  <a:gd name="connsiteX8" fmla="*/ 2729552 w 3125337"/>
                  <a:gd name="connsiteY8" fmla="*/ 940493 h 1316568"/>
                  <a:gd name="connsiteX9" fmla="*/ 3125337 w 3125337"/>
                  <a:gd name="connsiteY9" fmla="*/ 1316568 h 1316568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40340 w 3125337"/>
                  <a:gd name="connsiteY6" fmla="*/ 975173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7884 w 3125337"/>
                  <a:gd name="connsiteY7" fmla="*/ 87727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337" h="1104325">
                    <a:moveTo>
                      <a:pt x="0" y="858665"/>
                    </a:moveTo>
                    <a:cubicBezTo>
                      <a:pt x="120555" y="547041"/>
                      <a:pt x="249261" y="644052"/>
                      <a:pt x="361191" y="502835"/>
                    </a:cubicBezTo>
                    <a:cubicBezTo>
                      <a:pt x="473121" y="361618"/>
                      <a:pt x="558168" y="0"/>
                      <a:pt x="671583" y="11361"/>
                    </a:cubicBezTo>
                    <a:cubicBezTo>
                      <a:pt x="784998" y="22722"/>
                      <a:pt x="927289" y="550972"/>
                      <a:pt x="1041684" y="571002"/>
                    </a:cubicBezTo>
                    <a:cubicBezTo>
                      <a:pt x="1156079" y="591032"/>
                      <a:pt x="1248454" y="90453"/>
                      <a:pt x="1357952" y="131541"/>
                    </a:cubicBezTo>
                    <a:cubicBezTo>
                      <a:pt x="1467450" y="172629"/>
                      <a:pt x="1585999" y="760187"/>
                      <a:pt x="1698672" y="817532"/>
                    </a:cubicBezTo>
                    <a:cubicBezTo>
                      <a:pt x="1811345" y="874878"/>
                      <a:pt x="1919121" y="465657"/>
                      <a:pt x="2033990" y="475614"/>
                    </a:cubicBezTo>
                    <a:cubicBezTo>
                      <a:pt x="2148859" y="485571"/>
                      <a:pt x="2271957" y="835170"/>
                      <a:pt x="2387884" y="877276"/>
                    </a:cubicBezTo>
                    <a:cubicBezTo>
                      <a:pt x="2503811" y="919382"/>
                      <a:pt x="2606643" y="690409"/>
                      <a:pt x="2729552" y="728250"/>
                    </a:cubicBezTo>
                    <a:cubicBezTo>
                      <a:pt x="2852461" y="766092"/>
                      <a:pt x="2989997" y="1017889"/>
                      <a:pt x="3125337" y="1104325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3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96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Arrow Connector 4"/>
                <p:cNvCxnSpPr/>
                <p:nvPr/>
              </p:nvCxnSpPr>
              <p:spPr>
                <a:xfrm rot="5400000" flipH="1" flipV="1">
                  <a:off x="1207804" y="4613091"/>
                  <a:ext cx="408595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Arrow Connector 5"/>
                <p:cNvCxnSpPr/>
                <p:nvPr/>
              </p:nvCxnSpPr>
              <p:spPr>
                <a:xfrm rot="5400000" flipH="1" flipV="1">
                  <a:off x="1325773" y="4513873"/>
                  <a:ext cx="62334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Arrow Connector 6"/>
                <p:cNvCxnSpPr/>
                <p:nvPr/>
              </p:nvCxnSpPr>
              <p:spPr>
                <a:xfrm rot="5400000" flipH="1" flipV="1">
                  <a:off x="1355548" y="4316927"/>
                  <a:ext cx="1017451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Arrow Connector 7"/>
                <p:cNvCxnSpPr/>
                <p:nvPr/>
              </p:nvCxnSpPr>
              <p:spPr>
                <a:xfrm rot="5400000" flipH="1" flipV="1">
                  <a:off x="1795233" y="4530343"/>
                  <a:ext cx="59061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Arrow Connector 10"/>
                <p:cNvCxnSpPr/>
                <p:nvPr/>
              </p:nvCxnSpPr>
              <p:spPr>
                <a:xfrm rot="5400000">
                  <a:off x="2453080" y="4484844"/>
                  <a:ext cx="630945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Arrow Connector 11"/>
                <p:cNvCxnSpPr/>
                <p:nvPr/>
              </p:nvCxnSpPr>
              <p:spPr>
                <a:xfrm rot="5400000">
                  <a:off x="2831585" y="4639050"/>
                  <a:ext cx="326470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6" name="CaixaDeTexto 105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107" name="CaixaDeTexto 106"/>
                <p:cNvSpPr txBox="1"/>
                <p:nvPr/>
              </p:nvSpPr>
              <p:spPr>
                <a:xfrm>
                  <a:off x="1253308" y="3091220"/>
                  <a:ext cx="767805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,3]|</a:t>
                  </a:r>
                  <a:endParaRPr lang="pt-BR" sz="2400" dirty="0"/>
                </a:p>
              </p:txBody>
            </p:sp>
            <p:sp>
              <p:nvSpPr>
                <p:cNvPr id="108" name="CaixaDeTexto 107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109" name="CaixaDeTexto 108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  <p:grpSp>
          <p:nvGrpSpPr>
            <p:cNvPr id="14" name="Grupo 109"/>
            <p:cNvGrpSpPr/>
            <p:nvPr/>
          </p:nvGrpSpPr>
          <p:grpSpPr>
            <a:xfrm>
              <a:off x="5513549" y="3757950"/>
              <a:ext cx="3915539" cy="1834076"/>
              <a:chOff x="479047" y="1604103"/>
              <a:chExt cx="3915539" cy="2257927"/>
            </a:xfrm>
            <a:scene3d>
              <a:camera prst="orthographicFront">
                <a:rot lat="3000000" lon="18600000" rev="1200000"/>
              </a:camera>
              <a:lightRig rig="threePt" dir="t"/>
            </a:scene3d>
          </p:grpSpPr>
          <p:sp>
            <p:nvSpPr>
              <p:cNvPr id="111" name="Forma livre 110"/>
              <p:cNvSpPr/>
              <p:nvPr/>
            </p:nvSpPr>
            <p:spPr>
              <a:xfrm>
                <a:off x="724314" y="2383706"/>
                <a:ext cx="3110707" cy="799638"/>
              </a:xfrm>
              <a:custGeom>
                <a:avLst/>
                <a:gdLst>
                  <a:gd name="connsiteX0" fmla="*/ 0 w 3125337"/>
                  <a:gd name="connsiteY0" fmla="*/ 1078174 h 1344306"/>
                  <a:gd name="connsiteX1" fmla="*/ 354841 w 3125337"/>
                  <a:gd name="connsiteY1" fmla="*/ 368490 h 1344306"/>
                  <a:gd name="connsiteX2" fmla="*/ 682388 w 3125337"/>
                  <a:gd name="connsiteY2" fmla="*/ 559559 h 1344306"/>
                  <a:gd name="connsiteX3" fmla="*/ 1009934 w 3125337"/>
                  <a:gd name="connsiteY3" fmla="*/ 27296 h 1344306"/>
                  <a:gd name="connsiteX4" fmla="*/ 1351128 w 3125337"/>
                  <a:gd name="connsiteY4" fmla="*/ 395786 h 1344306"/>
                  <a:gd name="connsiteX5" fmla="*/ 1692322 w 3125337"/>
                  <a:gd name="connsiteY5" fmla="*/ 1091822 h 1344306"/>
                  <a:gd name="connsiteX6" fmla="*/ 2033516 w 3125337"/>
                  <a:gd name="connsiteY6" fmla="*/ 1269243 h 1344306"/>
                  <a:gd name="connsiteX7" fmla="*/ 2374710 w 3125337"/>
                  <a:gd name="connsiteY7" fmla="*/ 641446 h 1344306"/>
                  <a:gd name="connsiteX8" fmla="*/ 2729552 w 3125337"/>
                  <a:gd name="connsiteY8" fmla="*/ 1037231 h 1344306"/>
                  <a:gd name="connsiteX9" fmla="*/ 3125337 w 3125337"/>
                  <a:gd name="connsiteY9" fmla="*/ 1323834 h 1344306"/>
                  <a:gd name="connsiteX0" fmla="*/ 0 w 3125337"/>
                  <a:gd name="connsiteY0" fmla="*/ 1071960 h 1338092"/>
                  <a:gd name="connsiteX1" fmla="*/ 354841 w 3125337"/>
                  <a:gd name="connsiteY1" fmla="*/ 362276 h 1338092"/>
                  <a:gd name="connsiteX2" fmla="*/ 709683 w 3125337"/>
                  <a:gd name="connsiteY2" fmla="*/ 516065 h 1338092"/>
                  <a:gd name="connsiteX3" fmla="*/ 1009934 w 3125337"/>
                  <a:gd name="connsiteY3" fmla="*/ 21082 h 1338092"/>
                  <a:gd name="connsiteX4" fmla="*/ 1351128 w 3125337"/>
                  <a:gd name="connsiteY4" fmla="*/ 389572 h 1338092"/>
                  <a:gd name="connsiteX5" fmla="*/ 1692322 w 3125337"/>
                  <a:gd name="connsiteY5" fmla="*/ 1085608 h 1338092"/>
                  <a:gd name="connsiteX6" fmla="*/ 2033516 w 3125337"/>
                  <a:gd name="connsiteY6" fmla="*/ 1263029 h 1338092"/>
                  <a:gd name="connsiteX7" fmla="*/ 2374710 w 3125337"/>
                  <a:gd name="connsiteY7" fmla="*/ 635232 h 1338092"/>
                  <a:gd name="connsiteX8" fmla="*/ 2729552 w 3125337"/>
                  <a:gd name="connsiteY8" fmla="*/ 1031017 h 1338092"/>
                  <a:gd name="connsiteX9" fmla="*/ 3125337 w 3125337"/>
                  <a:gd name="connsiteY9" fmla="*/ 1317620 h 1338092"/>
                  <a:gd name="connsiteX0" fmla="*/ 0 w 3125337"/>
                  <a:gd name="connsiteY0" fmla="*/ 1079416 h 1345548"/>
                  <a:gd name="connsiteX1" fmla="*/ 354841 w 3125337"/>
                  <a:gd name="connsiteY1" fmla="*/ 369732 h 1345548"/>
                  <a:gd name="connsiteX2" fmla="*/ 709683 w 3125337"/>
                  <a:gd name="connsiteY2" fmla="*/ 523521 h 1345548"/>
                  <a:gd name="connsiteX3" fmla="*/ 1009934 w 3125337"/>
                  <a:gd name="connsiteY3" fmla="*/ 28538 h 1345548"/>
                  <a:gd name="connsiteX4" fmla="*/ 1357952 w 3125337"/>
                  <a:gd name="connsiteY4" fmla="*/ 352292 h 1345548"/>
                  <a:gd name="connsiteX5" fmla="*/ 1692322 w 3125337"/>
                  <a:gd name="connsiteY5" fmla="*/ 1093064 h 1345548"/>
                  <a:gd name="connsiteX6" fmla="*/ 2033516 w 3125337"/>
                  <a:gd name="connsiteY6" fmla="*/ 1270485 h 1345548"/>
                  <a:gd name="connsiteX7" fmla="*/ 2374710 w 3125337"/>
                  <a:gd name="connsiteY7" fmla="*/ 642688 h 1345548"/>
                  <a:gd name="connsiteX8" fmla="*/ 2729552 w 3125337"/>
                  <a:gd name="connsiteY8" fmla="*/ 1038473 h 1345548"/>
                  <a:gd name="connsiteX9" fmla="*/ 3125337 w 3125337"/>
                  <a:gd name="connsiteY9" fmla="*/ 1325076 h 1345548"/>
                  <a:gd name="connsiteX0" fmla="*/ 0 w 3125337"/>
                  <a:gd name="connsiteY0" fmla="*/ 1079416 h 1330634"/>
                  <a:gd name="connsiteX1" fmla="*/ 354841 w 3125337"/>
                  <a:gd name="connsiteY1" fmla="*/ 369732 h 1330634"/>
                  <a:gd name="connsiteX2" fmla="*/ 709683 w 3125337"/>
                  <a:gd name="connsiteY2" fmla="*/ 523521 h 1330634"/>
                  <a:gd name="connsiteX3" fmla="*/ 1009934 w 3125337"/>
                  <a:gd name="connsiteY3" fmla="*/ 28538 h 1330634"/>
                  <a:gd name="connsiteX4" fmla="*/ 1357952 w 3125337"/>
                  <a:gd name="connsiteY4" fmla="*/ 352292 h 1330634"/>
                  <a:gd name="connsiteX5" fmla="*/ 1692322 w 3125337"/>
                  <a:gd name="connsiteY5" fmla="*/ 1003591 h 1330634"/>
                  <a:gd name="connsiteX6" fmla="*/ 2033516 w 3125337"/>
                  <a:gd name="connsiteY6" fmla="*/ 1270485 h 1330634"/>
                  <a:gd name="connsiteX7" fmla="*/ 2374710 w 3125337"/>
                  <a:gd name="connsiteY7" fmla="*/ 642688 h 1330634"/>
                  <a:gd name="connsiteX8" fmla="*/ 2729552 w 3125337"/>
                  <a:gd name="connsiteY8" fmla="*/ 1038473 h 1330634"/>
                  <a:gd name="connsiteX9" fmla="*/ 3125337 w 3125337"/>
                  <a:gd name="connsiteY9" fmla="*/ 1325076 h 1330634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74710 w 3125337"/>
                  <a:gd name="connsiteY7" fmla="*/ 642688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1038473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54841 w 3125337"/>
                  <a:gd name="connsiteY1" fmla="*/ 369732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9416 h 1325076"/>
                  <a:gd name="connsiteX1" fmla="*/ 361191 w 3125337"/>
                  <a:gd name="connsiteY1" fmla="*/ 723586 h 1325076"/>
                  <a:gd name="connsiteX2" fmla="*/ 709683 w 3125337"/>
                  <a:gd name="connsiteY2" fmla="*/ 523521 h 1325076"/>
                  <a:gd name="connsiteX3" fmla="*/ 1009934 w 3125337"/>
                  <a:gd name="connsiteY3" fmla="*/ 28538 h 1325076"/>
                  <a:gd name="connsiteX4" fmla="*/ 1357952 w 3125337"/>
                  <a:gd name="connsiteY4" fmla="*/ 352292 h 1325076"/>
                  <a:gd name="connsiteX5" fmla="*/ 1692322 w 3125337"/>
                  <a:gd name="connsiteY5" fmla="*/ 1003591 h 1325076"/>
                  <a:gd name="connsiteX6" fmla="*/ 2040340 w 3125337"/>
                  <a:gd name="connsiteY6" fmla="*/ 1195924 h 1325076"/>
                  <a:gd name="connsiteX7" fmla="*/ 2381534 w 3125337"/>
                  <a:gd name="connsiteY7" fmla="*/ 605407 h 1325076"/>
                  <a:gd name="connsiteX8" fmla="*/ 2729552 w 3125337"/>
                  <a:gd name="connsiteY8" fmla="*/ 949001 h 1325076"/>
                  <a:gd name="connsiteX9" fmla="*/ 3125337 w 3125337"/>
                  <a:gd name="connsiteY9" fmla="*/ 1325076 h 1325076"/>
                  <a:gd name="connsiteX0" fmla="*/ 0 w 3125337"/>
                  <a:gd name="connsiteY0" fmla="*/ 1070908 h 1316568"/>
                  <a:gd name="connsiteX1" fmla="*/ 361191 w 3125337"/>
                  <a:gd name="connsiteY1" fmla="*/ 715078 h 1316568"/>
                  <a:gd name="connsiteX2" fmla="*/ 671583 w 3125337"/>
                  <a:gd name="connsiteY2" fmla="*/ 223604 h 1316568"/>
                  <a:gd name="connsiteX3" fmla="*/ 1009934 w 3125337"/>
                  <a:gd name="connsiteY3" fmla="*/ 20030 h 1316568"/>
                  <a:gd name="connsiteX4" fmla="*/ 1357952 w 3125337"/>
                  <a:gd name="connsiteY4" fmla="*/ 343784 h 1316568"/>
                  <a:gd name="connsiteX5" fmla="*/ 1692322 w 3125337"/>
                  <a:gd name="connsiteY5" fmla="*/ 995083 h 1316568"/>
                  <a:gd name="connsiteX6" fmla="*/ 2040340 w 3125337"/>
                  <a:gd name="connsiteY6" fmla="*/ 1187416 h 1316568"/>
                  <a:gd name="connsiteX7" fmla="*/ 2381534 w 3125337"/>
                  <a:gd name="connsiteY7" fmla="*/ 596899 h 1316568"/>
                  <a:gd name="connsiteX8" fmla="*/ 2729552 w 3125337"/>
                  <a:gd name="connsiteY8" fmla="*/ 940493 h 1316568"/>
                  <a:gd name="connsiteX9" fmla="*/ 3125337 w 3125337"/>
                  <a:gd name="connsiteY9" fmla="*/ 1316568 h 1316568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40340 w 3125337"/>
                  <a:gd name="connsiteY6" fmla="*/ 975173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2322 w 3125337"/>
                  <a:gd name="connsiteY5" fmla="*/ 782840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1534 w 3125337"/>
                  <a:gd name="connsiteY7" fmla="*/ 38465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858665 h 1104325"/>
                  <a:gd name="connsiteX1" fmla="*/ 361191 w 3125337"/>
                  <a:gd name="connsiteY1" fmla="*/ 502835 h 1104325"/>
                  <a:gd name="connsiteX2" fmla="*/ 671583 w 3125337"/>
                  <a:gd name="connsiteY2" fmla="*/ 11361 h 1104325"/>
                  <a:gd name="connsiteX3" fmla="*/ 1041684 w 3125337"/>
                  <a:gd name="connsiteY3" fmla="*/ 571002 h 1104325"/>
                  <a:gd name="connsiteX4" fmla="*/ 1357952 w 3125337"/>
                  <a:gd name="connsiteY4" fmla="*/ 131541 h 1104325"/>
                  <a:gd name="connsiteX5" fmla="*/ 1698672 w 3125337"/>
                  <a:gd name="connsiteY5" fmla="*/ 817532 h 1104325"/>
                  <a:gd name="connsiteX6" fmla="*/ 2033990 w 3125337"/>
                  <a:gd name="connsiteY6" fmla="*/ 475614 h 1104325"/>
                  <a:gd name="connsiteX7" fmla="*/ 2387884 w 3125337"/>
                  <a:gd name="connsiteY7" fmla="*/ 877276 h 1104325"/>
                  <a:gd name="connsiteX8" fmla="*/ 2729552 w 3125337"/>
                  <a:gd name="connsiteY8" fmla="*/ 728250 h 1104325"/>
                  <a:gd name="connsiteX9" fmla="*/ 3125337 w 3125337"/>
                  <a:gd name="connsiteY9" fmla="*/ 1104325 h 1104325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33990 w 3125337"/>
                  <a:gd name="connsiteY6" fmla="*/ 385161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63250 w 3125337"/>
                  <a:gd name="connsiteY6" fmla="*/ 976638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54638 w 3179975"/>
                  <a:gd name="connsiteY0" fmla="*/ 768212 h 1013872"/>
                  <a:gd name="connsiteX1" fmla="*/ 60199 w 3179975"/>
                  <a:gd name="connsiteY1" fmla="*/ 684887 h 1013872"/>
                  <a:gd name="connsiteX2" fmla="*/ 415829 w 3179975"/>
                  <a:gd name="connsiteY2" fmla="*/ 412382 h 1013872"/>
                  <a:gd name="connsiteX3" fmla="*/ 740852 w 3179975"/>
                  <a:gd name="connsiteY3" fmla="*/ 688230 h 1013872"/>
                  <a:gd name="connsiteX4" fmla="*/ 1096322 w 3179975"/>
                  <a:gd name="connsiteY4" fmla="*/ 480549 h 1013872"/>
                  <a:gd name="connsiteX5" fmla="*/ 1412590 w 3179975"/>
                  <a:gd name="connsiteY5" fmla="*/ 41088 h 1013872"/>
                  <a:gd name="connsiteX6" fmla="*/ 1753310 w 3179975"/>
                  <a:gd name="connsiteY6" fmla="*/ 727079 h 1013872"/>
                  <a:gd name="connsiteX7" fmla="*/ 2117888 w 3179975"/>
                  <a:gd name="connsiteY7" fmla="*/ 976638 h 1013872"/>
                  <a:gd name="connsiteX8" fmla="*/ 2442522 w 3179975"/>
                  <a:gd name="connsiteY8" fmla="*/ 786823 h 1013872"/>
                  <a:gd name="connsiteX9" fmla="*/ 2784190 w 3179975"/>
                  <a:gd name="connsiteY9" fmla="*/ 637797 h 1013872"/>
                  <a:gd name="connsiteX10" fmla="*/ 3179975 w 3179975"/>
                  <a:gd name="connsiteY10" fmla="*/ 1013872 h 1013872"/>
                  <a:gd name="connsiteX0" fmla="*/ 0 w 3125337"/>
                  <a:gd name="connsiteY0" fmla="*/ 768212 h 1013872"/>
                  <a:gd name="connsiteX1" fmla="*/ 361191 w 3125337"/>
                  <a:gd name="connsiteY1" fmla="*/ 412382 h 1013872"/>
                  <a:gd name="connsiteX2" fmla="*/ 686214 w 3125337"/>
                  <a:gd name="connsiteY2" fmla="*/ 688230 h 1013872"/>
                  <a:gd name="connsiteX3" fmla="*/ 1041684 w 3125337"/>
                  <a:gd name="connsiteY3" fmla="*/ 480549 h 1013872"/>
                  <a:gd name="connsiteX4" fmla="*/ 1357952 w 3125337"/>
                  <a:gd name="connsiteY4" fmla="*/ 41088 h 1013872"/>
                  <a:gd name="connsiteX5" fmla="*/ 1698672 w 3125337"/>
                  <a:gd name="connsiteY5" fmla="*/ 727079 h 1013872"/>
                  <a:gd name="connsiteX6" fmla="*/ 2063250 w 3125337"/>
                  <a:gd name="connsiteY6" fmla="*/ 976638 h 1013872"/>
                  <a:gd name="connsiteX7" fmla="*/ 2387884 w 3125337"/>
                  <a:gd name="connsiteY7" fmla="*/ 786823 h 1013872"/>
                  <a:gd name="connsiteX8" fmla="*/ 2729552 w 3125337"/>
                  <a:gd name="connsiteY8" fmla="*/ 637797 h 1013872"/>
                  <a:gd name="connsiteX9" fmla="*/ 3125337 w 3125337"/>
                  <a:gd name="connsiteY9" fmla="*/ 1013872 h 1013872"/>
                  <a:gd name="connsiteX0" fmla="*/ 0 w 3110707"/>
                  <a:gd name="connsiteY0" fmla="*/ 936063 h 1013872"/>
                  <a:gd name="connsiteX1" fmla="*/ 346561 w 3110707"/>
                  <a:gd name="connsiteY1" fmla="*/ 412382 h 1013872"/>
                  <a:gd name="connsiteX2" fmla="*/ 671584 w 3110707"/>
                  <a:gd name="connsiteY2" fmla="*/ 688230 h 1013872"/>
                  <a:gd name="connsiteX3" fmla="*/ 1027054 w 3110707"/>
                  <a:gd name="connsiteY3" fmla="*/ 480549 h 1013872"/>
                  <a:gd name="connsiteX4" fmla="*/ 1343322 w 3110707"/>
                  <a:gd name="connsiteY4" fmla="*/ 41088 h 1013872"/>
                  <a:gd name="connsiteX5" fmla="*/ 1684042 w 3110707"/>
                  <a:gd name="connsiteY5" fmla="*/ 727079 h 1013872"/>
                  <a:gd name="connsiteX6" fmla="*/ 2048620 w 3110707"/>
                  <a:gd name="connsiteY6" fmla="*/ 976638 h 1013872"/>
                  <a:gd name="connsiteX7" fmla="*/ 2373254 w 3110707"/>
                  <a:gd name="connsiteY7" fmla="*/ 786823 h 1013872"/>
                  <a:gd name="connsiteX8" fmla="*/ 2714922 w 3110707"/>
                  <a:gd name="connsiteY8" fmla="*/ 637797 h 1013872"/>
                  <a:gd name="connsiteX9" fmla="*/ 3110707 w 3110707"/>
                  <a:gd name="connsiteY9" fmla="*/ 1013872 h 1013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0707" h="1013872">
                    <a:moveTo>
                      <a:pt x="0" y="936063"/>
                    </a:moveTo>
                    <a:cubicBezTo>
                      <a:pt x="75248" y="861932"/>
                      <a:pt x="234630" y="453687"/>
                      <a:pt x="346561" y="412382"/>
                    </a:cubicBezTo>
                    <a:cubicBezTo>
                      <a:pt x="458492" y="371077"/>
                      <a:pt x="558169" y="676869"/>
                      <a:pt x="671584" y="688230"/>
                    </a:cubicBezTo>
                    <a:cubicBezTo>
                      <a:pt x="784999" y="699591"/>
                      <a:pt x="915098" y="588406"/>
                      <a:pt x="1027054" y="480549"/>
                    </a:cubicBezTo>
                    <a:cubicBezTo>
                      <a:pt x="1139010" y="372692"/>
                      <a:pt x="1233824" y="0"/>
                      <a:pt x="1343322" y="41088"/>
                    </a:cubicBezTo>
                    <a:cubicBezTo>
                      <a:pt x="1452820" y="82176"/>
                      <a:pt x="1566492" y="571154"/>
                      <a:pt x="1684042" y="727079"/>
                    </a:cubicBezTo>
                    <a:cubicBezTo>
                      <a:pt x="1801592" y="883004"/>
                      <a:pt x="1933751" y="966681"/>
                      <a:pt x="2048620" y="976638"/>
                    </a:cubicBezTo>
                    <a:cubicBezTo>
                      <a:pt x="2163489" y="986595"/>
                      <a:pt x="2262204" y="843296"/>
                      <a:pt x="2373254" y="786823"/>
                    </a:cubicBezTo>
                    <a:cubicBezTo>
                      <a:pt x="2484304" y="730350"/>
                      <a:pt x="2592013" y="599956"/>
                      <a:pt x="2714922" y="637797"/>
                    </a:cubicBezTo>
                    <a:cubicBezTo>
                      <a:pt x="2837831" y="675639"/>
                      <a:pt x="2975367" y="927436"/>
                      <a:pt x="3110707" y="1013872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grpSp>
            <p:nvGrpSpPr>
              <p:cNvPr id="15" name="Grupo 115"/>
              <p:cNvGrpSpPr/>
              <p:nvPr/>
            </p:nvGrpSpPr>
            <p:grpSpPr>
              <a:xfrm>
                <a:off x="479047" y="1604103"/>
                <a:ext cx="3915539" cy="2257927"/>
                <a:chOff x="1253308" y="3091220"/>
                <a:chExt cx="2604083" cy="2257927"/>
              </a:xfrm>
            </p:grpSpPr>
            <p:cxnSp>
              <p:nvCxnSpPr>
                <p:cNvPr id="113" name="Straight Connector 2"/>
                <p:cNvCxnSpPr/>
                <p:nvPr/>
              </p:nvCxnSpPr>
              <p:spPr>
                <a:xfrm>
                  <a:off x="1397948" y="4808307"/>
                  <a:ext cx="2327891" cy="0"/>
                </a:xfrm>
                <a:prstGeom prst="line">
                  <a:avLst/>
                </a:prstGeom>
                <a:ln w="12700"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Arrow Connector 4"/>
                <p:cNvCxnSpPr/>
                <p:nvPr/>
              </p:nvCxnSpPr>
              <p:spPr>
                <a:xfrm rot="5400000" flipH="1" flipV="1">
                  <a:off x="1309172" y="4715410"/>
                  <a:ext cx="20506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5"/>
                <p:cNvCxnSpPr/>
                <p:nvPr/>
              </p:nvCxnSpPr>
              <p:spPr>
                <a:xfrm rot="5400000" flipH="1" flipV="1">
                  <a:off x="1325773" y="4513873"/>
                  <a:ext cx="62334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6"/>
                <p:cNvCxnSpPr/>
                <p:nvPr/>
              </p:nvCxnSpPr>
              <p:spPr>
                <a:xfrm rot="5400000" flipH="1" flipV="1">
                  <a:off x="1653000" y="4615591"/>
                  <a:ext cx="421493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Arrow Connector 7"/>
                <p:cNvCxnSpPr/>
                <p:nvPr/>
              </p:nvCxnSpPr>
              <p:spPr>
                <a:xfrm rot="5400000" flipH="1" flipV="1">
                  <a:off x="1795233" y="4530343"/>
                  <a:ext cx="590616" cy="1056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8"/>
                <p:cNvCxnSpPr/>
                <p:nvPr/>
              </p:nvCxnSpPr>
              <p:spPr>
                <a:xfrm rot="5400000" flipH="1" flipV="1">
                  <a:off x="1869066" y="4356398"/>
                  <a:ext cx="896279" cy="794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9"/>
                <p:cNvCxnSpPr/>
                <p:nvPr/>
              </p:nvCxnSpPr>
              <p:spPr>
                <a:xfrm rot="5400000" flipH="1" flipV="1">
                  <a:off x="2351385" y="4616130"/>
                  <a:ext cx="383386" cy="1"/>
                </a:xfrm>
                <a:prstGeom prst="straightConnector1">
                  <a:avLst/>
                </a:prstGeom>
                <a:ln w="28575">
                  <a:headEnd type="none"/>
                  <a:tailEnd type="oval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Arrow Connector 10"/>
                <p:cNvCxnSpPr/>
                <p:nvPr/>
              </p:nvCxnSpPr>
              <p:spPr>
                <a:xfrm rot="16200000" flipH="1">
                  <a:off x="2680129" y="4712949"/>
                  <a:ext cx="175517" cy="27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1"/>
                <p:cNvCxnSpPr/>
                <p:nvPr/>
              </p:nvCxnSpPr>
              <p:spPr>
                <a:xfrm rot="5400000">
                  <a:off x="2831585" y="4639050"/>
                  <a:ext cx="326470" cy="1056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"/>
                <p:cNvCxnSpPr/>
                <p:nvPr/>
              </p:nvCxnSpPr>
              <p:spPr>
                <a:xfrm rot="5400000">
                  <a:off x="3008270" y="4587263"/>
                  <a:ext cx="426429" cy="794"/>
                </a:xfrm>
                <a:prstGeom prst="straightConnector1">
                  <a:avLst/>
                </a:prstGeom>
                <a:ln w="28575">
                  <a:headEnd type="oval" w="lg" len="lg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3" name="CaixaDeTexto 122"/>
                <p:cNvSpPr txBox="1"/>
                <p:nvPr/>
              </p:nvSpPr>
              <p:spPr>
                <a:xfrm>
                  <a:off x="1259540" y="4832136"/>
                  <a:ext cx="31290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dirty="0" smtClean="0"/>
                    <a:t>0</a:t>
                  </a:r>
                  <a:endParaRPr lang="pt-BR" dirty="0"/>
                </a:p>
              </p:txBody>
            </p:sp>
            <p:sp>
              <p:nvSpPr>
                <p:cNvPr id="124" name="CaixaDeTexto 123"/>
                <p:cNvSpPr txBox="1"/>
                <p:nvPr/>
              </p:nvSpPr>
              <p:spPr>
                <a:xfrm>
                  <a:off x="1253308" y="3091220"/>
                  <a:ext cx="794457" cy="56835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|</a:t>
                  </a:r>
                  <a:r>
                    <a:rPr lang="pt-BR" sz="2400" i="1" dirty="0" err="1" smtClean="0"/>
                    <a:t>Y</a:t>
                  </a:r>
                  <a:r>
                    <a:rPr lang="pt-BR" sz="2400" i="1" baseline="-25000" dirty="0" err="1" smtClean="0"/>
                    <a:t>s</a:t>
                  </a:r>
                  <a:r>
                    <a:rPr lang="pt-BR" sz="2400" dirty="0" smtClean="0"/>
                    <a:t>[</a:t>
                  </a:r>
                  <a:r>
                    <a:rPr lang="pt-BR" sz="2400" i="1" dirty="0" smtClean="0"/>
                    <a:t>k</a:t>
                  </a:r>
                  <a:r>
                    <a:rPr lang="pt-BR" sz="2400" dirty="0" smtClean="0"/>
                    <a:t>,4]|</a:t>
                  </a:r>
                  <a:endParaRPr lang="pt-BR" sz="2400" dirty="0"/>
                </a:p>
              </p:txBody>
            </p:sp>
            <p:sp>
              <p:nvSpPr>
                <p:cNvPr id="125" name="CaixaDeTexto 124"/>
                <p:cNvSpPr txBox="1"/>
                <p:nvPr/>
              </p:nvSpPr>
              <p:spPr>
                <a:xfrm>
                  <a:off x="3518837" y="4769896"/>
                  <a:ext cx="33855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2400" i="1" dirty="0" smtClean="0"/>
                    <a:t>k</a:t>
                  </a:r>
                </a:p>
              </p:txBody>
            </p:sp>
            <p:sp>
              <p:nvSpPr>
                <p:cNvPr id="126" name="CaixaDeTexto 125"/>
                <p:cNvSpPr txBox="1"/>
                <p:nvPr/>
              </p:nvSpPr>
              <p:spPr>
                <a:xfrm>
                  <a:off x="2002841" y="4873786"/>
                  <a:ext cx="1402134" cy="47536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i="1" spc="600" dirty="0" smtClean="0"/>
                    <a:t>Freqüência</a:t>
                  </a:r>
                </a:p>
                <a:p>
                  <a:pPr algn="ctr"/>
                  <a:r>
                    <a:rPr lang="pt-BR" spc="600" dirty="0" smtClean="0"/>
                    <a:t>(índice)</a:t>
                  </a:r>
                  <a:endParaRPr lang="pt-BR" spc="600" dirty="0"/>
                </a:p>
              </p:txBody>
            </p:sp>
          </p:grpSp>
        </p:grpSp>
      </p:grpSp>
      <p:sp>
        <p:nvSpPr>
          <p:cNvPr id="128" name="Retângulo 127"/>
          <p:cNvSpPr/>
          <p:nvPr/>
        </p:nvSpPr>
        <p:spPr>
          <a:xfrm>
            <a:off x="1067786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16" name="Grupo 128"/>
          <p:cNvGrpSpPr/>
          <p:nvPr/>
        </p:nvGrpSpPr>
        <p:grpSpPr>
          <a:xfrm>
            <a:off x="1057564" y="1592187"/>
            <a:ext cx="7919190" cy="1647519"/>
            <a:chOff x="1177310" y="262835"/>
            <a:chExt cx="7919190" cy="2628659"/>
          </a:xfrm>
        </p:grpSpPr>
        <p:cxnSp>
          <p:nvCxnSpPr>
            <p:cNvPr id="137" name="Straight Connector 2"/>
            <p:cNvCxnSpPr/>
            <p:nvPr/>
          </p:nvCxnSpPr>
          <p:spPr>
            <a:xfrm>
              <a:off x="1177310" y="1707990"/>
              <a:ext cx="3760464" cy="4028"/>
            </a:xfrm>
            <a:prstGeom prst="line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4"/>
            <p:cNvCxnSpPr/>
            <p:nvPr/>
          </p:nvCxnSpPr>
          <p:spPr>
            <a:xfrm rot="5400000" flipH="1" flipV="1">
              <a:off x="987166" y="1512774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5"/>
            <p:cNvCxnSpPr/>
            <p:nvPr/>
          </p:nvCxnSpPr>
          <p:spPr>
            <a:xfrm rot="5400000" flipH="1" flipV="1">
              <a:off x="969165" y="1275391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6"/>
            <p:cNvCxnSpPr/>
            <p:nvPr/>
          </p:nvCxnSpPr>
          <p:spPr>
            <a:xfrm rot="5400000" flipH="1" flipV="1">
              <a:off x="1249729" y="1330479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7"/>
            <p:cNvCxnSpPr/>
            <p:nvPr/>
          </p:nvCxnSpPr>
          <p:spPr>
            <a:xfrm rot="5400000" flipH="1" flipV="1">
              <a:off x="1280055" y="1134536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8"/>
            <p:cNvCxnSpPr/>
            <p:nvPr/>
          </p:nvCxnSpPr>
          <p:spPr>
            <a:xfrm rot="5400000" flipH="1" flipV="1">
              <a:off x="1648428" y="1256081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Arrow Connector 9"/>
            <p:cNvCxnSpPr/>
            <p:nvPr/>
          </p:nvCxnSpPr>
          <p:spPr>
            <a:xfrm rot="5400000" flipH="1" flipV="1">
              <a:off x="2130747" y="1515813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Arrow Connector 10"/>
            <p:cNvCxnSpPr/>
            <p:nvPr/>
          </p:nvCxnSpPr>
          <p:spPr>
            <a:xfrm rot="5400000">
              <a:off x="2424166" y="1834613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1"/>
            <p:cNvCxnSpPr/>
            <p:nvPr/>
          </p:nvCxnSpPr>
          <p:spPr>
            <a:xfrm rot="5400000">
              <a:off x="2427621" y="2064154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2"/>
            <p:cNvCxnSpPr/>
            <p:nvPr/>
          </p:nvCxnSpPr>
          <p:spPr>
            <a:xfrm rot="5400000">
              <a:off x="2787632" y="1923682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3"/>
            <p:cNvCxnSpPr/>
            <p:nvPr/>
          </p:nvCxnSpPr>
          <p:spPr>
            <a:xfrm rot="5400000" flipH="1" flipV="1">
              <a:off x="3049535" y="153772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Arrow Connector 14"/>
            <p:cNvCxnSpPr/>
            <p:nvPr/>
          </p:nvCxnSpPr>
          <p:spPr>
            <a:xfrm rot="5400000" flipH="1" flipV="1">
              <a:off x="3079861" y="1335841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5"/>
            <p:cNvCxnSpPr/>
            <p:nvPr/>
          </p:nvCxnSpPr>
          <p:spPr>
            <a:xfrm rot="5400000" flipH="1" flipV="1">
              <a:off x="3415977" y="1445687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6"/>
            <p:cNvCxnSpPr/>
            <p:nvPr/>
          </p:nvCxnSpPr>
          <p:spPr>
            <a:xfrm rot="5400000" flipH="1" flipV="1">
              <a:off x="3419582" y="122302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Arrow Connector 13"/>
            <p:cNvCxnSpPr/>
            <p:nvPr/>
          </p:nvCxnSpPr>
          <p:spPr>
            <a:xfrm rot="5400000" flipH="1" flipV="1">
              <a:off x="3954607" y="152979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Arrow Connector 14"/>
            <p:cNvCxnSpPr/>
            <p:nvPr/>
          </p:nvCxnSpPr>
          <p:spPr>
            <a:xfrm rot="5400000">
              <a:off x="4291316" y="1777604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"/>
            <p:cNvCxnSpPr/>
            <p:nvPr/>
          </p:nvCxnSpPr>
          <p:spPr>
            <a:xfrm rot="5400000">
              <a:off x="4408129" y="1887058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6"/>
            <p:cNvCxnSpPr/>
            <p:nvPr/>
          </p:nvCxnSpPr>
          <p:spPr>
            <a:xfrm rot="5400000" flipH="1" flipV="1">
              <a:off x="4705261" y="1596501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2"/>
            <p:cNvCxnSpPr/>
            <p:nvPr/>
          </p:nvCxnSpPr>
          <p:spPr>
            <a:xfrm rot="10800000" flipV="1">
              <a:off x="4910474" y="1710046"/>
              <a:ext cx="4019776" cy="469"/>
            </a:xfrm>
            <a:prstGeom prst="line">
              <a:avLst/>
            </a:prstGeom>
            <a:ln w="12700">
              <a:headEnd type="stealth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4"/>
            <p:cNvCxnSpPr/>
            <p:nvPr/>
          </p:nvCxnSpPr>
          <p:spPr>
            <a:xfrm rot="5400000">
              <a:off x="8452487" y="1915790"/>
              <a:ext cx="408595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5"/>
            <p:cNvCxnSpPr/>
            <p:nvPr/>
          </p:nvCxnSpPr>
          <p:spPr>
            <a:xfrm rot="5400000">
              <a:off x="7981919" y="2159966"/>
              <a:ext cx="897166" cy="826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6"/>
            <p:cNvCxnSpPr/>
            <p:nvPr/>
          </p:nvCxnSpPr>
          <p:spPr>
            <a:xfrm rot="5400000">
              <a:off x="7809915" y="2111733"/>
              <a:ext cx="78860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7"/>
            <p:cNvCxnSpPr/>
            <p:nvPr/>
          </p:nvCxnSpPr>
          <p:spPr>
            <a:xfrm rot="5400000">
              <a:off x="7387705" y="2300852"/>
              <a:ext cx="11804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8"/>
            <p:cNvCxnSpPr/>
            <p:nvPr/>
          </p:nvCxnSpPr>
          <p:spPr>
            <a:xfrm rot="5400000">
              <a:off x="7303542" y="2165659"/>
              <a:ext cx="89627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9"/>
            <p:cNvCxnSpPr/>
            <p:nvPr/>
          </p:nvCxnSpPr>
          <p:spPr>
            <a:xfrm rot="5400000">
              <a:off x="7334118" y="1906720"/>
              <a:ext cx="383386" cy="1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0"/>
            <p:cNvCxnSpPr/>
            <p:nvPr/>
          </p:nvCxnSpPr>
          <p:spPr>
            <a:xfrm rot="5400000" flipH="1" flipV="1">
              <a:off x="7175794" y="1587127"/>
              <a:ext cx="24829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1"/>
            <p:cNvCxnSpPr/>
            <p:nvPr/>
          </p:nvCxnSpPr>
          <p:spPr>
            <a:xfrm rot="5400000" flipH="1" flipV="1">
              <a:off x="6726713" y="1357586"/>
              <a:ext cx="693916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2"/>
            <p:cNvCxnSpPr/>
            <p:nvPr/>
          </p:nvCxnSpPr>
          <p:spPr>
            <a:xfrm rot="5400000" flipH="1" flipV="1">
              <a:off x="6634188" y="1498058"/>
              <a:ext cx="42642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3"/>
            <p:cNvCxnSpPr/>
            <p:nvPr/>
          </p:nvCxnSpPr>
          <p:spPr>
            <a:xfrm rot="5400000">
              <a:off x="6443555" y="1884017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4"/>
            <p:cNvCxnSpPr/>
            <p:nvPr/>
          </p:nvCxnSpPr>
          <p:spPr>
            <a:xfrm rot="5400000">
              <a:off x="6021345" y="2085899"/>
              <a:ext cx="747044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5"/>
            <p:cNvCxnSpPr/>
            <p:nvPr/>
          </p:nvCxnSpPr>
          <p:spPr>
            <a:xfrm rot="5400000">
              <a:off x="5904925" y="1976053"/>
              <a:ext cx="52734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"/>
            <p:cNvCxnSpPr/>
            <p:nvPr/>
          </p:nvCxnSpPr>
          <p:spPr>
            <a:xfrm rot="5400000">
              <a:off x="5455994" y="2198715"/>
              <a:ext cx="972673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3"/>
            <p:cNvCxnSpPr/>
            <p:nvPr/>
          </p:nvCxnSpPr>
          <p:spPr>
            <a:xfrm rot="5400000">
              <a:off x="5538483" y="1891943"/>
              <a:ext cx="355160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4"/>
            <p:cNvCxnSpPr/>
            <p:nvPr/>
          </p:nvCxnSpPr>
          <p:spPr>
            <a:xfrm rot="5400000" flipH="1" flipV="1">
              <a:off x="5422656" y="1644136"/>
              <a:ext cx="134278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5"/>
            <p:cNvCxnSpPr/>
            <p:nvPr/>
          </p:nvCxnSpPr>
          <p:spPr>
            <a:xfrm rot="5400000" flipH="1" flipV="1">
              <a:off x="5086933" y="1534682"/>
              <a:ext cx="353187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6"/>
            <p:cNvCxnSpPr/>
            <p:nvPr/>
          </p:nvCxnSpPr>
          <p:spPr>
            <a:xfrm rot="5400000">
              <a:off x="4931529" y="1825239"/>
              <a:ext cx="211459" cy="794"/>
            </a:xfrm>
            <a:prstGeom prst="straightConnector1">
              <a:avLst/>
            </a:prstGeom>
            <a:ln w="28575"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CaixaDeTexto 172"/>
            <p:cNvSpPr txBox="1"/>
            <p:nvPr/>
          </p:nvSpPr>
          <p:spPr>
            <a:xfrm>
              <a:off x="8783594" y="171004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i="1" dirty="0" smtClean="0"/>
                <a:t>n</a:t>
              </a:r>
              <a:endParaRPr lang="pt-BR" i="1" dirty="0"/>
            </a:p>
          </p:txBody>
        </p:sp>
        <p:sp>
          <p:nvSpPr>
            <p:cNvPr id="174" name="CaixaDeTexto 173"/>
            <p:cNvSpPr txBox="1"/>
            <p:nvPr/>
          </p:nvSpPr>
          <p:spPr>
            <a:xfrm>
              <a:off x="5455195" y="262835"/>
              <a:ext cx="793807" cy="736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400" i="1" dirty="0" smtClean="0"/>
                <a:t>y</a:t>
              </a:r>
              <a:r>
                <a:rPr lang="pt-BR" sz="2400" dirty="0" smtClean="0"/>
                <a:t>(</a:t>
              </a:r>
              <a:r>
                <a:rPr lang="pt-BR" sz="2400" i="1" dirty="0" smtClean="0"/>
                <a:t>n</a:t>
              </a:r>
              <a:r>
                <a:rPr lang="pt-BR" sz="2400" dirty="0" smtClean="0"/>
                <a:t>)</a:t>
              </a:r>
              <a:endParaRPr lang="pt-BR" sz="2400" dirty="0"/>
            </a:p>
          </p:txBody>
        </p:sp>
      </p:grpSp>
      <p:sp>
        <p:nvSpPr>
          <p:cNvPr id="130" name="Retângulo 129"/>
          <p:cNvSpPr/>
          <p:nvPr/>
        </p:nvSpPr>
        <p:spPr>
          <a:xfrm>
            <a:off x="2878776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2" name="Retângulo 131"/>
          <p:cNvSpPr/>
          <p:nvPr/>
        </p:nvSpPr>
        <p:spPr>
          <a:xfrm>
            <a:off x="6512630" y="1663272"/>
            <a:ext cx="1816926" cy="1690780"/>
          </a:xfrm>
          <a:prstGeom prst="rect">
            <a:avLst/>
          </a:prstGeom>
          <a:solidFill>
            <a:schemeClr val="accent6">
              <a:lumMod val="75000"/>
              <a:alpha val="6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/>
          <p:cNvSpPr txBox="1"/>
          <p:nvPr/>
        </p:nvSpPr>
        <p:spPr>
          <a:xfrm>
            <a:off x="1122192" y="2969649"/>
            <a:ext cx="17411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  </a:t>
            </a:r>
            <a:r>
              <a:rPr lang="pt-BR" sz="2000" i="1" dirty="0" smtClean="0"/>
              <a:t>m</a:t>
            </a:r>
            <a:r>
              <a:rPr lang="pt-BR" sz="2000" dirty="0" smtClean="0"/>
              <a:t> =1</a:t>
            </a:r>
          </a:p>
          <a:p>
            <a:r>
              <a:rPr lang="pt-BR" sz="2000" i="1" dirty="0" smtClean="0"/>
              <a:t>L</a:t>
            </a:r>
            <a:r>
              <a:rPr lang="pt-BR" sz="2000" dirty="0" smtClean="0"/>
              <a:t> </a:t>
            </a:r>
            <a:r>
              <a:rPr lang="pt-BR" sz="2000" dirty="0" smtClean="0">
                <a:sym typeface="Symbol"/>
              </a:rPr>
              <a:t></a:t>
            </a:r>
            <a:r>
              <a:rPr lang="pt-BR" sz="2000" dirty="0" smtClean="0"/>
              <a:t> </a:t>
            </a:r>
            <a:r>
              <a:rPr lang="pt-BR" sz="2000" i="1" dirty="0" smtClean="0"/>
              <a:t>N</a:t>
            </a:r>
            <a:r>
              <a:rPr lang="pt-BR" sz="2000" dirty="0" smtClean="0"/>
              <a:t> amostras</a:t>
            </a:r>
            <a:endParaRPr lang="pt-BR" sz="2000" dirty="0"/>
          </a:p>
        </p:txBody>
      </p:sp>
      <p:sp>
        <p:nvSpPr>
          <p:cNvPr id="134" name="CaixaDeTexto 133"/>
          <p:cNvSpPr txBox="1"/>
          <p:nvPr/>
        </p:nvSpPr>
        <p:spPr>
          <a:xfrm>
            <a:off x="2929765" y="296473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2</a:t>
            </a:r>
            <a:endParaRPr lang="pt-BR" dirty="0"/>
          </a:p>
        </p:txBody>
      </p:sp>
      <p:sp>
        <p:nvSpPr>
          <p:cNvPr id="135" name="CaixaDeTexto 134"/>
          <p:cNvSpPr txBox="1"/>
          <p:nvPr/>
        </p:nvSpPr>
        <p:spPr>
          <a:xfrm>
            <a:off x="6544910" y="2975617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4</a:t>
            </a:r>
            <a:endParaRPr lang="pt-BR" sz="2000" dirty="0"/>
          </a:p>
        </p:txBody>
      </p:sp>
      <p:sp>
        <p:nvSpPr>
          <p:cNvPr id="136" name="CaixaDeTexto 135"/>
          <p:cNvSpPr txBox="1"/>
          <p:nvPr/>
        </p:nvSpPr>
        <p:spPr>
          <a:xfrm>
            <a:off x="4737338" y="2964731"/>
            <a:ext cx="1027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Bloco</a:t>
            </a:r>
            <a:r>
              <a:rPr lang="pt-BR" dirty="0" smtClean="0"/>
              <a:t> </a:t>
            </a:r>
            <a:r>
              <a:rPr lang="pt-BR" sz="2000" dirty="0" smtClean="0"/>
              <a:t>3</a:t>
            </a:r>
            <a:endParaRPr lang="pt-BR" sz="2000" dirty="0"/>
          </a:p>
        </p:txBody>
      </p:sp>
      <p:grpSp>
        <p:nvGrpSpPr>
          <p:cNvPr id="17" name="Grupo 175"/>
          <p:cNvGrpSpPr/>
          <p:nvPr/>
        </p:nvGrpSpPr>
        <p:grpSpPr>
          <a:xfrm>
            <a:off x="-120721" y="2554014"/>
            <a:ext cx="2210939" cy="2994998"/>
            <a:chOff x="-136487" y="2408830"/>
            <a:chExt cx="2210939" cy="2572606"/>
          </a:xfrm>
        </p:grpSpPr>
        <p:sp>
          <p:nvSpPr>
            <p:cNvPr id="177" name="Seta circular 176"/>
            <p:cNvSpPr/>
            <p:nvPr/>
          </p:nvSpPr>
          <p:spPr>
            <a:xfrm rot="16200000" flipH="1">
              <a:off x="-317320" y="2589663"/>
              <a:ext cx="2572606" cy="2210939"/>
            </a:xfrm>
            <a:prstGeom prst="circularArrow">
              <a:avLst>
                <a:gd name="adj1" fmla="val 18509"/>
                <a:gd name="adj2" fmla="val 1100910"/>
                <a:gd name="adj3" fmla="val 20286770"/>
                <a:gd name="adj4" fmla="val 10893425"/>
                <a:gd name="adj5" fmla="val 17853"/>
              </a:avLst>
            </a:prstGeom>
            <a:solidFill>
              <a:schemeClr val="accent1">
                <a:alpha val="4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178" name="CaixaDeTexto 177"/>
            <p:cNvSpPr txBox="1"/>
            <p:nvPr/>
          </p:nvSpPr>
          <p:spPr>
            <a:xfrm rot="16200000">
              <a:off x="-82602" y="3507477"/>
              <a:ext cx="7441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smtClean="0">
                  <a:solidFill>
                    <a:srgbClr val="FF0000"/>
                  </a:solidFill>
                </a:rPr>
                <a:t>DFT</a:t>
              </a:r>
              <a:r>
                <a:rPr lang="pt-BR" b="1" i="1" baseline="-25000" dirty="0" smtClean="0">
                  <a:solidFill>
                    <a:srgbClr val="FF0000"/>
                  </a:solidFill>
                </a:rPr>
                <a:t>N</a:t>
              </a:r>
              <a:endParaRPr lang="pt-BR" b="1" i="1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9" name="CaixaDeTexto 178"/>
          <p:cNvSpPr txBox="1"/>
          <p:nvPr/>
        </p:nvSpPr>
        <p:spPr>
          <a:xfrm rot="18158467">
            <a:off x="7429156" y="5269073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ESPECTROS</a:t>
            </a:r>
          </a:p>
          <a:p>
            <a:pPr algn="ctr"/>
            <a:r>
              <a:rPr lang="pt-BR" b="1" dirty="0" smtClean="0">
                <a:solidFill>
                  <a:srgbClr val="FF0000"/>
                </a:solidFill>
              </a:rPr>
              <a:t>dos Blocos</a:t>
            </a:r>
            <a:endParaRPr lang="pt-B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RESUMO DA APRESENTAÇÃO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sz="2800" dirty="0" smtClean="0"/>
              <a:t>Introdução</a:t>
            </a:r>
          </a:p>
          <a:p>
            <a:pPr lvl="1"/>
            <a:r>
              <a:rPr lang="fi-FI" sz="2400" dirty="0" smtClean="0"/>
              <a:t>Processamento Digital de Sinais (PDS)</a:t>
            </a:r>
          </a:p>
          <a:p>
            <a:pPr lvl="1"/>
            <a:r>
              <a:rPr lang="fi-FI" sz="2400" dirty="0" smtClean="0"/>
              <a:t>Motivação para P&amp;D na área</a:t>
            </a:r>
          </a:p>
          <a:p>
            <a:r>
              <a:rPr lang="fi-FI" sz="2800" dirty="0" smtClean="0"/>
              <a:t>Revisão de Aplicações de Interesse</a:t>
            </a:r>
          </a:p>
          <a:p>
            <a:pPr lvl="1"/>
            <a:r>
              <a:rPr lang="fi-FI" dirty="0" smtClean="0"/>
              <a:t>Filtragem e separação de fontes, sistemas inversos</a:t>
            </a:r>
          </a:p>
          <a:p>
            <a:pPr lvl="1"/>
            <a:r>
              <a:rPr lang="fi-FI" dirty="0" smtClean="0"/>
              <a:t>Análise de sinais (frequência e em tempo-frequência)</a:t>
            </a:r>
          </a:p>
          <a:p>
            <a:pPr lvl="1"/>
            <a:r>
              <a:rPr lang="fi-FI" dirty="0" smtClean="0"/>
              <a:t>Codificação/Compressão</a:t>
            </a:r>
          </a:p>
          <a:p>
            <a:pPr lvl="1"/>
            <a:r>
              <a:rPr lang="fi-FI" dirty="0" smtClean="0"/>
              <a:t>Reconhecimento de padrões </a:t>
            </a:r>
          </a:p>
          <a:p>
            <a:r>
              <a:rPr lang="fi-FI" sz="2800" dirty="0" smtClean="0"/>
              <a:t>Remoção de Ruído Impulsivo</a:t>
            </a:r>
          </a:p>
          <a:p>
            <a:pPr lvl="1"/>
            <a:r>
              <a:rPr lang="fi-FI" sz="2400" dirty="0" smtClean="0"/>
              <a:t>Método com base em modelo auto-regressivo</a:t>
            </a:r>
          </a:p>
          <a:p>
            <a:r>
              <a:rPr lang="fi-FI" sz="2800" dirty="0" smtClean="0"/>
              <a:t>Novas Tendências e Discussão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C8DC91-9BAD-4F35-93A9-4AF8AA568EEE}" type="slidenum">
              <a:rPr lang="fi-FI" smtClean="0"/>
              <a:pPr/>
              <a:t>2</a:t>
            </a:fld>
            <a:endParaRPr lang="en-GB" dirty="0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Exemplos de Espectrograma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Sinal de áudio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20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  <p:pic>
        <p:nvPicPr>
          <p:cNvPr id="7" name="Imagem 6" descr="specgram_slide_gerswin.png"/>
          <p:cNvPicPr>
            <a:picLocks noChangeAspect="1"/>
          </p:cNvPicPr>
          <p:nvPr/>
        </p:nvPicPr>
        <p:blipFill>
          <a:blip r:embed="rId3" cstate="print"/>
          <a:srcRect l="5806" t="5510" r="5806" b="1243"/>
          <a:stretch>
            <a:fillRect/>
          </a:stretch>
        </p:blipFill>
        <p:spPr>
          <a:xfrm>
            <a:off x="1328056" y="1775920"/>
            <a:ext cx="6433458" cy="4613994"/>
          </a:xfrm>
          <a:prstGeom prst="rect">
            <a:avLst/>
          </a:prstGeom>
        </p:spPr>
      </p:pic>
      <p:pic>
        <p:nvPicPr>
          <p:cNvPr id="8" name="gerswin_glissando.wav">
            <a:hlinkClick r:id="" action="ppaction://media"/>
          </p:cNvPr>
          <p:cNvPicPr>
            <a:picLocks noRot="1" noChangeAspect="1"/>
          </p:cNvPicPr>
          <p:nvPr>
            <a:wavAudioFile r:embed="rId1" name="gerswin_glissando.wav"/>
          </p:nvPr>
        </p:nvPicPr>
        <p:blipFill>
          <a:blip r:embed="rId4" cstate="print"/>
          <a:stretch>
            <a:fillRect/>
          </a:stretch>
        </p:blipFill>
        <p:spPr>
          <a:xfrm>
            <a:off x="8052934" y="1826306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Exemplos de Espectrograma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Sequência Biomolecular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21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  <p:pic>
        <p:nvPicPr>
          <p:cNvPr id="7" name="Imagem 6" descr="espectrograma_bio_molecular.PNG"/>
          <p:cNvPicPr>
            <a:picLocks noChangeAspect="1"/>
          </p:cNvPicPr>
          <p:nvPr/>
        </p:nvPicPr>
        <p:blipFill>
          <a:blip r:embed="rId2" cstate="print"/>
          <a:srcRect t="2478" r="1071"/>
          <a:stretch>
            <a:fillRect/>
          </a:stretch>
        </p:blipFill>
        <p:spPr>
          <a:xfrm>
            <a:off x="1077685" y="1687112"/>
            <a:ext cx="7315200" cy="4461998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 rot="16200000">
            <a:off x="-1418625" y="3570514"/>
            <a:ext cx="3865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+mn-lt"/>
              </a:rPr>
              <a:t>Frequência (índice DFT</a:t>
            </a:r>
            <a:r>
              <a:rPr lang="pt-BR" baseline="-25000" dirty="0" smtClean="0">
                <a:latin typeface="+mn-lt"/>
              </a:rPr>
              <a:t>60</a:t>
            </a:r>
            <a:r>
              <a:rPr lang="pt-BR" dirty="0" smtClean="0">
                <a:latin typeface="+mn-lt"/>
              </a:rPr>
              <a:t>)</a:t>
            </a:r>
            <a:endParaRPr lang="pt-BR" dirty="0">
              <a:latin typeface="+mn-lt"/>
            </a:endParaRPr>
          </a:p>
        </p:txBody>
      </p:sp>
      <p:cxnSp>
        <p:nvCxnSpPr>
          <p:cNvPr id="10" name="Conector de seta reta 9"/>
          <p:cNvCxnSpPr/>
          <p:nvPr/>
        </p:nvCxnSpPr>
        <p:spPr>
          <a:xfrm>
            <a:off x="849087" y="2873829"/>
            <a:ext cx="0" cy="206828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484304" y="6085112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 smtClean="0">
                <a:latin typeface="+mn-lt"/>
              </a:rPr>
              <a:t>Localização relativa do nucleotídeo na seq. DNA</a:t>
            </a:r>
            <a:endParaRPr lang="pt-BR" sz="1800" dirty="0">
              <a:latin typeface="+mn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6270171" y="1262743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©</a:t>
            </a:r>
            <a:r>
              <a:rPr lang="pt-BR" dirty="0" err="1" smtClean="0"/>
              <a:t>Anastassiou</a:t>
            </a:r>
            <a:r>
              <a:rPr lang="pt-BR" dirty="0" smtClean="0"/>
              <a:t> 2000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Segmentação Temporal e Incerteza TF</a:t>
            </a:r>
            <a:endParaRPr lang="pt-BR" dirty="0"/>
          </a:p>
        </p:txBody>
      </p:sp>
      <p:pic>
        <p:nvPicPr>
          <p:cNvPr id="7" name="Espaço Reservado para Conteúdo 6" descr="exemplo_STFT_efeito_janelamento_comentada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35" t="595" b="3315"/>
          <a:stretch>
            <a:fillRect/>
          </a:stretch>
        </p:blipFill>
        <p:spPr>
          <a:xfrm>
            <a:off x="1208314" y="1012371"/>
            <a:ext cx="7039196" cy="5268686"/>
          </a:xfrm>
        </p:spPr>
      </p:pic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22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Análise Espectral Paramétrica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Pressupõe-se um modelo gerador para sinal</a:t>
            </a:r>
          </a:p>
          <a:p>
            <a:pPr lvl="1"/>
            <a:r>
              <a:rPr lang="pt-BR" dirty="0" smtClean="0"/>
              <a:t>Para sinais ressonantes: modelos AR (</a:t>
            </a:r>
            <a:r>
              <a:rPr lang="pt-BR" dirty="0" err="1" smtClean="0"/>
              <a:t>auto-regressivos</a:t>
            </a:r>
            <a:r>
              <a:rPr lang="pt-BR" dirty="0" smtClean="0"/>
              <a:t>)</a:t>
            </a:r>
          </a:p>
          <a:p>
            <a:pPr lvl="1"/>
            <a:r>
              <a:rPr lang="pt-BR" dirty="0" smtClean="0"/>
              <a:t>Condição estacionária</a:t>
            </a:r>
          </a:p>
          <a:p>
            <a:pPr lvl="1"/>
            <a:r>
              <a:rPr lang="pt-BR" dirty="0" smtClean="0"/>
              <a:t>AR(p)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Os parâmetros </a:t>
            </a:r>
            <a:r>
              <a:rPr lang="pt-BR" sz="3200" b="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pt-BR" sz="3200" b="0" i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t-BR" dirty="0" smtClean="0"/>
              <a:t> do modelo são estimados por otimização (minimização do erro de modelagem)</a:t>
            </a:r>
          </a:p>
          <a:p>
            <a:r>
              <a:rPr lang="pt-BR" dirty="0" smtClean="0"/>
              <a:t>As frequências de oscilação podem ser determinadas pelos parâmetros do modelo</a:t>
            </a:r>
          </a:p>
          <a:p>
            <a:r>
              <a:rPr lang="pt-BR" dirty="0" smtClean="0"/>
              <a:t>Análise TF: Resultados melhores que DFT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23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05742" y="2775864"/>
            <a:ext cx="4084638" cy="1181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Aplicações de Análise de Sinais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Acústica e áudio</a:t>
            </a:r>
          </a:p>
          <a:p>
            <a:pPr lvl="1"/>
            <a:r>
              <a:rPr lang="pt-BR" dirty="0" smtClean="0"/>
              <a:t>Musical, vocal, ambientes, vibrações de estruturas</a:t>
            </a:r>
          </a:p>
          <a:p>
            <a:pPr lvl="1"/>
            <a:r>
              <a:rPr lang="pt-BR" dirty="0" smtClean="0"/>
              <a:t>Naval: “assinaturas” de embarcações</a:t>
            </a:r>
          </a:p>
          <a:p>
            <a:pPr lvl="1"/>
            <a:r>
              <a:rPr lang="pt-BR" dirty="0" smtClean="0"/>
              <a:t>Fauna: vocalizações de animais (pássaros, baleias) </a:t>
            </a:r>
          </a:p>
          <a:p>
            <a:r>
              <a:rPr lang="pt-BR" dirty="0" smtClean="0"/>
              <a:t>Geociências</a:t>
            </a:r>
          </a:p>
          <a:p>
            <a:pPr lvl="1"/>
            <a:r>
              <a:rPr lang="pt-BR" dirty="0" smtClean="0"/>
              <a:t>Identificação de fenômenos oscilatórios em sistemas oceânicos, atmosféricos, climáticos, </a:t>
            </a:r>
            <a:r>
              <a:rPr lang="pt-BR" dirty="0" err="1" smtClean="0"/>
              <a:t>etc</a:t>
            </a:r>
            <a:endParaRPr lang="pt-BR" dirty="0" smtClean="0"/>
          </a:p>
          <a:p>
            <a:pPr lvl="1"/>
            <a:r>
              <a:rPr lang="pt-BR" dirty="0" smtClean="0"/>
              <a:t>Análise de sinais sísmicos (conexões com exploração de petróleo)</a:t>
            </a:r>
          </a:p>
          <a:p>
            <a:r>
              <a:rPr lang="pt-BR" dirty="0" smtClean="0"/>
              <a:t>Genômica e Bioinformática</a:t>
            </a:r>
          </a:p>
          <a:p>
            <a:pPr lvl="1"/>
            <a:r>
              <a:rPr lang="pt-BR" dirty="0" smtClean="0"/>
              <a:t>Análise TF de sequências </a:t>
            </a:r>
            <a:r>
              <a:rPr lang="pt-BR" dirty="0" err="1" smtClean="0"/>
              <a:t>bio-moleculares</a:t>
            </a:r>
            <a:endParaRPr lang="pt-BR" dirty="0" smtClean="0"/>
          </a:p>
          <a:p>
            <a:r>
              <a:rPr lang="pt-BR" dirty="0" smtClean="0"/>
              <a:t>Química e Física</a:t>
            </a:r>
          </a:p>
          <a:p>
            <a:pPr lvl="1"/>
            <a:r>
              <a:rPr lang="pt-BR" dirty="0" smtClean="0"/>
              <a:t>Espectrografia de massa e gases</a:t>
            </a:r>
          </a:p>
          <a:p>
            <a:endParaRPr lang="pt-BR" dirty="0" smtClean="0"/>
          </a:p>
          <a:p>
            <a:endParaRPr lang="pt-BR" dirty="0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24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Aplicações de PDS</a:t>
            </a:r>
            <a:br>
              <a:rPr lang="fi-FI" sz="4800" u="sng" dirty="0" smtClean="0"/>
            </a:br>
            <a:r>
              <a:rPr lang="fi-FI" sz="4800" u="sng" dirty="0" smtClean="0"/>
              <a:t/>
            </a:r>
            <a:br>
              <a:rPr lang="fi-FI" sz="4800" u="sng" dirty="0" smtClean="0"/>
            </a:br>
            <a:r>
              <a:rPr lang="fi-FI" sz="4800" u="sng" dirty="0" smtClean="0"/>
              <a:t>Codificação e Compressão de Sinais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Codificação e Compressão: Motivação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400"/>
              </a:spcBef>
            </a:pPr>
            <a:r>
              <a:rPr lang="pt-BR" dirty="0" smtClean="0"/>
              <a:t>Transmissão e armazenamento de grandes massas de dados</a:t>
            </a:r>
          </a:p>
          <a:p>
            <a:pPr>
              <a:spcBef>
                <a:spcPts val="2400"/>
              </a:spcBef>
            </a:pPr>
            <a:r>
              <a:rPr lang="pt-BR" dirty="0" smtClean="0"/>
              <a:t>Criptografia (segurança da informação)</a:t>
            </a:r>
          </a:p>
          <a:p>
            <a:pPr>
              <a:spcBef>
                <a:spcPts val="2400"/>
              </a:spcBef>
            </a:pPr>
            <a:r>
              <a:rPr lang="pt-BR" dirty="0" smtClean="0">
                <a:solidFill>
                  <a:srgbClr val="FF0000"/>
                </a:solidFill>
              </a:rPr>
              <a:t>Codificação não implica Compressão </a:t>
            </a:r>
          </a:p>
          <a:p>
            <a:pPr>
              <a:spcBef>
                <a:spcPts val="2400"/>
              </a:spcBef>
            </a:pPr>
            <a:r>
              <a:rPr lang="pt-BR" dirty="0" smtClean="0"/>
              <a:t>Objetivo (Compressão)</a:t>
            </a:r>
          </a:p>
          <a:p>
            <a:pPr lvl="1"/>
            <a:r>
              <a:rPr lang="pt-BR" dirty="0" smtClean="0"/>
              <a:t>Encontrar uma representação compacta para a informação de interesse</a:t>
            </a:r>
          </a:p>
          <a:p>
            <a:r>
              <a:rPr lang="pt-BR" dirty="0" smtClean="0"/>
              <a:t>Efeito Resultante (Compressão)</a:t>
            </a:r>
          </a:p>
          <a:p>
            <a:pPr lvl="1"/>
            <a:r>
              <a:rPr lang="pt-BR" dirty="0" smtClean="0"/>
              <a:t>Redução de no. de bits necessários para representar o sinal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26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Compressão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Sem Perdas</a:t>
            </a:r>
          </a:p>
          <a:p>
            <a:pPr lvl="1"/>
            <a:r>
              <a:rPr lang="pt-BR" dirty="0" smtClean="0"/>
              <a:t>Remoção de redundâncias na informação</a:t>
            </a:r>
          </a:p>
          <a:p>
            <a:pPr lvl="1"/>
            <a:r>
              <a:rPr lang="pt-BR" dirty="0" smtClean="0"/>
              <a:t>Teoria da Informação</a:t>
            </a:r>
          </a:p>
          <a:p>
            <a:pPr lvl="2"/>
            <a:r>
              <a:rPr lang="pt-BR" dirty="0" smtClean="0"/>
              <a:t>Símbolos mais prováveis representados com menos bits (vice-versa)</a:t>
            </a:r>
          </a:p>
          <a:p>
            <a:pPr lvl="1"/>
            <a:r>
              <a:rPr lang="pt-BR" dirty="0" err="1" smtClean="0">
                <a:solidFill>
                  <a:srgbClr val="FF0000"/>
                </a:solidFill>
              </a:rPr>
              <a:t>Inversível</a:t>
            </a:r>
            <a:endParaRPr lang="pt-BR" dirty="0" smtClean="0">
              <a:solidFill>
                <a:srgbClr val="FF0000"/>
              </a:solidFill>
            </a:endParaRPr>
          </a:p>
          <a:p>
            <a:pPr lvl="1"/>
            <a:r>
              <a:rPr lang="pt-BR" dirty="0" smtClean="0"/>
              <a:t>ZIP, RAR, FLAC (áudio)</a:t>
            </a:r>
          </a:p>
          <a:p>
            <a:pPr lvl="1"/>
            <a:r>
              <a:rPr lang="pt-BR" dirty="0" smtClean="0"/>
              <a:t>Taxas moderadas de compressão</a:t>
            </a:r>
          </a:p>
          <a:p>
            <a:pPr>
              <a:spcBef>
                <a:spcPts val="1200"/>
              </a:spcBef>
            </a:pPr>
            <a:r>
              <a:rPr lang="pt-BR" dirty="0" smtClean="0"/>
              <a:t>Com Perdas</a:t>
            </a:r>
          </a:p>
          <a:p>
            <a:pPr lvl="1"/>
            <a:r>
              <a:rPr lang="pt-BR" dirty="0" smtClean="0"/>
              <a:t>Remoção controlada de informação que não é </a:t>
            </a:r>
            <a:r>
              <a:rPr lang="pt-BR" b="1" dirty="0" smtClean="0">
                <a:solidFill>
                  <a:srgbClr val="FF0000"/>
                </a:solidFill>
              </a:rPr>
              <a:t>percebida</a:t>
            </a:r>
          </a:p>
          <a:p>
            <a:pPr lvl="1"/>
            <a:r>
              <a:rPr lang="pt-BR" dirty="0" smtClean="0"/>
              <a:t>Requer conhecimento de sistemas sensoriais humanos</a:t>
            </a:r>
          </a:p>
          <a:p>
            <a:pPr lvl="1"/>
            <a:r>
              <a:rPr lang="pt-BR" dirty="0" smtClean="0"/>
              <a:t>Também envolve remoção de redundância na informação</a:t>
            </a:r>
          </a:p>
          <a:p>
            <a:pPr lvl="1"/>
            <a:r>
              <a:rPr lang="pt-BR" dirty="0" smtClean="0"/>
              <a:t>MP3, JPEG, MP4, WMV, H.264</a:t>
            </a:r>
          </a:p>
          <a:p>
            <a:pPr lvl="1"/>
            <a:r>
              <a:rPr lang="pt-BR" dirty="0" smtClean="0"/>
              <a:t>Taxas maiores de compressão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27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Estratégia:Compressão com Perdas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Encontrar transformação (</a:t>
            </a:r>
            <a:r>
              <a:rPr lang="pt-BR" dirty="0" err="1" smtClean="0"/>
              <a:t>inversível</a:t>
            </a:r>
            <a:r>
              <a:rPr lang="pt-BR" dirty="0" smtClean="0"/>
              <a:t>) na qual o sinal de interesse tenha representação esparsa</a:t>
            </a:r>
          </a:p>
          <a:p>
            <a:pPr lvl="1"/>
            <a:r>
              <a:rPr lang="pt-BR" dirty="0" smtClean="0"/>
              <a:t>Maior parte da informação relevante compactada em poucos coeficientes de intensidade alta</a:t>
            </a:r>
          </a:p>
          <a:p>
            <a:pPr lvl="1"/>
            <a:r>
              <a:rPr lang="pt-BR" dirty="0" smtClean="0"/>
              <a:t>Coeficientes de intensidade baixa: redundância ou ruído </a:t>
            </a:r>
          </a:p>
          <a:p>
            <a:r>
              <a:rPr lang="pt-BR" dirty="0" smtClean="0"/>
              <a:t>Descartar (zerar) os coeficientes de baixa intensidade</a:t>
            </a:r>
          </a:p>
          <a:p>
            <a:r>
              <a:rPr lang="pt-BR" dirty="0" smtClean="0"/>
              <a:t>Codificação para alocação de bits (mais compressão)</a:t>
            </a:r>
          </a:p>
          <a:p>
            <a:r>
              <a:rPr lang="pt-BR" dirty="0" smtClean="0"/>
              <a:t>Reconstruir (transformação inversa) o sinal com base na representação aproximada no domínio transformado 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28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Transformadas: Compressão com Perdas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Wavelets</a:t>
            </a:r>
            <a:r>
              <a:rPr lang="pt-BR" dirty="0" smtClean="0"/>
              <a:t> (DWT)</a:t>
            </a:r>
          </a:p>
          <a:p>
            <a:pPr lvl="1"/>
            <a:r>
              <a:rPr lang="pt-BR" dirty="0" smtClean="0"/>
              <a:t>Imagem e vídeo (naturais)</a:t>
            </a:r>
          </a:p>
          <a:p>
            <a:pPr lvl="1"/>
            <a:r>
              <a:rPr lang="pt-BR" dirty="0" smtClean="0"/>
              <a:t>Transientes bem representados no domínio transformado</a:t>
            </a:r>
          </a:p>
          <a:p>
            <a:pPr>
              <a:spcBef>
                <a:spcPts val="2400"/>
              </a:spcBef>
            </a:pPr>
            <a:r>
              <a:rPr lang="pt-BR" dirty="0" smtClean="0"/>
              <a:t>Fourier, DCT, MDCT</a:t>
            </a:r>
          </a:p>
          <a:p>
            <a:pPr lvl="1"/>
            <a:r>
              <a:rPr lang="pt-BR" dirty="0" smtClean="0"/>
              <a:t>Áudio</a:t>
            </a:r>
          </a:p>
          <a:p>
            <a:pPr>
              <a:spcBef>
                <a:spcPts val="2400"/>
              </a:spcBef>
            </a:pPr>
            <a:r>
              <a:rPr lang="pt-BR" dirty="0" smtClean="0"/>
              <a:t>Bases que definem as transformadas podem ser fixas ou adaptáveis aos dados</a:t>
            </a:r>
          </a:p>
          <a:p>
            <a:pPr lvl="1"/>
            <a:r>
              <a:rPr lang="pt-BR" dirty="0" smtClean="0"/>
              <a:t>Adaptação requer procedimentos de otimização (maior custo na codificação) mas tende a produzir taxas mais altas de compressão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29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Introdução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Exemplo: Compressão de Imagem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30</a:t>
            </a:fld>
            <a:endParaRPr lang="en-GB"/>
          </a:p>
        </p:txBody>
      </p:sp>
      <p:pic>
        <p:nvPicPr>
          <p:cNvPr id="7" name="Imagem 6" descr="wavelet_image_compression3.PNG"/>
          <p:cNvPicPr>
            <a:picLocks noChangeAspect="1"/>
          </p:cNvPicPr>
          <p:nvPr/>
        </p:nvPicPr>
        <p:blipFill>
          <a:blip r:embed="rId2" cstate="print"/>
          <a:srcRect l="81354" r="1667" b="43672"/>
          <a:stretch>
            <a:fillRect/>
          </a:stretch>
        </p:blipFill>
        <p:spPr>
          <a:xfrm>
            <a:off x="7648575" y="1020398"/>
            <a:ext cx="1400175" cy="3197816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533634" y="983673"/>
            <a:ext cx="6531025" cy="5417127"/>
            <a:chOff x="424542" y="983673"/>
            <a:chExt cx="6531025" cy="5417127"/>
          </a:xfrm>
        </p:grpSpPr>
        <p:pic>
          <p:nvPicPr>
            <p:cNvPr id="6" name="Imagem 5" descr="wavelet_image_compression3.PNG"/>
            <p:cNvPicPr>
              <a:picLocks noChangeAspect="1"/>
            </p:cNvPicPr>
            <p:nvPr/>
          </p:nvPicPr>
          <p:blipFill>
            <a:blip r:embed="rId2" cstate="print"/>
            <a:srcRect l="2024" t="4224" r="28690" b="3214"/>
            <a:stretch>
              <a:fillRect/>
            </a:stretch>
          </p:blipFill>
          <p:spPr>
            <a:xfrm>
              <a:off x="424542" y="983673"/>
              <a:ext cx="6531025" cy="5417127"/>
            </a:xfrm>
            <a:prstGeom prst="rect">
              <a:avLst/>
            </a:prstGeom>
          </p:spPr>
        </p:pic>
        <p:cxnSp>
          <p:nvCxnSpPr>
            <p:cNvPr id="12" name="Conector reto 11"/>
            <p:cNvCxnSpPr/>
            <p:nvPr/>
          </p:nvCxnSpPr>
          <p:spPr>
            <a:xfrm flipV="1">
              <a:off x="526478" y="5113323"/>
              <a:ext cx="24314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/>
            <p:cNvCxnSpPr/>
            <p:nvPr/>
          </p:nvCxnSpPr>
          <p:spPr>
            <a:xfrm>
              <a:off x="498764" y="4496797"/>
              <a:ext cx="12192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to 15"/>
            <p:cNvCxnSpPr/>
            <p:nvPr/>
          </p:nvCxnSpPr>
          <p:spPr>
            <a:xfrm rot="5400000" flipV="1">
              <a:off x="512630" y="5127183"/>
              <a:ext cx="24314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1118776" y="3893127"/>
              <a:ext cx="0" cy="1202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to 19"/>
            <p:cNvCxnSpPr/>
            <p:nvPr/>
          </p:nvCxnSpPr>
          <p:spPr>
            <a:xfrm flipV="1">
              <a:off x="4447315" y="5127178"/>
              <a:ext cx="24314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/>
            <p:cNvCxnSpPr/>
            <p:nvPr/>
          </p:nvCxnSpPr>
          <p:spPr>
            <a:xfrm>
              <a:off x="4419601" y="4510652"/>
              <a:ext cx="1219200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rot="5400000" flipV="1">
              <a:off x="4433467" y="5141038"/>
              <a:ext cx="2431472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/>
            <p:cNvCxnSpPr/>
            <p:nvPr/>
          </p:nvCxnSpPr>
          <p:spPr>
            <a:xfrm>
              <a:off x="5039613" y="3906982"/>
              <a:ext cx="0" cy="12028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eta circular 25"/>
          <p:cNvSpPr/>
          <p:nvPr/>
        </p:nvSpPr>
        <p:spPr>
          <a:xfrm rot="5400000" flipV="1">
            <a:off x="-361926" y="2840165"/>
            <a:ext cx="1904976" cy="1378528"/>
          </a:xfrm>
          <a:prstGeom prst="circularArrow">
            <a:avLst>
              <a:gd name="adj1" fmla="val 15261"/>
              <a:gd name="adj2" fmla="val 1142319"/>
              <a:gd name="adj3" fmla="val 20554337"/>
              <a:gd name="adj4" fmla="val 10846995"/>
              <a:gd name="adj5" fmla="val 2022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 rot="16200000">
            <a:off x="-131406" y="3375116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DWT</a:t>
            </a:r>
            <a:endParaRPr lang="pt-BR" sz="1600" b="1" dirty="0">
              <a:latin typeface="+mn-lt"/>
            </a:endParaRPr>
          </a:p>
        </p:txBody>
      </p:sp>
      <p:grpSp>
        <p:nvGrpSpPr>
          <p:cNvPr id="30" name="Grupo 29"/>
          <p:cNvGrpSpPr/>
          <p:nvPr/>
        </p:nvGrpSpPr>
        <p:grpSpPr>
          <a:xfrm>
            <a:off x="3101685" y="4727839"/>
            <a:ext cx="1406240" cy="838200"/>
            <a:chOff x="3311235" y="4727839"/>
            <a:chExt cx="1406240" cy="838200"/>
          </a:xfrm>
        </p:grpSpPr>
        <p:sp>
          <p:nvSpPr>
            <p:cNvPr id="28" name="Seta para baixo 27"/>
            <p:cNvSpPr/>
            <p:nvPr/>
          </p:nvSpPr>
          <p:spPr>
            <a:xfrm rot="16200000">
              <a:off x="3596986" y="4445550"/>
              <a:ext cx="838200" cy="1402778"/>
            </a:xfrm>
            <a:prstGeom prst="downArrow">
              <a:avLst>
                <a:gd name="adj1" fmla="val 64876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3311235" y="4842163"/>
              <a:ext cx="13438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 smtClean="0">
                  <a:latin typeface="+mn-lt"/>
                </a:rPr>
                <a:t>Seleção de</a:t>
              </a:r>
            </a:p>
            <a:p>
              <a:r>
                <a:rPr lang="pt-BR" sz="1600" dirty="0" smtClean="0">
                  <a:latin typeface="+mn-lt"/>
                </a:rPr>
                <a:t>Coeficientes</a:t>
              </a:r>
              <a:endParaRPr lang="pt-BR" sz="1600" dirty="0">
                <a:latin typeface="+mn-lt"/>
              </a:endParaRPr>
            </a:p>
          </p:txBody>
        </p:sp>
      </p:grpSp>
      <p:grpSp>
        <p:nvGrpSpPr>
          <p:cNvPr id="33" name="Grupo 32"/>
          <p:cNvGrpSpPr/>
          <p:nvPr/>
        </p:nvGrpSpPr>
        <p:grpSpPr>
          <a:xfrm rot="10800000">
            <a:off x="6288244" y="2770904"/>
            <a:ext cx="1378528" cy="1904976"/>
            <a:chOff x="263248" y="2729341"/>
            <a:chExt cx="1378528" cy="1904976"/>
          </a:xfrm>
        </p:grpSpPr>
        <p:sp>
          <p:nvSpPr>
            <p:cNvPr id="31" name="Seta circular 30"/>
            <p:cNvSpPr/>
            <p:nvPr/>
          </p:nvSpPr>
          <p:spPr>
            <a:xfrm rot="5400000" flipV="1">
              <a:off x="24" y="2992565"/>
              <a:ext cx="1904976" cy="1378528"/>
            </a:xfrm>
            <a:prstGeom prst="circularArrow">
              <a:avLst>
                <a:gd name="adj1" fmla="val 15261"/>
                <a:gd name="adj2" fmla="val 1142319"/>
                <a:gd name="adj3" fmla="val 20554337"/>
                <a:gd name="adj4" fmla="val 10846995"/>
                <a:gd name="adj5" fmla="val 2022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sp>
          <p:nvSpPr>
            <p:cNvPr id="32" name="CaixaDeTexto 31"/>
            <p:cNvSpPr txBox="1"/>
            <p:nvPr/>
          </p:nvSpPr>
          <p:spPr>
            <a:xfrm rot="16200000">
              <a:off x="201690" y="3485954"/>
              <a:ext cx="7088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latin typeface="+mn-lt"/>
                </a:rPr>
                <a:t>IDWT</a:t>
              </a:r>
              <a:endParaRPr lang="pt-BR" sz="1600" b="1" dirty="0">
                <a:latin typeface="+mn-lt"/>
              </a:endParaRPr>
            </a:p>
          </p:txBody>
        </p:sp>
      </p:grpSp>
      <p:sp>
        <p:nvSpPr>
          <p:cNvPr id="34" name="CaixaDeTexto 33"/>
          <p:cNvSpPr txBox="1"/>
          <p:nvPr/>
        </p:nvSpPr>
        <p:spPr>
          <a:xfrm>
            <a:off x="3362325" y="5486400"/>
            <a:ext cx="59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8%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de Codificação/Compressão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Transversal em diversas áreas técnico-científicas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31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Aplicações de PDS</a:t>
            </a:r>
            <a:br>
              <a:rPr lang="fi-FI" sz="4800" u="sng" dirty="0" smtClean="0"/>
            </a:br>
            <a:r>
              <a:rPr lang="fi-FI" sz="4800" u="sng" dirty="0" smtClean="0"/>
              <a:t/>
            </a:r>
            <a:br>
              <a:rPr lang="fi-FI" sz="4800" u="sng" dirty="0" smtClean="0"/>
            </a:br>
            <a:r>
              <a:rPr lang="fi-FI" sz="4800" u="sng" dirty="0" smtClean="0"/>
              <a:t>Reconhecimento de Padrões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Reconhecimento de Padrões e PDS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33</a:t>
            </a:fld>
            <a:endParaRPr lang="en-GB"/>
          </a:p>
        </p:txBody>
      </p:sp>
      <p:grpSp>
        <p:nvGrpSpPr>
          <p:cNvPr id="6" name="Grupo 5"/>
          <p:cNvGrpSpPr/>
          <p:nvPr/>
        </p:nvGrpSpPr>
        <p:grpSpPr>
          <a:xfrm>
            <a:off x="247650" y="1609725"/>
            <a:ext cx="8913182" cy="2727900"/>
            <a:chOff x="247650" y="1609725"/>
            <a:chExt cx="8913182" cy="2727900"/>
          </a:xfrm>
        </p:grpSpPr>
        <p:sp>
          <p:nvSpPr>
            <p:cNvPr id="7" name="Retângulo 6"/>
            <p:cNvSpPr/>
            <p:nvPr/>
          </p:nvSpPr>
          <p:spPr>
            <a:xfrm>
              <a:off x="2019300" y="2171700"/>
              <a:ext cx="2257425" cy="914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Seta para a direita 7"/>
            <p:cNvSpPr/>
            <p:nvPr/>
          </p:nvSpPr>
          <p:spPr>
            <a:xfrm>
              <a:off x="1495425" y="1666874"/>
              <a:ext cx="504825" cy="19240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Seta para a direita 8"/>
            <p:cNvSpPr/>
            <p:nvPr/>
          </p:nvSpPr>
          <p:spPr>
            <a:xfrm>
              <a:off x="4276725" y="2276474"/>
              <a:ext cx="247650" cy="7048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CaixaDeTexto 9"/>
            <p:cNvSpPr txBox="1"/>
            <p:nvPr/>
          </p:nvSpPr>
          <p:spPr>
            <a:xfrm>
              <a:off x="1974628" y="2171700"/>
              <a:ext cx="23246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>
                  <a:solidFill>
                    <a:srgbClr val="C00000"/>
                  </a:solidFill>
                  <a:latin typeface="+mn-lt"/>
                </a:rPr>
                <a:t>Pré-</a:t>
              </a:r>
            </a:p>
            <a:p>
              <a:pPr algn="ctr"/>
              <a:r>
                <a:rPr lang="pt-BR" dirty="0" smtClean="0">
                  <a:solidFill>
                    <a:srgbClr val="C00000"/>
                  </a:solidFill>
                  <a:latin typeface="+mn-lt"/>
                </a:rPr>
                <a:t>Processamento</a:t>
              </a:r>
            </a:p>
          </p:txBody>
        </p:sp>
        <p:grpSp>
          <p:nvGrpSpPr>
            <p:cNvPr id="11" name="Grupo 29"/>
            <p:cNvGrpSpPr/>
            <p:nvPr/>
          </p:nvGrpSpPr>
          <p:grpSpPr>
            <a:xfrm>
              <a:off x="5800725" y="1676400"/>
              <a:ext cx="2362200" cy="1952625"/>
              <a:chOff x="5562600" y="1628775"/>
              <a:chExt cx="2362200" cy="1952625"/>
            </a:xfrm>
          </p:grpSpPr>
          <p:grpSp>
            <p:nvGrpSpPr>
              <p:cNvPr id="34" name="Grupo 9"/>
              <p:cNvGrpSpPr/>
              <p:nvPr/>
            </p:nvGrpSpPr>
            <p:grpSpPr>
              <a:xfrm>
                <a:off x="5562600" y="1628775"/>
                <a:ext cx="1971674" cy="1952625"/>
                <a:chOff x="4991100" y="1590675"/>
                <a:chExt cx="1971674" cy="1952625"/>
              </a:xfrm>
            </p:grpSpPr>
            <p:sp>
              <p:nvSpPr>
                <p:cNvPr id="42" name="Retângulo 41"/>
                <p:cNvSpPr/>
                <p:nvPr/>
              </p:nvSpPr>
              <p:spPr>
                <a:xfrm>
                  <a:off x="4991100" y="1590675"/>
                  <a:ext cx="1971674" cy="195262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43" name="CaixaDeTexto 8"/>
                <p:cNvSpPr txBox="1"/>
                <p:nvPr/>
              </p:nvSpPr>
              <p:spPr>
                <a:xfrm>
                  <a:off x="5010150" y="2162175"/>
                  <a:ext cx="1949573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pt-BR" dirty="0" smtClean="0">
                      <a:solidFill>
                        <a:srgbClr val="C00000"/>
                      </a:solidFill>
                      <a:latin typeface="+mn-lt"/>
                    </a:rPr>
                    <a:t>Classificador</a:t>
                  </a:r>
                </a:p>
                <a:p>
                  <a:pPr algn="ctr"/>
                  <a:r>
                    <a:rPr lang="pt-BR" dirty="0" smtClean="0">
                      <a:solidFill>
                        <a:srgbClr val="C00000"/>
                      </a:solidFill>
                      <a:latin typeface="+mn-lt"/>
                    </a:rPr>
                    <a:t>de Padrões</a:t>
                  </a:r>
                  <a:endParaRPr lang="pt-BR" dirty="0">
                    <a:solidFill>
                      <a:srgbClr val="C00000"/>
                    </a:solidFill>
                    <a:latin typeface="+mn-lt"/>
                  </a:endParaRPr>
                </a:p>
              </p:txBody>
            </p:sp>
          </p:grpSp>
          <p:cxnSp>
            <p:nvCxnSpPr>
              <p:cNvPr id="35" name="Conector reto 34"/>
              <p:cNvCxnSpPr/>
              <p:nvPr/>
            </p:nvCxnSpPr>
            <p:spPr>
              <a:xfrm>
                <a:off x="7543800" y="1876425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>
                <a:off x="7543800" y="2128838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>
              <a:xfrm>
                <a:off x="7543800" y="2381251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15"/>
              <p:cNvCxnSpPr/>
              <p:nvPr/>
            </p:nvCxnSpPr>
            <p:spPr>
              <a:xfrm>
                <a:off x="7543800" y="2633664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>
                <a:off x="7543800" y="2886077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>
                <a:off x="7543800" y="3138490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>
                <a:off x="7543800" y="3390900"/>
                <a:ext cx="381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o 27"/>
            <p:cNvGrpSpPr/>
            <p:nvPr/>
          </p:nvGrpSpPr>
          <p:grpSpPr>
            <a:xfrm>
              <a:off x="247650" y="1609725"/>
              <a:ext cx="1171575" cy="2171700"/>
              <a:chOff x="3762375" y="3895725"/>
              <a:chExt cx="1171575" cy="1543050"/>
            </a:xfrm>
          </p:grpSpPr>
          <p:grpSp>
            <p:nvGrpSpPr>
              <p:cNvPr id="27" name="Grupo 25"/>
              <p:cNvGrpSpPr/>
              <p:nvPr/>
            </p:nvGrpSpPr>
            <p:grpSpPr>
              <a:xfrm>
                <a:off x="3952875" y="4000500"/>
                <a:ext cx="807719" cy="1333500"/>
                <a:chOff x="3952875" y="4000500"/>
                <a:chExt cx="807719" cy="1333500"/>
              </a:xfrm>
            </p:grpSpPr>
            <p:sp>
              <p:nvSpPr>
                <p:cNvPr id="29" name="Retângulo 28"/>
                <p:cNvSpPr/>
                <p:nvPr/>
              </p:nvSpPr>
              <p:spPr>
                <a:xfrm>
                  <a:off x="39528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0" name="Retângulo 29"/>
                <p:cNvSpPr/>
                <p:nvPr/>
              </p:nvSpPr>
              <p:spPr>
                <a:xfrm>
                  <a:off x="42576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1" name="Retângulo 22"/>
                <p:cNvSpPr/>
                <p:nvPr/>
              </p:nvSpPr>
              <p:spPr>
                <a:xfrm>
                  <a:off x="44100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2" name="Retângulo 31"/>
                <p:cNvSpPr/>
                <p:nvPr/>
              </p:nvSpPr>
              <p:spPr>
                <a:xfrm>
                  <a:off x="45624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33" name="Retângulo 32"/>
                <p:cNvSpPr/>
                <p:nvPr/>
              </p:nvSpPr>
              <p:spPr>
                <a:xfrm>
                  <a:off x="47148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8" name="Colchete duplo 27"/>
              <p:cNvSpPr/>
              <p:nvPr/>
            </p:nvSpPr>
            <p:spPr>
              <a:xfrm>
                <a:off x="3762375" y="3895725"/>
                <a:ext cx="1171575" cy="1543050"/>
              </a:xfrm>
              <a:prstGeom prst="bracketPair">
                <a:avLst/>
              </a:prstGeom>
              <a:ln w="381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3" name="CaixaDeTexto 12"/>
            <p:cNvSpPr txBox="1"/>
            <p:nvPr/>
          </p:nvSpPr>
          <p:spPr>
            <a:xfrm>
              <a:off x="390525" y="3752850"/>
              <a:ext cx="7777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 smtClean="0">
                  <a:latin typeface="+mn-lt"/>
                </a:rPr>
                <a:t>Dados</a:t>
              </a:r>
            </a:p>
            <a:p>
              <a:r>
                <a:rPr lang="pt-BR" sz="1600" dirty="0" smtClean="0">
                  <a:latin typeface="+mn-lt"/>
                </a:rPr>
                <a:t>Brutos</a:t>
              </a:r>
              <a:endParaRPr lang="pt-BR" sz="1600" dirty="0">
                <a:latin typeface="+mn-lt"/>
              </a:endParaRPr>
            </a:p>
          </p:txBody>
        </p:sp>
        <p:sp>
          <p:nvSpPr>
            <p:cNvPr id="14" name="Seta para a direita 13"/>
            <p:cNvSpPr/>
            <p:nvPr/>
          </p:nvSpPr>
          <p:spPr>
            <a:xfrm>
              <a:off x="5524500" y="2295524"/>
              <a:ext cx="247650" cy="7048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5" name="Grupo 31"/>
            <p:cNvGrpSpPr/>
            <p:nvPr/>
          </p:nvGrpSpPr>
          <p:grpSpPr>
            <a:xfrm>
              <a:off x="4600574" y="2381249"/>
              <a:ext cx="847725" cy="514351"/>
              <a:chOff x="3762375" y="3895725"/>
              <a:chExt cx="1171575" cy="1543050"/>
            </a:xfrm>
          </p:grpSpPr>
          <p:grpSp>
            <p:nvGrpSpPr>
              <p:cNvPr id="20" name="Grupo 25"/>
              <p:cNvGrpSpPr/>
              <p:nvPr/>
            </p:nvGrpSpPr>
            <p:grpSpPr>
              <a:xfrm>
                <a:off x="3952875" y="4000500"/>
                <a:ext cx="807719" cy="1333500"/>
                <a:chOff x="3952875" y="4000500"/>
                <a:chExt cx="807719" cy="1333500"/>
              </a:xfrm>
            </p:grpSpPr>
            <p:sp>
              <p:nvSpPr>
                <p:cNvPr id="22" name="Retângulo 21"/>
                <p:cNvSpPr/>
                <p:nvPr/>
              </p:nvSpPr>
              <p:spPr>
                <a:xfrm>
                  <a:off x="39528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3" name="Retângulo 22"/>
                <p:cNvSpPr/>
                <p:nvPr/>
              </p:nvSpPr>
              <p:spPr>
                <a:xfrm>
                  <a:off x="42576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4" name="Retângulo 23"/>
                <p:cNvSpPr/>
                <p:nvPr/>
              </p:nvSpPr>
              <p:spPr>
                <a:xfrm>
                  <a:off x="44100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5" name="Retângulo 24"/>
                <p:cNvSpPr/>
                <p:nvPr/>
              </p:nvSpPr>
              <p:spPr>
                <a:xfrm>
                  <a:off x="45624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  <p:sp>
              <p:nvSpPr>
                <p:cNvPr id="26" name="Retângulo 25"/>
                <p:cNvSpPr/>
                <p:nvPr/>
              </p:nvSpPr>
              <p:spPr>
                <a:xfrm>
                  <a:off x="4714875" y="4000500"/>
                  <a:ext cx="45719" cy="1333500"/>
                </a:xfrm>
                <a:prstGeom prst="rect">
                  <a:avLst/>
                </a:prstGeom>
                <a:solidFill>
                  <a:srgbClr val="9933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t-BR"/>
                </a:p>
              </p:txBody>
            </p:sp>
          </p:grpSp>
          <p:sp>
            <p:nvSpPr>
              <p:cNvPr id="21" name="Colchete duplo 20"/>
              <p:cNvSpPr/>
              <p:nvPr/>
            </p:nvSpPr>
            <p:spPr>
              <a:xfrm>
                <a:off x="3762375" y="3895725"/>
                <a:ext cx="1171575" cy="1543050"/>
              </a:xfrm>
              <a:prstGeom prst="bracketPair">
                <a:avLst/>
              </a:prstGeom>
              <a:ln w="38100">
                <a:solidFill>
                  <a:srgbClr val="0066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/>
            <p:cNvSpPr txBox="1"/>
            <p:nvPr/>
          </p:nvSpPr>
          <p:spPr>
            <a:xfrm>
              <a:off x="4240264" y="3028950"/>
              <a:ext cx="157446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 smtClean="0">
                  <a:latin typeface="+mn-lt"/>
                </a:rPr>
                <a:t>Representação</a:t>
              </a:r>
            </a:p>
            <a:p>
              <a:pPr algn="ctr"/>
              <a:r>
                <a:rPr lang="pt-BR" sz="1600" dirty="0" smtClean="0">
                  <a:latin typeface="+mn-lt"/>
                </a:rPr>
                <a:t>Compacta dos</a:t>
              </a:r>
            </a:p>
            <a:p>
              <a:pPr algn="ctr"/>
              <a:r>
                <a:rPr lang="pt-BR" sz="1600" dirty="0" smtClean="0">
                  <a:latin typeface="+mn-lt"/>
                </a:rPr>
                <a:t>Dados</a:t>
              </a:r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8110544" y="3257550"/>
              <a:ext cx="105028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 smtClean="0">
                  <a:latin typeface="+mn-lt"/>
                </a:rPr>
                <a:t>Padrão </a:t>
              </a:r>
              <a:r>
                <a:rPr lang="pt-BR" sz="1600" i="1" dirty="0" smtClean="0">
                  <a:latin typeface="+mn-lt"/>
                </a:rPr>
                <a:t>N</a:t>
              </a:r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8127375" y="2009775"/>
              <a:ext cx="10166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 smtClean="0">
                  <a:latin typeface="+mn-lt"/>
                </a:rPr>
                <a:t>Padrão 2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8127376" y="1733550"/>
              <a:ext cx="10166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t-BR" sz="1600" dirty="0" smtClean="0">
                  <a:latin typeface="+mn-lt"/>
                </a:rPr>
                <a:t>Padrão 1</a:t>
              </a:r>
            </a:p>
          </p:txBody>
        </p:sp>
      </p:grpSp>
      <p:grpSp>
        <p:nvGrpSpPr>
          <p:cNvPr id="46" name="Grupo 45"/>
          <p:cNvGrpSpPr/>
          <p:nvPr/>
        </p:nvGrpSpPr>
        <p:grpSpPr>
          <a:xfrm>
            <a:off x="95250" y="4105275"/>
            <a:ext cx="4857750" cy="2246769"/>
            <a:chOff x="95250" y="4105275"/>
            <a:chExt cx="4857750" cy="2246769"/>
          </a:xfrm>
        </p:grpSpPr>
        <p:sp>
          <p:nvSpPr>
            <p:cNvPr id="44" name="Chave direita 43"/>
            <p:cNvSpPr/>
            <p:nvPr/>
          </p:nvSpPr>
          <p:spPr>
            <a:xfrm rot="5400000">
              <a:off x="2319339" y="2071689"/>
              <a:ext cx="409572" cy="4857750"/>
            </a:xfrm>
            <a:prstGeom prst="rightBrace">
              <a:avLst>
                <a:gd name="adj1" fmla="val 51754"/>
                <a:gd name="adj2" fmla="val 50000"/>
              </a:avLst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CaixaDeTexto 44"/>
            <p:cNvSpPr txBox="1"/>
            <p:nvPr/>
          </p:nvSpPr>
          <p:spPr>
            <a:xfrm>
              <a:off x="156865" y="4105275"/>
              <a:ext cx="4756430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pt-BR" sz="2000" dirty="0" smtClean="0">
                  <a:latin typeface="+mn-lt"/>
                </a:rPr>
                <a:t>PDS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Filtragem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Análise Tempo, Freq. e TF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Modelagem e Estimação de Parâmetros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Transformadas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etc.</a:t>
              </a:r>
              <a:endParaRPr lang="pt-BR" sz="2000" dirty="0">
                <a:latin typeface="+mn-lt"/>
              </a:endParaRPr>
            </a:p>
          </p:txBody>
        </p:sp>
      </p:grpSp>
      <p:grpSp>
        <p:nvGrpSpPr>
          <p:cNvPr id="47" name="Grupo 46"/>
          <p:cNvGrpSpPr/>
          <p:nvPr/>
        </p:nvGrpSpPr>
        <p:grpSpPr>
          <a:xfrm>
            <a:off x="5276850" y="4105275"/>
            <a:ext cx="3733800" cy="2246769"/>
            <a:chOff x="95250" y="4105275"/>
            <a:chExt cx="4857750" cy="2246769"/>
          </a:xfrm>
        </p:grpSpPr>
        <p:sp>
          <p:nvSpPr>
            <p:cNvPr id="48" name="Chave direita 47"/>
            <p:cNvSpPr/>
            <p:nvPr/>
          </p:nvSpPr>
          <p:spPr>
            <a:xfrm rot="5400000">
              <a:off x="2319339" y="2071689"/>
              <a:ext cx="409572" cy="4857750"/>
            </a:xfrm>
            <a:prstGeom prst="rightBrace">
              <a:avLst>
                <a:gd name="adj1" fmla="val 51754"/>
                <a:gd name="adj2" fmla="val 50000"/>
              </a:avLst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CaixaDeTexto 48"/>
            <p:cNvSpPr txBox="1"/>
            <p:nvPr/>
          </p:nvSpPr>
          <p:spPr>
            <a:xfrm>
              <a:off x="868527" y="4105275"/>
              <a:ext cx="3333109" cy="2246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spcAft>
                  <a:spcPts val="2400"/>
                </a:spcAft>
              </a:pPr>
              <a:r>
                <a:rPr lang="pt-BR" sz="2000" dirty="0" smtClean="0">
                  <a:latin typeface="+mn-lt"/>
                </a:rPr>
                <a:t>Otimização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Supervisionada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Às Cegas</a:t>
              </a:r>
            </a:p>
            <a:p>
              <a:pPr algn="ctr"/>
              <a:r>
                <a:rPr lang="pt-BR" sz="2000" dirty="0" smtClean="0">
                  <a:latin typeface="+mn-lt"/>
                </a:rPr>
                <a:t>Heurística</a:t>
              </a:r>
            </a:p>
            <a:p>
              <a:pPr algn="ctr"/>
              <a:r>
                <a:rPr lang="pt-BR" sz="2000" dirty="0" err="1" smtClean="0">
                  <a:latin typeface="+mn-lt"/>
                </a:rPr>
                <a:t>Bio-Inspirada</a:t>
              </a:r>
              <a:endParaRPr lang="pt-BR" sz="2000" dirty="0" smtClean="0">
                <a:latin typeface="+mn-lt"/>
              </a:endParaRPr>
            </a:p>
            <a:p>
              <a:pPr algn="ctr"/>
              <a:r>
                <a:rPr lang="pt-BR" sz="2000" dirty="0" smtClean="0">
                  <a:latin typeface="+mn-lt"/>
                </a:rPr>
                <a:t>Inferência Estatística</a:t>
              </a: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PDS e Pré-Processamento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Fatores importantes para definição apropriada do pré-processamento e do classificador</a:t>
            </a:r>
          </a:p>
          <a:p>
            <a:pPr lvl="1">
              <a:spcBef>
                <a:spcPts val="1800"/>
              </a:spcBef>
            </a:pPr>
            <a:r>
              <a:rPr lang="pt-BR" dirty="0" smtClean="0"/>
              <a:t>Conhecer a natureza do problema de classificação</a:t>
            </a:r>
          </a:p>
          <a:p>
            <a:pPr lvl="2">
              <a:spcBef>
                <a:spcPts val="0"/>
              </a:spcBef>
            </a:pPr>
            <a:r>
              <a:rPr lang="pt-BR" dirty="0" smtClean="0"/>
              <a:t>Inclusive saber do processo de aquisição de dados</a:t>
            </a:r>
          </a:p>
          <a:p>
            <a:pPr lvl="1">
              <a:spcBef>
                <a:spcPts val="1800"/>
              </a:spcBef>
            </a:pPr>
            <a:r>
              <a:rPr lang="pt-BR" dirty="0" smtClean="0"/>
              <a:t>Tempo de processamento (aplicação em tempo-real ou </a:t>
            </a:r>
            <a:r>
              <a:rPr lang="pt-BR" i="1" dirty="0" err="1" smtClean="0"/>
              <a:t>offline</a:t>
            </a:r>
            <a:r>
              <a:rPr lang="pt-BR" dirty="0" smtClean="0"/>
              <a:t>)</a:t>
            </a:r>
          </a:p>
          <a:p>
            <a:pPr lvl="1">
              <a:spcBef>
                <a:spcPts val="1800"/>
              </a:spcBef>
            </a:pPr>
            <a:r>
              <a:rPr lang="pt-BR" dirty="0" smtClean="0"/>
              <a:t>Custo computacional </a:t>
            </a:r>
            <a:r>
              <a:rPr lang="pt-BR" dirty="0" err="1" smtClean="0"/>
              <a:t>vs</a:t>
            </a:r>
            <a:r>
              <a:rPr lang="pt-BR" dirty="0" smtClean="0"/>
              <a:t> plataforma (</a:t>
            </a:r>
            <a:r>
              <a:rPr lang="pt-BR" i="1" dirty="0" smtClean="0"/>
              <a:t>cluster</a:t>
            </a:r>
            <a:r>
              <a:rPr lang="pt-BR" dirty="0" smtClean="0"/>
              <a:t> ou </a:t>
            </a:r>
            <a:r>
              <a:rPr lang="pt-BR" i="1" dirty="0" err="1" smtClean="0"/>
              <a:t>smartphone</a:t>
            </a:r>
            <a:r>
              <a:rPr lang="pt-BR" dirty="0" smtClean="0"/>
              <a:t>)</a:t>
            </a:r>
          </a:p>
          <a:p>
            <a:pPr lvl="1">
              <a:spcBef>
                <a:spcPts val="1800"/>
              </a:spcBef>
            </a:pPr>
            <a:r>
              <a:rPr lang="pt-BR" dirty="0" smtClean="0"/>
              <a:t>Desempenho desejado </a:t>
            </a:r>
          </a:p>
          <a:p>
            <a:pPr lvl="1">
              <a:spcBef>
                <a:spcPts val="1800"/>
              </a:spcBef>
            </a:pPr>
            <a:r>
              <a:rPr lang="pt-BR" dirty="0" err="1" smtClean="0"/>
              <a:t>Criticidade</a:t>
            </a:r>
            <a:r>
              <a:rPr lang="pt-BR" dirty="0" smtClean="0"/>
              <a:t> da aplicação</a:t>
            </a:r>
          </a:p>
          <a:p>
            <a:pPr lvl="2"/>
            <a:r>
              <a:rPr lang="pt-BR" dirty="0" smtClean="0"/>
              <a:t>Diagnóstico médico, uso militar, entretenimento  </a:t>
            </a:r>
          </a:p>
          <a:p>
            <a:pPr lvl="1"/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34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Uso de Reconhecimento de Padrões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endParaRPr lang="pt-BR" dirty="0" smtClean="0"/>
          </a:p>
          <a:p>
            <a:pPr>
              <a:buNone/>
            </a:pPr>
            <a:endParaRPr lang="pt-BR" dirty="0" smtClean="0"/>
          </a:p>
          <a:p>
            <a:r>
              <a:rPr lang="pt-BR" dirty="0" smtClean="0"/>
              <a:t>Transversal em diversas áreas técnico-científicas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35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Aplicação Específica de PDS</a:t>
            </a:r>
            <a:br>
              <a:rPr lang="fi-FI" sz="4800" u="sng" dirty="0" smtClean="0"/>
            </a:br>
            <a:r>
              <a:rPr lang="fi-FI" sz="4800" u="sng" dirty="0" smtClean="0"/>
              <a:t/>
            </a:r>
            <a:br>
              <a:rPr lang="fi-FI" sz="4800" u="sng" dirty="0" smtClean="0"/>
            </a:br>
            <a:r>
              <a:rPr lang="fi-FI" sz="4800" u="sng" dirty="0" smtClean="0"/>
              <a:t>Supressão de Ruído Impulsivo em Áudio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De-Clicking: Caracterização</a:t>
            </a:r>
            <a:endParaRPr lang="en-GB" dirty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Modelo Básico</a:t>
            </a:r>
          </a:p>
          <a:p>
            <a:pPr lvl="1"/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 = 1</a:t>
            </a:r>
            <a:r>
              <a:rPr lang="fi-FI" dirty="0" smtClean="0"/>
              <a:t> indica as amostras corrompidas</a:t>
            </a:r>
          </a:p>
          <a:p>
            <a:pPr lvl="1"/>
            <a:r>
              <a:rPr lang="fi-FI" dirty="0" smtClean="0"/>
              <a:t>Distúrbio Impulsivo (</a:t>
            </a:r>
            <a:r>
              <a:rPr lang="fi-FI" i="1" dirty="0" smtClean="0"/>
              <a:t>click, estalido</a:t>
            </a:r>
            <a:r>
              <a:rPr lang="fi-FI" dirty="0" smtClean="0"/>
              <a:t>)</a:t>
            </a:r>
          </a:p>
          <a:p>
            <a:pPr lvl="2"/>
            <a:r>
              <a:rPr lang="fi-FI" dirty="0" smtClean="0"/>
              <a:t>Curta duração: até 1 ms</a:t>
            </a:r>
          </a:p>
          <a:p>
            <a:pPr lvl="2"/>
            <a:r>
              <a:rPr lang="fi-FI" dirty="0" smtClean="0"/>
              <a:t>Amplitude, duração e localização temporal: variáveis aleatórias</a:t>
            </a:r>
          </a:p>
          <a:p>
            <a:pPr lvl="2"/>
            <a:r>
              <a:rPr lang="fi-FI" dirty="0" smtClean="0"/>
              <a:t>Baixo percentual de amostras corrompidas: </a:t>
            </a:r>
            <a:r>
              <a:rPr lang="fi-FI" dirty="0" smtClean="0">
                <a:sym typeface="Symbol"/>
              </a:rPr>
              <a:t> 1%</a:t>
            </a:r>
            <a:endParaRPr lang="fi-FI" dirty="0" smtClean="0"/>
          </a:p>
          <a:p>
            <a:r>
              <a:rPr lang="fi-FI" dirty="0" smtClean="0"/>
              <a:t>Processamento em Dois Estágios</a:t>
            </a:r>
          </a:p>
          <a:p>
            <a:pPr lvl="1"/>
            <a:r>
              <a:rPr lang="fi-FI" dirty="0" smtClean="0"/>
              <a:t>Detecção de </a:t>
            </a:r>
            <a:r>
              <a:rPr lang="fi-FI" i="1" dirty="0" smtClean="0"/>
              <a:t>clicks</a:t>
            </a:r>
            <a:r>
              <a:rPr lang="fi-FI" dirty="0" smtClean="0"/>
              <a:t> (estimação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dirty="0" smtClean="0"/>
              <a:t> tal que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 = 1</a:t>
            </a:r>
            <a:r>
              <a:rPr lang="fi-FI" dirty="0" smtClean="0"/>
              <a:t>)</a:t>
            </a:r>
          </a:p>
          <a:p>
            <a:pPr lvl="1"/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r>
              <a:rPr lang="fi-FI" dirty="0" smtClean="0"/>
              <a:t> (reconstrução do sinal)</a:t>
            </a:r>
          </a:p>
          <a:p>
            <a:r>
              <a:rPr lang="fi-FI" dirty="0" smtClean="0"/>
              <a:t>Soluções</a:t>
            </a:r>
          </a:p>
          <a:p>
            <a:pPr lvl="1"/>
            <a:r>
              <a:rPr lang="fi-FI" dirty="0" smtClean="0">
                <a:solidFill>
                  <a:srgbClr val="FF0000"/>
                </a:solidFill>
              </a:rPr>
              <a:t>Métodos com base em modelos Autorregressivos (AR)</a:t>
            </a:r>
          </a:p>
          <a:p>
            <a:pPr lvl="2"/>
            <a:r>
              <a:rPr lang="fi-FI" dirty="0" smtClean="0"/>
              <a:t>Sinais de áudio são predominantemente ressonantes</a:t>
            </a:r>
          </a:p>
          <a:p>
            <a:pPr lvl="1"/>
            <a:r>
              <a:rPr lang="fi-FI" dirty="0" smtClean="0"/>
              <a:t>Métodos Bayesianos, Redes Neuronais, Filtro de Kalman,...</a:t>
            </a:r>
            <a:endParaRPr lang="fi-FI" dirty="0"/>
          </a:p>
        </p:txBody>
      </p:sp>
      <p:sp>
        <p:nvSpPr>
          <p:cNvPr id="30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C6D05B-5CD5-451E-9B1E-2B4C0C270275}" type="slidenum">
              <a:rPr lang="fi-FI" smtClean="0"/>
              <a:pPr/>
              <a:t>37</a:t>
            </a:fld>
            <a:endParaRPr lang="en-GB"/>
          </a:p>
        </p:txBody>
      </p:sp>
      <p:sp>
        <p:nvSpPr>
          <p:cNvPr id="29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pSp>
        <p:nvGrpSpPr>
          <p:cNvPr id="35" name="Grupo 34"/>
          <p:cNvGrpSpPr/>
          <p:nvPr/>
        </p:nvGrpSpPr>
        <p:grpSpPr>
          <a:xfrm>
            <a:off x="3401023" y="981888"/>
            <a:ext cx="2765177" cy="717550"/>
            <a:chOff x="2629148" y="1290638"/>
            <a:chExt cx="2765177" cy="717550"/>
          </a:xfrm>
        </p:grpSpPr>
        <p:sp>
          <p:nvSpPr>
            <p:cNvPr id="26632" name="Rectangle 8"/>
            <p:cNvSpPr>
              <a:spLocks noChangeArrowheads="1"/>
            </p:cNvSpPr>
            <p:nvPr/>
          </p:nvSpPr>
          <p:spPr bwMode="auto">
            <a:xfrm>
              <a:off x="4522463" y="1296988"/>
              <a:ext cx="62356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</a:rPr>
                <a:t>Distúrbio</a:t>
              </a:r>
              <a:endParaRPr lang="pt-BR" b="1" dirty="0"/>
            </a:p>
          </p:txBody>
        </p:sp>
        <p:sp>
          <p:nvSpPr>
            <p:cNvPr id="26633" name="Rectangle 9"/>
            <p:cNvSpPr>
              <a:spLocks noChangeArrowheads="1"/>
            </p:cNvSpPr>
            <p:nvPr/>
          </p:nvSpPr>
          <p:spPr bwMode="auto">
            <a:xfrm>
              <a:off x="3629016" y="1290638"/>
              <a:ext cx="552450" cy="18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dirty="0">
                  <a:solidFill>
                    <a:srgbClr val="000000"/>
                  </a:solidFill>
                </a:rPr>
                <a:t>Original</a:t>
              </a:r>
              <a:endParaRPr lang="pt-BR" b="1" dirty="0"/>
            </a:p>
          </p:txBody>
        </p:sp>
        <p:sp>
          <p:nvSpPr>
            <p:cNvPr id="26634" name="Rectangle 10"/>
            <p:cNvSpPr>
              <a:spLocks noChangeArrowheads="1"/>
            </p:cNvSpPr>
            <p:nvPr/>
          </p:nvSpPr>
          <p:spPr bwMode="auto">
            <a:xfrm>
              <a:off x="2629148" y="1290638"/>
              <a:ext cx="817981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200" b="1" dirty="0" smtClean="0">
                  <a:solidFill>
                    <a:srgbClr val="000000"/>
                  </a:solidFill>
                </a:rPr>
                <a:t>Corrompido</a:t>
              </a:r>
              <a:endParaRPr lang="pt-BR" b="1" dirty="0"/>
            </a:p>
          </p:txBody>
        </p:sp>
        <p:sp>
          <p:nvSpPr>
            <p:cNvPr id="26635" name="Rectangle 11"/>
            <p:cNvSpPr>
              <a:spLocks noChangeArrowheads="1"/>
            </p:cNvSpPr>
            <p:nvPr/>
          </p:nvSpPr>
          <p:spPr bwMode="auto">
            <a:xfrm>
              <a:off x="51990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36" name="Rectangle 12"/>
            <p:cNvSpPr>
              <a:spLocks noChangeArrowheads="1"/>
            </p:cNvSpPr>
            <p:nvPr/>
          </p:nvSpPr>
          <p:spPr bwMode="auto">
            <a:xfrm>
              <a:off x="4965700" y="16525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37" name="Rectangle 13"/>
            <p:cNvSpPr>
              <a:spLocks noChangeArrowheads="1"/>
            </p:cNvSpPr>
            <p:nvPr/>
          </p:nvSpPr>
          <p:spPr bwMode="auto">
            <a:xfrm>
              <a:off x="4708525" y="16525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38" name="Rectangle 14"/>
            <p:cNvSpPr>
              <a:spLocks noChangeArrowheads="1"/>
            </p:cNvSpPr>
            <p:nvPr/>
          </p:nvSpPr>
          <p:spPr bwMode="auto">
            <a:xfrm>
              <a:off x="44751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39" name="Rectangle 15"/>
            <p:cNvSpPr>
              <a:spLocks noChangeArrowheads="1"/>
            </p:cNvSpPr>
            <p:nvPr/>
          </p:nvSpPr>
          <p:spPr bwMode="auto">
            <a:xfrm>
              <a:off x="40433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40" name="Rectangle 16"/>
            <p:cNvSpPr>
              <a:spLocks noChangeArrowheads="1"/>
            </p:cNvSpPr>
            <p:nvPr/>
          </p:nvSpPr>
          <p:spPr bwMode="auto">
            <a:xfrm>
              <a:off x="3810000" y="1652588"/>
              <a:ext cx="195263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41" name="Rectangle 17"/>
            <p:cNvSpPr>
              <a:spLocks noChangeArrowheads="1"/>
            </p:cNvSpPr>
            <p:nvPr/>
          </p:nvSpPr>
          <p:spPr bwMode="auto">
            <a:xfrm>
              <a:off x="3208338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)</a:t>
              </a:r>
              <a:endParaRPr lang="pt-BR"/>
            </a:p>
          </p:txBody>
        </p:sp>
        <p:sp>
          <p:nvSpPr>
            <p:cNvPr id="26642" name="Rectangle 18"/>
            <p:cNvSpPr>
              <a:spLocks noChangeArrowheads="1"/>
            </p:cNvSpPr>
            <p:nvPr/>
          </p:nvSpPr>
          <p:spPr bwMode="auto">
            <a:xfrm>
              <a:off x="2976563" y="1652588"/>
              <a:ext cx="195262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</a:rPr>
                <a:t>(</a:t>
              </a:r>
              <a:endParaRPr lang="pt-BR"/>
            </a:p>
          </p:txBody>
        </p:sp>
        <p:sp>
          <p:nvSpPr>
            <p:cNvPr id="26643" name="Rectangle 19"/>
            <p:cNvSpPr>
              <a:spLocks noChangeArrowheads="1"/>
            </p:cNvSpPr>
            <p:nvPr/>
          </p:nvSpPr>
          <p:spPr bwMode="auto">
            <a:xfrm>
              <a:off x="5060950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26644" name="Rectangle 20"/>
            <p:cNvSpPr>
              <a:spLocks noChangeArrowheads="1"/>
            </p:cNvSpPr>
            <p:nvPr/>
          </p:nvSpPr>
          <p:spPr bwMode="auto">
            <a:xfrm>
              <a:off x="4803775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d</a:t>
              </a:r>
              <a:endParaRPr lang="pt-BR"/>
            </a:p>
          </p:txBody>
        </p:sp>
        <p:sp>
          <p:nvSpPr>
            <p:cNvPr id="26645" name="Rectangle 21"/>
            <p:cNvSpPr>
              <a:spLocks noChangeArrowheads="1"/>
            </p:cNvSpPr>
            <p:nvPr/>
          </p:nvSpPr>
          <p:spPr bwMode="auto">
            <a:xfrm>
              <a:off x="4572000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26646" name="Rectangle 22"/>
            <p:cNvSpPr>
              <a:spLocks noChangeArrowheads="1"/>
            </p:cNvSpPr>
            <p:nvPr/>
          </p:nvSpPr>
          <p:spPr bwMode="auto">
            <a:xfrm>
              <a:off x="4392613" y="1652588"/>
              <a:ext cx="18097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i</a:t>
              </a:r>
              <a:endParaRPr lang="pt-BR"/>
            </a:p>
          </p:txBody>
        </p:sp>
        <p:sp>
          <p:nvSpPr>
            <p:cNvPr id="26647" name="Rectangle 23"/>
            <p:cNvSpPr>
              <a:spLocks noChangeArrowheads="1"/>
            </p:cNvSpPr>
            <p:nvPr/>
          </p:nvSpPr>
          <p:spPr bwMode="auto">
            <a:xfrm>
              <a:off x="3906838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>
                  <a:solidFill>
                    <a:srgbClr val="000000"/>
                  </a:solidFill>
                </a:rPr>
                <a:t>n</a:t>
              </a:r>
              <a:endParaRPr lang="pt-BR"/>
            </a:p>
          </p:txBody>
        </p:sp>
        <p:sp>
          <p:nvSpPr>
            <p:cNvPr id="26648" name="Rectangle 24"/>
            <p:cNvSpPr>
              <a:spLocks noChangeArrowheads="1"/>
            </p:cNvSpPr>
            <p:nvPr/>
          </p:nvSpPr>
          <p:spPr bwMode="auto">
            <a:xfrm>
              <a:off x="3686175" y="16525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x</a:t>
              </a:r>
              <a:endParaRPr lang="pt-BR" dirty="0"/>
            </a:p>
          </p:txBody>
        </p:sp>
        <p:sp>
          <p:nvSpPr>
            <p:cNvPr id="26649" name="Rectangle 25"/>
            <p:cNvSpPr>
              <a:spLocks noChangeArrowheads="1"/>
            </p:cNvSpPr>
            <p:nvPr/>
          </p:nvSpPr>
          <p:spPr bwMode="auto">
            <a:xfrm>
              <a:off x="3071813" y="1652588"/>
              <a:ext cx="241300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n</a:t>
              </a:r>
              <a:endParaRPr lang="pt-BR" dirty="0"/>
            </a:p>
          </p:txBody>
        </p:sp>
        <p:sp>
          <p:nvSpPr>
            <p:cNvPr id="26650" name="Rectangle 26"/>
            <p:cNvSpPr>
              <a:spLocks noChangeArrowheads="1"/>
            </p:cNvSpPr>
            <p:nvPr/>
          </p:nvSpPr>
          <p:spPr bwMode="auto">
            <a:xfrm>
              <a:off x="2847975" y="1652588"/>
              <a:ext cx="225425" cy="352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 i="1" dirty="0">
                  <a:solidFill>
                    <a:srgbClr val="000000"/>
                  </a:solidFill>
                </a:rPr>
                <a:t>y</a:t>
              </a:r>
              <a:endParaRPr lang="pt-BR" dirty="0"/>
            </a:p>
          </p:txBody>
        </p:sp>
        <p:sp>
          <p:nvSpPr>
            <p:cNvPr id="26651" name="Rectangle 27"/>
            <p:cNvSpPr>
              <a:spLocks noChangeArrowheads="1"/>
            </p:cNvSpPr>
            <p:nvPr/>
          </p:nvSpPr>
          <p:spPr bwMode="auto">
            <a:xfrm>
              <a:off x="4205288" y="1622425"/>
              <a:ext cx="30638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+</a:t>
              </a:r>
              <a:endParaRPr lang="pt-BR"/>
            </a:p>
          </p:txBody>
        </p:sp>
        <p:sp>
          <p:nvSpPr>
            <p:cNvPr id="26652" name="Rectangle 28"/>
            <p:cNvSpPr>
              <a:spLocks noChangeArrowheads="1"/>
            </p:cNvSpPr>
            <p:nvPr/>
          </p:nvSpPr>
          <p:spPr bwMode="auto">
            <a:xfrm>
              <a:off x="3436938" y="1622425"/>
              <a:ext cx="306387" cy="385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2100">
                  <a:solidFill>
                    <a:srgbClr val="000000"/>
                  </a:solidFill>
                  <a:latin typeface="Symbol" pitchFamily="18" charset="2"/>
                </a:rPr>
                <a:t>=</a:t>
              </a:r>
              <a:endParaRPr lang="pt-BR"/>
            </a:p>
          </p:txBody>
        </p:sp>
        <p:sp>
          <p:nvSpPr>
            <p:cNvPr id="26653" name="AutoShape 29"/>
            <p:cNvSpPr>
              <a:spLocks/>
            </p:cNvSpPr>
            <p:nvPr/>
          </p:nvSpPr>
          <p:spPr bwMode="auto">
            <a:xfrm rot="5400000">
              <a:off x="2997423" y="1383724"/>
              <a:ext cx="113487" cy="498825"/>
            </a:xfrm>
            <a:prstGeom prst="leftBrace">
              <a:avLst>
                <a:gd name="adj1" fmla="val 4571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54" name="AutoShape 30"/>
            <p:cNvSpPr>
              <a:spLocks/>
            </p:cNvSpPr>
            <p:nvPr/>
          </p:nvSpPr>
          <p:spPr bwMode="auto">
            <a:xfrm rot="5400000">
              <a:off x="3853085" y="1380549"/>
              <a:ext cx="113487" cy="505175"/>
            </a:xfrm>
            <a:prstGeom prst="leftBrace">
              <a:avLst>
                <a:gd name="adj1" fmla="val 4571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6655" name="AutoShape 31"/>
            <p:cNvSpPr>
              <a:spLocks/>
            </p:cNvSpPr>
            <p:nvPr/>
          </p:nvSpPr>
          <p:spPr bwMode="auto">
            <a:xfrm rot="5400000">
              <a:off x="4773836" y="1236085"/>
              <a:ext cx="123015" cy="784575"/>
            </a:xfrm>
            <a:prstGeom prst="leftBrace">
              <a:avLst>
                <a:gd name="adj1" fmla="val 44471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31" name="Espaço Reservado para Data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Espaço Reservado para Rodapé 4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sp>
        <p:nvSpPr>
          <p:cNvPr id="60" name="Espaço Reservado para Número de Slide 5"/>
          <p:cNvSpPr>
            <a:spLocks noGrp="1"/>
          </p:cNvSpPr>
          <p:nvPr>
            <p:ph type="sldNum" sz="quarter" idx="11"/>
          </p:nvPr>
        </p:nvSpPr>
        <p:spPr>
          <a:xfrm>
            <a:off x="7010400" y="6248400"/>
            <a:ext cx="1905000" cy="457200"/>
          </a:xfrm>
        </p:spPr>
        <p:txBody>
          <a:bodyPr/>
          <a:lstStyle/>
          <a:p>
            <a:fld id="{FA1732DE-5D6C-4E56-A29F-5BC0DB9EF791}" type="slidenum">
              <a:rPr lang="fi-FI"/>
              <a:pPr/>
              <a:t>38</a:t>
            </a:fld>
            <a:endParaRPr lang="en-GB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Modelagem AR: Fundamentos</a:t>
            </a:r>
            <a:endParaRPr lang="en-GB" dirty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fi-FI" dirty="0" smtClean="0"/>
              <a:t>Processo AR</a:t>
            </a:r>
            <a:endParaRPr lang="fi-FI" dirty="0"/>
          </a:p>
          <a:p>
            <a:pPr lvl="1">
              <a:lnSpc>
                <a:spcPct val="120000"/>
              </a:lnSpc>
            </a:pPr>
            <a:endParaRPr lang="fi-FI" dirty="0"/>
          </a:p>
          <a:p>
            <a:pPr lvl="1">
              <a:lnSpc>
                <a:spcPct val="120000"/>
              </a:lnSpc>
              <a:buNone/>
            </a:pPr>
            <a:endParaRPr lang="fi-FI" dirty="0"/>
          </a:p>
          <a:p>
            <a:pPr>
              <a:lnSpc>
                <a:spcPct val="120000"/>
              </a:lnSpc>
            </a:pPr>
            <a:r>
              <a:rPr lang="fi-FI" dirty="0" smtClean="0"/>
              <a:t>Estimação de Parâmetros</a:t>
            </a:r>
          </a:p>
          <a:p>
            <a:pPr lvl="1">
              <a:lnSpc>
                <a:spcPct val="120000"/>
              </a:lnSpc>
            </a:pPr>
            <a:r>
              <a:rPr lang="fi-FI" dirty="0" smtClean="0"/>
              <a:t>Minimização de </a:t>
            </a:r>
            <a:r>
              <a:rPr lang="fi-FI" sz="2200" b="1" dirty="0" smtClean="0">
                <a:latin typeface="Times New Roman" pitchFamily="18" charset="0"/>
              </a:rPr>
              <a:t>E[</a:t>
            </a:r>
            <a:r>
              <a:rPr lang="fi-FI" sz="2200" b="1" i="1" dirty="0" smtClean="0">
                <a:latin typeface="Times New Roman" pitchFamily="18" charset="0"/>
              </a:rPr>
              <a:t>e</a:t>
            </a:r>
            <a:r>
              <a:rPr lang="fi-FI" sz="2200" b="1" baseline="30000" dirty="0" smtClean="0">
                <a:latin typeface="Times New Roman" pitchFamily="18" charset="0"/>
              </a:rPr>
              <a:t>2</a:t>
            </a:r>
            <a:r>
              <a:rPr lang="fi-FI" sz="2200" b="1" dirty="0" smtClean="0">
                <a:latin typeface="Times New Roman" pitchFamily="18" charset="0"/>
              </a:rPr>
              <a:t>(</a:t>
            </a:r>
            <a:r>
              <a:rPr lang="fi-FI" sz="2200" b="1" i="1" dirty="0" smtClean="0">
                <a:latin typeface="Times New Roman" pitchFamily="18" charset="0"/>
              </a:rPr>
              <a:t>n</a:t>
            </a:r>
            <a:r>
              <a:rPr lang="fi-FI" sz="2200" b="1" dirty="0" smtClean="0">
                <a:latin typeface="Times New Roman" pitchFamily="18" charset="0"/>
              </a:rPr>
              <a:t>)]</a:t>
            </a:r>
            <a:r>
              <a:rPr lang="fi-FI" dirty="0" smtClean="0"/>
              <a:t> em relação aos coeficientes </a:t>
            </a:r>
            <a:r>
              <a:rPr lang="fi-FI" sz="2400" b="1" i="1" dirty="0" smtClean="0">
                <a:latin typeface="Times New Roman" pitchFamily="18" charset="0"/>
              </a:rPr>
              <a:t>a</a:t>
            </a:r>
            <a:r>
              <a:rPr lang="fi-FI" sz="2400" b="1" i="1" baseline="-25000" dirty="0" smtClean="0">
                <a:latin typeface="Times New Roman" pitchFamily="18" charset="0"/>
              </a:rPr>
              <a:t>k</a:t>
            </a:r>
            <a:endParaRPr lang="fi-FI" sz="2400" b="1" i="1" dirty="0" smtClean="0">
              <a:latin typeface="Times New Roman" pitchFamily="18" charset="0"/>
            </a:endParaRPr>
          </a:p>
          <a:p>
            <a:pPr lvl="1">
              <a:lnSpc>
                <a:spcPct val="120000"/>
              </a:lnSpc>
            </a:pPr>
            <a:r>
              <a:rPr lang="fi-FI" dirty="0" smtClean="0"/>
              <a:t>Várias soluções: LS, Burg, método da auto-correlação, etc</a:t>
            </a:r>
          </a:p>
          <a:p>
            <a:pPr>
              <a:lnSpc>
                <a:spcPct val="120000"/>
              </a:lnSpc>
            </a:pPr>
            <a:r>
              <a:rPr lang="fi-FI" dirty="0" smtClean="0"/>
              <a:t>Erro de Modelagem AR como Filtragem</a:t>
            </a:r>
            <a:endParaRPr lang="fi-FI" dirty="0"/>
          </a:p>
          <a:p>
            <a:pPr lvl="1">
              <a:lnSpc>
                <a:spcPct val="120000"/>
              </a:lnSpc>
              <a:buFontTx/>
              <a:buNone/>
            </a:pPr>
            <a:endParaRPr lang="fi-FI" dirty="0"/>
          </a:p>
        </p:txBody>
      </p:sp>
      <p:graphicFrame>
        <p:nvGraphicFramePr>
          <p:cNvPr id="28676" name="Object 4"/>
          <p:cNvGraphicFramePr>
            <a:graphicFrameLocks noChangeAspect="1"/>
          </p:cNvGraphicFramePr>
          <p:nvPr/>
        </p:nvGraphicFramePr>
        <p:xfrm>
          <a:off x="3852463" y="1178475"/>
          <a:ext cx="2878137" cy="77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0" name="Equation" r:id="rId3" imgW="1650960" imgH="444240" progId="Equation.3">
                  <p:embed/>
                </p:oleObj>
              </mc:Choice>
              <mc:Fallback>
                <p:oleObj name="Equation" r:id="rId3" imgW="1650960" imgH="4442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52463" y="1178475"/>
                        <a:ext cx="2878137" cy="774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6238488" y="1740453"/>
            <a:ext cx="2062164" cy="458788"/>
            <a:chOff x="3264" y="1418"/>
            <a:chExt cx="1299" cy="289"/>
          </a:xfrm>
        </p:grpSpPr>
        <p:sp>
          <p:nvSpPr>
            <p:cNvPr id="28683" name="AutoShape 11"/>
            <p:cNvSpPr>
              <a:spLocks/>
            </p:cNvSpPr>
            <p:nvPr/>
          </p:nvSpPr>
          <p:spPr bwMode="auto">
            <a:xfrm rot="5400000">
              <a:off x="3342" y="1340"/>
              <a:ext cx="90" cy="246"/>
            </a:xfrm>
            <a:prstGeom prst="rightBrace">
              <a:avLst>
                <a:gd name="adj1" fmla="val 2277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684" name="Text Box 12"/>
            <p:cNvSpPr txBox="1">
              <a:spLocks noChangeArrowheads="1"/>
            </p:cNvSpPr>
            <p:nvPr/>
          </p:nvSpPr>
          <p:spPr bwMode="auto">
            <a:xfrm>
              <a:off x="3268" y="1494"/>
              <a:ext cx="129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dirty="0" smtClean="0">
                  <a:latin typeface="Arial" charset="0"/>
                </a:rPr>
                <a:t>Erro de modelagem</a:t>
              </a:r>
              <a:endParaRPr lang="en-GB" sz="1600" dirty="0">
                <a:latin typeface="Arial" charset="0"/>
              </a:endParaRPr>
            </a:p>
          </p:txBody>
        </p:sp>
      </p:grpSp>
      <p:grpSp>
        <p:nvGrpSpPr>
          <p:cNvPr id="28692" name="Group 20"/>
          <p:cNvGrpSpPr>
            <a:grpSpLocks/>
          </p:cNvGrpSpPr>
          <p:nvPr/>
        </p:nvGrpSpPr>
        <p:grpSpPr bwMode="auto">
          <a:xfrm>
            <a:off x="3041260" y="1797600"/>
            <a:ext cx="1450975" cy="428625"/>
            <a:chOff x="1226" y="1454"/>
            <a:chExt cx="914" cy="270"/>
          </a:xfrm>
        </p:grpSpPr>
        <p:sp>
          <p:nvSpPr>
            <p:cNvPr id="28690" name="Text Box 18"/>
            <p:cNvSpPr txBox="1">
              <a:spLocks noChangeArrowheads="1"/>
            </p:cNvSpPr>
            <p:nvPr/>
          </p:nvSpPr>
          <p:spPr bwMode="auto">
            <a:xfrm>
              <a:off x="1226" y="1511"/>
              <a:ext cx="914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dirty="0" smtClean="0">
                  <a:latin typeface="Arial" charset="0"/>
                </a:rPr>
                <a:t>Amostra atual</a:t>
              </a:r>
              <a:endParaRPr lang="en-GB" sz="1600" dirty="0">
                <a:latin typeface="Arial" charset="0"/>
              </a:endParaRPr>
            </a:p>
          </p:txBody>
        </p:sp>
        <p:sp>
          <p:nvSpPr>
            <p:cNvPr id="28691" name="AutoShape 19"/>
            <p:cNvSpPr>
              <a:spLocks/>
            </p:cNvSpPr>
            <p:nvPr/>
          </p:nvSpPr>
          <p:spPr bwMode="auto">
            <a:xfrm rot="5400000">
              <a:off x="1854" y="1376"/>
              <a:ext cx="90" cy="246"/>
            </a:xfrm>
            <a:prstGeom prst="rightBrace">
              <a:avLst>
                <a:gd name="adj1" fmla="val 22778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8694" name="Group 22"/>
          <p:cNvGrpSpPr>
            <a:grpSpLocks/>
          </p:cNvGrpSpPr>
          <p:nvPr/>
        </p:nvGrpSpPr>
        <p:grpSpPr bwMode="auto">
          <a:xfrm>
            <a:off x="4409680" y="1945241"/>
            <a:ext cx="2176464" cy="741363"/>
            <a:chOff x="2112" y="1547"/>
            <a:chExt cx="1371" cy="467"/>
          </a:xfrm>
        </p:grpSpPr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2112" y="1646"/>
              <a:ext cx="137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dirty="0" smtClean="0">
                  <a:latin typeface="Arial" charset="0"/>
                </a:rPr>
                <a:t>Combinação linear de</a:t>
              </a:r>
            </a:p>
            <a:p>
              <a:r>
                <a:rPr lang="fi-FI" sz="1600" dirty="0" smtClean="0">
                  <a:latin typeface="Arial" charset="0"/>
                </a:rPr>
                <a:t>amostras passadas</a:t>
              </a:r>
              <a:endParaRPr lang="en-GB" sz="1600" dirty="0">
                <a:latin typeface="Arial" charset="0"/>
              </a:endParaRPr>
            </a:p>
          </p:txBody>
        </p:sp>
        <p:sp>
          <p:nvSpPr>
            <p:cNvPr id="28693" name="AutoShape 21"/>
            <p:cNvSpPr>
              <a:spLocks/>
            </p:cNvSpPr>
            <p:nvPr/>
          </p:nvSpPr>
          <p:spPr bwMode="auto">
            <a:xfrm rot="5400000">
              <a:off x="2640" y="1163"/>
              <a:ext cx="96" cy="864"/>
            </a:xfrm>
            <a:prstGeom prst="rightBrace">
              <a:avLst>
                <a:gd name="adj1" fmla="val 7500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2" name="Espaço Reservado para Data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1553242" y="4862512"/>
          <a:ext cx="6491775" cy="9395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1" name="Equação" r:id="rId5" imgW="2984400" imgH="431640" progId="Equation.3">
                  <p:embed/>
                </p:oleObj>
              </mc:Choice>
              <mc:Fallback>
                <p:oleObj name="Equação" r:id="rId5" imgW="2984400" imgH="431640" progId="Equation.3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53242" y="4862512"/>
                        <a:ext cx="6491775" cy="93957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716" name="Object 44"/>
          <p:cNvGraphicFramePr>
            <a:graphicFrameLocks noChangeAspect="1"/>
          </p:cNvGraphicFramePr>
          <p:nvPr/>
        </p:nvGraphicFramePr>
        <p:xfrm>
          <a:off x="3067050" y="1171575"/>
          <a:ext cx="595312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2" name="Equação" r:id="rId7" imgW="2082600" imgH="457200" progId="Equation.3">
                  <p:embed/>
                </p:oleObj>
              </mc:Choice>
              <mc:Fallback>
                <p:oleObj name="Equação" r:id="rId7" imgW="2082600" imgH="457200" progId="Equation.3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1171575"/>
                        <a:ext cx="5953125" cy="14573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Detecção de </a:t>
            </a:r>
            <a:r>
              <a:rPr lang="fi-FI" i="1" dirty="0" smtClean="0"/>
              <a:t>Clicks</a:t>
            </a:r>
            <a:r>
              <a:rPr lang="fi-FI" dirty="0" smtClean="0"/>
              <a:t>:</a:t>
            </a:r>
            <a:r>
              <a:rPr lang="fi-FI" i="1" dirty="0" smtClean="0"/>
              <a:t> </a:t>
            </a:r>
            <a:r>
              <a:rPr lang="fi-FI" dirty="0" smtClean="0"/>
              <a:t>Procedimento</a:t>
            </a:r>
            <a:endParaRPr lang="en-GB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Em em blocos de curta duração (20 a 40 ms) </a:t>
            </a:r>
          </a:p>
          <a:p>
            <a:r>
              <a:rPr lang="fi-FI" dirty="0" smtClean="0"/>
              <a:t>Estimação do modelo AR: usa o sinal corrompido</a:t>
            </a:r>
          </a:p>
          <a:p>
            <a:r>
              <a:rPr lang="fi-FI" dirty="0" smtClean="0"/>
              <a:t>Filtragem Inversa</a:t>
            </a:r>
          </a:p>
          <a:p>
            <a:endParaRPr lang="fi-FI" dirty="0" smtClean="0"/>
          </a:p>
          <a:p>
            <a:pPr>
              <a:buNone/>
            </a:pPr>
            <a:endParaRPr lang="fi-FI" dirty="0" smtClean="0"/>
          </a:p>
          <a:p>
            <a:r>
              <a:rPr lang="fi-FI" dirty="0" smtClean="0"/>
              <a:t>Detecção via limiar</a:t>
            </a:r>
          </a:p>
          <a:p>
            <a:pPr lvl="1"/>
            <a:r>
              <a:rPr lang="fi-FI" i="1" dirty="0" smtClean="0"/>
              <a:t>Outliers</a:t>
            </a:r>
            <a:r>
              <a:rPr lang="fi-FI" dirty="0" smtClean="0"/>
              <a:t> na excitação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fi-FI" sz="2400" i="1" baseline="-25000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devem corresponder aos </a:t>
            </a:r>
            <a:r>
              <a:rPr lang="fi-FI" i="1" dirty="0" smtClean="0"/>
              <a:t>clicks</a:t>
            </a:r>
          </a:p>
          <a:p>
            <a:pPr lvl="1"/>
            <a:endParaRPr lang="fi-FI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688B0A-3D0D-4061-9AD9-4A8761A32151}" type="slidenum">
              <a:rPr lang="fi-FI" smtClean="0"/>
              <a:pPr/>
              <a:t>39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aphicFrame>
        <p:nvGraphicFramePr>
          <p:cNvPr id="44038" name="Object 6"/>
          <p:cNvGraphicFramePr>
            <a:graphicFrameLocks noChangeAspect="1"/>
          </p:cNvGraphicFramePr>
          <p:nvPr/>
        </p:nvGraphicFramePr>
        <p:xfrm>
          <a:off x="2901949" y="4430488"/>
          <a:ext cx="3381714" cy="107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2" name="Equação" r:id="rId3" imgW="1600200" imgH="507960" progId="Equation.3">
                  <p:embed/>
                </p:oleObj>
              </mc:Choice>
              <mc:Fallback>
                <p:oleObj name="Equação" r:id="rId3" imgW="1600200" imgH="507960" progId="Equation.3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01949" y="4430488"/>
                        <a:ext cx="3381714" cy="1073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3103563" y="5630863"/>
          <a:ext cx="31718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63" name="Equação" r:id="rId5" imgW="1409400" imgH="279360" progId="Equation.3">
                  <p:embed/>
                </p:oleObj>
              </mc:Choice>
              <mc:Fallback>
                <p:oleObj name="Equação" r:id="rId5" imgW="1409400" imgH="27936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563" y="5630863"/>
                        <a:ext cx="3171825" cy="628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4058" name="Group 26"/>
          <p:cNvGrpSpPr>
            <a:grpSpLocks/>
          </p:cNvGrpSpPr>
          <p:nvPr/>
        </p:nvGrpSpPr>
        <p:grpSpPr bwMode="auto">
          <a:xfrm>
            <a:off x="3958237" y="2451697"/>
            <a:ext cx="3531133" cy="955544"/>
            <a:chOff x="3358" y="1381"/>
            <a:chExt cx="2064" cy="477"/>
          </a:xfrm>
        </p:grpSpPr>
        <p:graphicFrame>
          <p:nvGraphicFramePr>
            <p:cNvPr id="44051" name="Object 19"/>
            <p:cNvGraphicFramePr>
              <a:graphicFrameLocks noChangeAspect="1"/>
            </p:cNvGraphicFramePr>
            <p:nvPr/>
          </p:nvGraphicFramePr>
          <p:xfrm>
            <a:off x="5018" y="1590"/>
            <a:ext cx="404" cy="2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4" name="Equation" r:id="rId7" imgW="368280" imgH="241200" progId="Equation.3">
                    <p:embed/>
                  </p:oleObj>
                </mc:Choice>
                <mc:Fallback>
                  <p:oleObj name="Equation" r:id="rId7" imgW="368280" imgH="241200" progId="Equation.3">
                    <p:embed/>
                    <p:pic>
                      <p:nvPicPr>
                        <p:cNvPr id="0" name="Picture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18" y="1590"/>
                          <a:ext cx="404" cy="2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052" name="Object 20"/>
            <p:cNvGraphicFramePr>
              <a:graphicFrameLocks noChangeAspect="1"/>
            </p:cNvGraphicFramePr>
            <p:nvPr/>
          </p:nvGraphicFramePr>
          <p:xfrm>
            <a:off x="3358" y="1635"/>
            <a:ext cx="350" cy="22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5" name="Equation" r:id="rId9" imgW="317160" imgH="203040" progId="Equation.3">
                    <p:embed/>
                  </p:oleObj>
                </mc:Choice>
                <mc:Fallback>
                  <p:oleObj name="Equation" r:id="rId9" imgW="317160" imgH="203040" progId="Equation.3">
                    <p:embed/>
                    <p:pic>
                      <p:nvPicPr>
                        <p:cNvPr id="0" name="Picture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8" y="1635"/>
                          <a:ext cx="350" cy="22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3" name="Rectangle 21"/>
            <p:cNvSpPr>
              <a:spLocks noChangeArrowheads="1"/>
            </p:cNvSpPr>
            <p:nvPr/>
          </p:nvSpPr>
          <p:spPr bwMode="auto">
            <a:xfrm>
              <a:off x="4070" y="1571"/>
              <a:ext cx="581" cy="2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4054" name="Line 22"/>
            <p:cNvSpPr>
              <a:spLocks noChangeShapeType="1"/>
            </p:cNvSpPr>
            <p:nvPr/>
          </p:nvSpPr>
          <p:spPr bwMode="auto">
            <a:xfrm>
              <a:off x="3728" y="1735"/>
              <a:ext cx="3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4055" name="Line 23"/>
            <p:cNvSpPr>
              <a:spLocks noChangeShapeType="1"/>
            </p:cNvSpPr>
            <p:nvPr/>
          </p:nvSpPr>
          <p:spPr bwMode="auto">
            <a:xfrm>
              <a:off x="4648" y="1723"/>
              <a:ext cx="34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44056" name="Object 24"/>
            <p:cNvGraphicFramePr>
              <a:graphicFrameLocks noChangeAspect="1"/>
            </p:cNvGraphicFramePr>
            <p:nvPr/>
          </p:nvGraphicFramePr>
          <p:xfrm>
            <a:off x="4125" y="1605"/>
            <a:ext cx="476" cy="2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066" name="Equação" r:id="rId11" imgW="431640" imgH="203040" progId="Equation.3">
                    <p:embed/>
                  </p:oleObj>
                </mc:Choice>
                <mc:Fallback>
                  <p:oleObj name="Equação" r:id="rId11" imgW="431640" imgH="203040" progId="Equation.3">
                    <p:embed/>
                    <p:pic>
                      <p:nvPicPr>
                        <p:cNvPr id="0" name="Picture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5" y="1605"/>
                          <a:ext cx="476" cy="2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4057" name="Text Box 25"/>
            <p:cNvSpPr txBox="1">
              <a:spLocks noChangeArrowheads="1"/>
            </p:cNvSpPr>
            <p:nvPr/>
          </p:nvSpPr>
          <p:spPr bwMode="auto">
            <a:xfrm>
              <a:off x="3771" y="1381"/>
              <a:ext cx="11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Filtragem Inversa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17" name="Espaço Reservado para Data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Processamento Digital de Sinais</a:t>
            </a:r>
            <a:endParaRPr lang="en-US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8D36A-9BAD-437B-87F3-283E3B4AF787}" type="slidenum">
              <a:rPr lang="fi-FI" smtClean="0"/>
              <a:pPr/>
              <a:t>4</a:t>
            </a:fld>
            <a:endParaRPr lang="en-GB"/>
          </a:p>
        </p:txBody>
      </p:sp>
      <p:pic>
        <p:nvPicPr>
          <p:cNvPr id="57" name="Imagem 56" descr="sinal_analogico_in.png"/>
          <p:cNvPicPr>
            <a:picLocks/>
          </p:cNvPicPr>
          <p:nvPr/>
        </p:nvPicPr>
        <p:blipFill>
          <a:blip r:embed="rId2" cstate="print"/>
          <a:srcRect l="19907" t="12901" r="16994" b="15471"/>
          <a:stretch>
            <a:fillRect/>
          </a:stretch>
        </p:blipFill>
        <p:spPr>
          <a:xfrm>
            <a:off x="2117270" y="2209527"/>
            <a:ext cx="2187703" cy="1283573"/>
          </a:xfrm>
          <a:prstGeom prst="rect">
            <a:avLst/>
          </a:prstGeom>
        </p:spPr>
      </p:pic>
      <p:cxnSp>
        <p:nvCxnSpPr>
          <p:cNvPr id="58" name="Conector reto 57"/>
          <p:cNvCxnSpPr/>
          <p:nvPr/>
        </p:nvCxnSpPr>
        <p:spPr>
          <a:xfrm>
            <a:off x="2123216" y="3049291"/>
            <a:ext cx="2181225" cy="0"/>
          </a:xfrm>
          <a:prstGeom prst="line">
            <a:avLst/>
          </a:prstGeom>
          <a:noFill/>
          <a:ln w="9525" cap="flat" cmpd="sng" algn="ctr">
            <a:solidFill>
              <a:srgbClr val="72A376"/>
            </a:solidFill>
            <a:prstDash val="solid"/>
          </a:ln>
          <a:effectLst/>
        </p:spPr>
      </p:cxnSp>
      <p:grpSp>
        <p:nvGrpSpPr>
          <p:cNvPr id="59" name="Grupo 13"/>
          <p:cNvGrpSpPr/>
          <p:nvPr/>
        </p:nvGrpSpPr>
        <p:grpSpPr>
          <a:xfrm>
            <a:off x="1256649" y="1076761"/>
            <a:ext cx="641442" cy="682386"/>
            <a:chOff x="2292825" y="1651379"/>
            <a:chExt cx="641442" cy="682386"/>
          </a:xfrm>
        </p:grpSpPr>
        <p:sp>
          <p:nvSpPr>
            <p:cNvPr id="101" name="Elipse 100"/>
            <p:cNvSpPr/>
            <p:nvPr/>
          </p:nvSpPr>
          <p:spPr>
            <a:xfrm>
              <a:off x="2402006" y="2019869"/>
              <a:ext cx="272955" cy="272955"/>
            </a:xfrm>
            <a:prstGeom prst="ellipse">
              <a:avLst/>
            </a:prstGeom>
            <a:noFill/>
            <a:ln w="25400" cap="flat" cmpd="sng" algn="ctr">
              <a:solidFill>
                <a:srgbClr val="72A376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cxnSp>
          <p:nvCxnSpPr>
            <p:cNvPr id="102" name="Conector reto 101"/>
            <p:cNvCxnSpPr/>
            <p:nvPr/>
          </p:nvCxnSpPr>
          <p:spPr>
            <a:xfrm rot="5400000">
              <a:off x="2217716" y="2163168"/>
              <a:ext cx="341194" cy="0"/>
            </a:xfrm>
            <a:prstGeom prst="line">
              <a:avLst/>
            </a:prstGeom>
            <a:noFill/>
            <a:ln w="57150" cap="flat" cmpd="sng" algn="ctr">
              <a:solidFill>
                <a:srgbClr val="72A376"/>
              </a:solidFill>
              <a:prstDash val="solid"/>
            </a:ln>
            <a:effectLst/>
          </p:spPr>
        </p:cxnSp>
        <p:cxnSp>
          <p:nvCxnSpPr>
            <p:cNvPr id="103" name="Conector reto 102"/>
            <p:cNvCxnSpPr/>
            <p:nvPr/>
          </p:nvCxnSpPr>
          <p:spPr>
            <a:xfrm>
              <a:off x="2661311" y="2156346"/>
              <a:ext cx="272956" cy="0"/>
            </a:xfrm>
            <a:prstGeom prst="line">
              <a:avLst/>
            </a:prstGeom>
            <a:noFill/>
            <a:ln w="57150" cap="flat" cmpd="sng" algn="ctr">
              <a:solidFill>
                <a:srgbClr val="72A376"/>
              </a:solidFill>
              <a:prstDash val="solid"/>
              <a:tailEnd type="stealth"/>
            </a:ln>
            <a:effectLst/>
          </p:spPr>
        </p:cxnSp>
        <p:sp>
          <p:nvSpPr>
            <p:cNvPr id="104" name="CaixaDeTexto 103"/>
            <p:cNvSpPr txBox="1"/>
            <p:nvPr/>
          </p:nvSpPr>
          <p:spPr>
            <a:xfrm>
              <a:off x="2292825" y="1651379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Mic</a:t>
              </a:r>
              <a:endParaRPr kumimoji="0" lang="pt-B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60" name="Imagem 59" descr="220px-Icon_sound_loudspeaker.svg.png"/>
          <p:cNvPicPr>
            <a:picLocks noChangeAspect="1"/>
          </p:cNvPicPr>
          <p:nvPr/>
        </p:nvPicPr>
        <p:blipFill>
          <a:blip r:embed="rId3" cstate="print"/>
          <a:srcRect l="56849" b="8330"/>
          <a:stretch>
            <a:fillRect/>
          </a:stretch>
        </p:blipFill>
        <p:spPr>
          <a:xfrm rot="97724">
            <a:off x="990971" y="1316532"/>
            <a:ext cx="258714" cy="514639"/>
          </a:xfrm>
          <a:prstGeom prst="rect">
            <a:avLst/>
          </a:prstGeom>
        </p:spPr>
      </p:pic>
      <p:sp>
        <p:nvSpPr>
          <p:cNvPr id="61" name="Retângulo 60"/>
          <p:cNvSpPr/>
          <p:nvPr/>
        </p:nvSpPr>
        <p:spPr>
          <a:xfrm>
            <a:off x="1898108" y="1295127"/>
            <a:ext cx="1433014" cy="600501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Pré-Amplificação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2" name="Retângulo 61"/>
          <p:cNvSpPr/>
          <p:nvPr/>
        </p:nvSpPr>
        <p:spPr>
          <a:xfrm>
            <a:off x="3947549" y="1160923"/>
            <a:ext cx="1485331" cy="871182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Conversão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Analógico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Digital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63" name="CaixaDeTexto 62"/>
          <p:cNvSpPr txBox="1"/>
          <p:nvPr/>
        </p:nvSpPr>
        <p:spPr>
          <a:xfrm>
            <a:off x="5432877" y="1690909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[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]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4" name="Conector reto 63"/>
          <p:cNvCxnSpPr>
            <a:stCxn id="61" idx="3"/>
            <a:endCxn id="62" idx="1"/>
          </p:cNvCxnSpPr>
          <p:nvPr/>
        </p:nvCxnSpPr>
        <p:spPr>
          <a:xfrm>
            <a:off x="3331122" y="1595378"/>
            <a:ext cx="616427" cy="1136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tailEnd type="stealth"/>
          </a:ln>
          <a:effectLst/>
        </p:spPr>
      </p:cxnSp>
      <p:sp>
        <p:nvSpPr>
          <p:cNvPr id="65" name="Retângulo 64"/>
          <p:cNvSpPr/>
          <p:nvPr/>
        </p:nvSpPr>
        <p:spPr>
          <a:xfrm>
            <a:off x="6078874" y="1163197"/>
            <a:ext cx="1769658" cy="868909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Armazenagem &amp;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Processamento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Digital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66" name="Conector reto 65"/>
          <p:cNvCxnSpPr>
            <a:stCxn id="62" idx="3"/>
            <a:endCxn id="65" idx="1"/>
          </p:cNvCxnSpPr>
          <p:nvPr/>
        </p:nvCxnSpPr>
        <p:spPr>
          <a:xfrm>
            <a:off x="5432880" y="1596514"/>
            <a:ext cx="645994" cy="1138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tailEnd type="stealth"/>
          </a:ln>
          <a:effectLst/>
        </p:spPr>
      </p:cxnSp>
      <p:sp>
        <p:nvSpPr>
          <p:cNvPr id="67" name="CaixaDeTexto 66"/>
          <p:cNvSpPr txBox="1"/>
          <p:nvPr/>
        </p:nvSpPr>
        <p:spPr>
          <a:xfrm>
            <a:off x="3319748" y="1679537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CaixaDeTexto 67"/>
          <p:cNvSpPr txBox="1"/>
          <p:nvPr/>
        </p:nvSpPr>
        <p:spPr>
          <a:xfrm>
            <a:off x="7605145" y="4982292"/>
            <a:ext cx="679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[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]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5630764" y="5109684"/>
            <a:ext cx="1769658" cy="868909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Conversão Digital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Analógico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cxnSp>
        <p:nvCxnSpPr>
          <p:cNvPr id="70" name="Conector reto 31"/>
          <p:cNvCxnSpPr>
            <a:stCxn id="65" idx="3"/>
            <a:endCxn id="69" idx="3"/>
          </p:cNvCxnSpPr>
          <p:nvPr/>
        </p:nvCxnSpPr>
        <p:spPr>
          <a:xfrm flipH="1">
            <a:off x="7400422" y="1597652"/>
            <a:ext cx="448110" cy="3946487"/>
          </a:xfrm>
          <a:prstGeom prst="bentConnector3">
            <a:avLst>
              <a:gd name="adj1" fmla="val -139337"/>
            </a:avLst>
          </a:prstGeom>
          <a:noFill/>
          <a:ln w="57150" cap="flat" cmpd="sng" algn="ctr">
            <a:solidFill>
              <a:srgbClr val="72A376"/>
            </a:solidFill>
            <a:prstDash val="solid"/>
            <a:tailEnd type="stealth"/>
          </a:ln>
          <a:effectLst/>
        </p:spPr>
      </p:cxnSp>
      <p:sp>
        <p:nvSpPr>
          <p:cNvPr id="71" name="CaixaDeTexto 70"/>
          <p:cNvSpPr txBox="1"/>
          <p:nvPr/>
        </p:nvSpPr>
        <p:spPr>
          <a:xfrm>
            <a:off x="4686783" y="4998236"/>
            <a:ext cx="6110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(</a:t>
            </a:r>
            <a:r>
              <a:rPr kumimoji="0" lang="pt-BR" sz="2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</a:t>
            </a:r>
            <a:r>
              <a:rPr kumimoji="0" lang="pt-BR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)</a:t>
            </a:r>
            <a:endParaRPr kumimoji="0" lang="pt-BR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2" name="Conector reto 71"/>
          <p:cNvCxnSpPr>
            <a:stCxn id="73" idx="3"/>
            <a:endCxn id="69" idx="1"/>
          </p:cNvCxnSpPr>
          <p:nvPr/>
        </p:nvCxnSpPr>
        <p:spPr>
          <a:xfrm flipV="1">
            <a:off x="4454774" y="5544139"/>
            <a:ext cx="1175990" cy="2275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headEnd type="stealth"/>
            <a:tailEnd type="none"/>
          </a:ln>
          <a:effectLst/>
        </p:spPr>
      </p:cxnSp>
      <p:sp>
        <p:nvSpPr>
          <p:cNvPr id="73" name="Retângulo 72"/>
          <p:cNvSpPr/>
          <p:nvPr/>
        </p:nvSpPr>
        <p:spPr>
          <a:xfrm>
            <a:off x="2685116" y="5111959"/>
            <a:ext cx="1769658" cy="868909"/>
          </a:xfrm>
          <a:prstGeom prst="rect">
            <a:avLst/>
          </a:prstGeom>
          <a:solidFill>
            <a:srgbClr val="EAEBDE">
              <a:lumMod val="75000"/>
            </a:srgbClr>
          </a:solidFill>
          <a:ln w="25400" cap="flat" cmpd="sng" algn="ctr">
            <a:solidFill>
              <a:srgbClr val="72A376">
                <a:shade val="50000"/>
              </a:srgbClr>
            </a:solidFill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Amplificação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"/>
                <a:ea typeface="+mn-ea"/>
                <a:cs typeface="+mn-cs"/>
              </a:rPr>
              <a:t>Modificação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rgbClr val="33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/>
              <a:ea typeface="+mn-ea"/>
              <a:cs typeface="+mn-cs"/>
            </a:endParaRPr>
          </a:p>
        </p:txBody>
      </p:sp>
      <p:grpSp>
        <p:nvGrpSpPr>
          <p:cNvPr id="74" name="Grupo 40"/>
          <p:cNvGrpSpPr/>
          <p:nvPr/>
        </p:nvGrpSpPr>
        <p:grpSpPr>
          <a:xfrm rot="3859696">
            <a:off x="1146260" y="5250460"/>
            <a:ext cx="561406" cy="599560"/>
            <a:chOff x="2872444" y="3350057"/>
            <a:chExt cx="561406" cy="599560"/>
          </a:xfrm>
        </p:grpSpPr>
        <p:pic>
          <p:nvPicPr>
            <p:cNvPr id="98" name="Imagem 97" descr="220px-Icon_sound_loudspeaker.svg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6903156">
              <a:off x="2853367" y="3369134"/>
              <a:ext cx="599560" cy="561406"/>
            </a:xfrm>
            <a:prstGeom prst="rect">
              <a:avLst/>
            </a:prstGeom>
          </p:spPr>
        </p:pic>
        <p:sp>
          <p:nvSpPr>
            <p:cNvPr id="99" name="Trapezóide 98"/>
            <p:cNvSpPr/>
            <p:nvPr/>
          </p:nvSpPr>
          <p:spPr>
            <a:xfrm rot="1637251">
              <a:off x="2967573" y="3488436"/>
              <a:ext cx="439903" cy="144163"/>
            </a:xfrm>
            <a:prstGeom prst="trapezoid">
              <a:avLst>
                <a:gd name="adj" fmla="val 73575"/>
              </a:avLst>
            </a:prstGeom>
            <a:solidFill>
              <a:srgbClr val="FF0000">
                <a:alpha val="5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0" name="Retângulo 99"/>
            <p:cNvSpPr/>
            <p:nvPr/>
          </p:nvSpPr>
          <p:spPr>
            <a:xfrm rot="1380000">
              <a:off x="3135087" y="3408217"/>
              <a:ext cx="201880" cy="118754"/>
            </a:xfrm>
            <a:prstGeom prst="rect">
              <a:avLst/>
            </a:prstGeom>
            <a:solidFill>
              <a:srgbClr val="FF0000">
                <a:alpha val="41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cxnSp>
        <p:nvCxnSpPr>
          <p:cNvPr id="75" name="Conector reto 74"/>
          <p:cNvCxnSpPr>
            <a:stCxn id="100" idx="0"/>
            <a:endCxn id="73" idx="1"/>
          </p:cNvCxnSpPr>
          <p:nvPr/>
        </p:nvCxnSpPr>
        <p:spPr>
          <a:xfrm>
            <a:off x="1686434" y="5543221"/>
            <a:ext cx="998682" cy="3193"/>
          </a:xfrm>
          <a:prstGeom prst="line">
            <a:avLst/>
          </a:prstGeom>
          <a:noFill/>
          <a:ln w="57150" cap="flat" cmpd="sng" algn="ctr">
            <a:solidFill>
              <a:srgbClr val="72A376"/>
            </a:solidFill>
            <a:prstDash val="solid"/>
            <a:headEnd type="stealth"/>
            <a:tailEnd type="none"/>
          </a:ln>
          <a:effectLst/>
        </p:spPr>
      </p:cxnSp>
      <p:pic>
        <p:nvPicPr>
          <p:cNvPr id="76" name="Imagem 75" descr="sinal_digital_in.png"/>
          <p:cNvPicPr>
            <a:picLocks/>
          </p:cNvPicPr>
          <p:nvPr/>
        </p:nvPicPr>
        <p:blipFill>
          <a:blip r:embed="rId4" cstate="print"/>
          <a:srcRect l="18525" t="14260" r="16478" b="14432"/>
          <a:stretch>
            <a:fillRect/>
          </a:stretch>
        </p:blipFill>
        <p:spPr>
          <a:xfrm>
            <a:off x="5323706" y="2223175"/>
            <a:ext cx="2253230" cy="1277432"/>
          </a:xfrm>
          <a:prstGeom prst="rect">
            <a:avLst/>
          </a:prstGeom>
        </p:spPr>
      </p:pic>
      <p:pic>
        <p:nvPicPr>
          <p:cNvPr id="94" name="Imagem 93" descr="sinal_analogico_out.png"/>
          <p:cNvPicPr>
            <a:picLocks/>
          </p:cNvPicPr>
          <p:nvPr/>
        </p:nvPicPr>
        <p:blipFill>
          <a:blip r:embed="rId5" cstate="print"/>
          <a:srcRect l="20175" t="7650" r="16960" b="19853"/>
          <a:stretch>
            <a:fillRect/>
          </a:stretch>
        </p:blipFill>
        <p:spPr>
          <a:xfrm>
            <a:off x="2121445" y="3639269"/>
            <a:ext cx="2179320" cy="1222532"/>
          </a:xfrm>
          <a:prstGeom prst="rect">
            <a:avLst/>
          </a:prstGeom>
        </p:spPr>
      </p:pic>
      <p:cxnSp>
        <p:nvCxnSpPr>
          <p:cNvPr id="95" name="Conector reto 94"/>
          <p:cNvCxnSpPr/>
          <p:nvPr/>
        </p:nvCxnSpPr>
        <p:spPr>
          <a:xfrm>
            <a:off x="2150020" y="4392316"/>
            <a:ext cx="2181225" cy="0"/>
          </a:xfrm>
          <a:prstGeom prst="line">
            <a:avLst/>
          </a:prstGeom>
          <a:noFill/>
          <a:ln w="9525" cap="flat" cmpd="sng" algn="ctr">
            <a:solidFill>
              <a:srgbClr val="72A376"/>
            </a:solidFill>
            <a:prstDash val="solid"/>
          </a:ln>
          <a:effectLst/>
        </p:spPr>
      </p:cxnSp>
      <p:pic>
        <p:nvPicPr>
          <p:cNvPr id="91" name="Imagem 90" descr="sinal_digital_out.png"/>
          <p:cNvPicPr>
            <a:picLocks/>
          </p:cNvPicPr>
          <p:nvPr/>
        </p:nvPicPr>
        <p:blipFill>
          <a:blip r:embed="rId6" cstate="print"/>
          <a:srcRect l="20060" t="5347" r="15710" b="18546"/>
          <a:stretch>
            <a:fillRect/>
          </a:stretch>
        </p:blipFill>
        <p:spPr>
          <a:xfrm>
            <a:off x="5329624" y="3615244"/>
            <a:ext cx="2226640" cy="1254222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5323109" y="3613393"/>
            <a:ext cx="1337567" cy="6053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93" name="Retângulo 92"/>
          <p:cNvSpPr/>
          <p:nvPr/>
        </p:nvSpPr>
        <p:spPr>
          <a:xfrm>
            <a:off x="6806488" y="3628947"/>
            <a:ext cx="753642" cy="7219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79" name="Forma livre 78"/>
          <p:cNvSpPr/>
          <p:nvPr/>
        </p:nvSpPr>
        <p:spPr>
          <a:xfrm>
            <a:off x="3590430" y="2141288"/>
            <a:ext cx="211540" cy="627797"/>
          </a:xfrm>
          <a:custGeom>
            <a:avLst/>
            <a:gdLst>
              <a:gd name="connsiteX0" fmla="*/ 122829 w 211540"/>
              <a:gd name="connsiteY0" fmla="*/ 0 h 627797"/>
              <a:gd name="connsiteX1" fmla="*/ 191068 w 211540"/>
              <a:gd name="connsiteY1" fmla="*/ 395785 h 627797"/>
              <a:gd name="connsiteX2" fmla="*/ 0 w 211540"/>
              <a:gd name="connsiteY2" fmla="*/ 627797 h 627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1540" h="627797">
                <a:moveTo>
                  <a:pt x="122829" y="0"/>
                </a:moveTo>
                <a:cubicBezTo>
                  <a:pt x="167184" y="145576"/>
                  <a:pt x="211540" y="291152"/>
                  <a:pt x="191068" y="395785"/>
                </a:cubicBezTo>
                <a:cubicBezTo>
                  <a:pt x="170596" y="500418"/>
                  <a:pt x="85298" y="564107"/>
                  <a:pt x="0" y="627797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0" name="Forma livre 79"/>
          <p:cNvSpPr/>
          <p:nvPr/>
        </p:nvSpPr>
        <p:spPr>
          <a:xfrm>
            <a:off x="5482920" y="2154936"/>
            <a:ext cx="482220" cy="464024"/>
          </a:xfrm>
          <a:custGeom>
            <a:avLst/>
            <a:gdLst>
              <a:gd name="connsiteX0" fmla="*/ 209265 w 482220"/>
              <a:gd name="connsiteY0" fmla="*/ 0 h 464024"/>
              <a:gd name="connsiteX1" fmla="*/ 45492 w 482220"/>
              <a:gd name="connsiteY1" fmla="*/ 245660 h 464024"/>
              <a:gd name="connsiteX2" fmla="*/ 482220 w 482220"/>
              <a:gd name="connsiteY2" fmla="*/ 464024 h 464024"/>
              <a:gd name="connsiteX3" fmla="*/ 482220 w 482220"/>
              <a:gd name="connsiteY3" fmla="*/ 464024 h 464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220" h="464024">
                <a:moveTo>
                  <a:pt x="209265" y="0"/>
                </a:moveTo>
                <a:cubicBezTo>
                  <a:pt x="104632" y="84161"/>
                  <a:pt x="0" y="168323"/>
                  <a:pt x="45492" y="245660"/>
                </a:cubicBezTo>
                <a:cubicBezTo>
                  <a:pt x="90985" y="322997"/>
                  <a:pt x="482220" y="464024"/>
                  <a:pt x="482220" y="464024"/>
                </a:cubicBezTo>
                <a:lnTo>
                  <a:pt x="482220" y="464024"/>
                </a:ln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1" name="Forma livre 80"/>
          <p:cNvSpPr/>
          <p:nvPr/>
        </p:nvSpPr>
        <p:spPr>
          <a:xfrm>
            <a:off x="7848531" y="4597885"/>
            <a:ext cx="479947" cy="423081"/>
          </a:xfrm>
          <a:custGeom>
            <a:avLst/>
            <a:gdLst>
              <a:gd name="connsiteX0" fmla="*/ 341194 w 479947"/>
              <a:gd name="connsiteY0" fmla="*/ 423081 h 423081"/>
              <a:gd name="connsiteX1" fmla="*/ 423081 w 479947"/>
              <a:gd name="connsiteY1" fmla="*/ 313899 h 423081"/>
              <a:gd name="connsiteX2" fmla="*/ 0 w 479947"/>
              <a:gd name="connsiteY2" fmla="*/ 0 h 423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9947" h="423081">
                <a:moveTo>
                  <a:pt x="341194" y="423081"/>
                </a:moveTo>
                <a:cubicBezTo>
                  <a:pt x="410570" y="403746"/>
                  <a:pt x="479947" y="384412"/>
                  <a:pt x="423081" y="313899"/>
                </a:cubicBezTo>
                <a:cubicBezTo>
                  <a:pt x="366215" y="243386"/>
                  <a:pt x="183107" y="121693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2" name="Forma livre 81"/>
          <p:cNvSpPr/>
          <p:nvPr/>
        </p:nvSpPr>
        <p:spPr>
          <a:xfrm>
            <a:off x="4559421" y="4570590"/>
            <a:ext cx="570931" cy="518615"/>
          </a:xfrm>
          <a:custGeom>
            <a:avLst/>
            <a:gdLst>
              <a:gd name="connsiteX0" fmla="*/ 313898 w 570931"/>
              <a:gd name="connsiteY0" fmla="*/ 518615 h 518615"/>
              <a:gd name="connsiteX1" fmla="*/ 518615 w 570931"/>
              <a:gd name="connsiteY1" fmla="*/ 327546 h 518615"/>
              <a:gd name="connsiteX2" fmla="*/ 0 w 570931"/>
              <a:gd name="connsiteY2" fmla="*/ 0 h 518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0931" h="518615">
                <a:moveTo>
                  <a:pt x="313898" y="518615"/>
                </a:moveTo>
                <a:cubicBezTo>
                  <a:pt x="442414" y="466298"/>
                  <a:pt x="570931" y="413982"/>
                  <a:pt x="518615" y="327546"/>
                </a:cubicBezTo>
                <a:cubicBezTo>
                  <a:pt x="466299" y="241110"/>
                  <a:pt x="233149" y="120555"/>
                  <a:pt x="0" y="0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tailEnd type="stealt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83" name="CaixaDeTexto 82"/>
          <p:cNvSpPr txBox="1"/>
          <p:nvPr/>
        </p:nvSpPr>
        <p:spPr>
          <a:xfrm>
            <a:off x="3469861" y="3194439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4" name="CaixaDeTexto 83"/>
          <p:cNvSpPr txBox="1"/>
          <p:nvPr/>
        </p:nvSpPr>
        <p:spPr>
          <a:xfrm>
            <a:off x="7020554" y="3224009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aixaDeTexto 84"/>
          <p:cNvSpPr txBox="1"/>
          <p:nvPr/>
        </p:nvSpPr>
        <p:spPr>
          <a:xfrm>
            <a:off x="3529002" y="4782130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6" name="CaixaDeTexto 85"/>
          <p:cNvSpPr txBox="1"/>
          <p:nvPr/>
        </p:nvSpPr>
        <p:spPr>
          <a:xfrm>
            <a:off x="6899999" y="4784810"/>
            <a:ext cx="1103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Tempo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pt-BR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cs typeface="Times New Roman"/>
              </a:rPr>
              <a:t>→</a:t>
            </a:r>
            <a:endParaRPr kumimoji="0" lang="pt-BR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7" name="CaixaDeTexto 86"/>
          <p:cNvSpPr txBox="1"/>
          <p:nvPr/>
        </p:nvSpPr>
        <p:spPr>
          <a:xfrm rot="16200000">
            <a:off x="1397290" y="265380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8" name="CaixaDeTexto 87"/>
          <p:cNvSpPr txBox="1"/>
          <p:nvPr/>
        </p:nvSpPr>
        <p:spPr>
          <a:xfrm rot="16200000">
            <a:off x="4628642" y="2685897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9" name="CaixaDeTexto 88"/>
          <p:cNvSpPr txBox="1"/>
          <p:nvPr/>
        </p:nvSpPr>
        <p:spPr>
          <a:xfrm rot="16200000">
            <a:off x="1397290" y="408292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0" name="CaixaDeTexto 89"/>
          <p:cNvSpPr txBox="1"/>
          <p:nvPr/>
        </p:nvSpPr>
        <p:spPr>
          <a:xfrm rot="16200000">
            <a:off x="4646834" y="4016636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Amplitude</a:t>
            </a:r>
            <a:endParaRPr kumimoji="0" lang="pt-BR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Detecção de </a:t>
            </a:r>
            <a:r>
              <a:rPr lang="fi-FI" i="1" dirty="0" smtClean="0"/>
              <a:t>Clicks</a:t>
            </a:r>
            <a:r>
              <a:rPr lang="fi-FI" dirty="0" smtClean="0"/>
              <a:t>:</a:t>
            </a:r>
            <a:r>
              <a:rPr lang="fi-FI" i="1" dirty="0" smtClean="0"/>
              <a:t> </a:t>
            </a:r>
            <a:r>
              <a:rPr lang="fi-FI" dirty="0" smtClean="0"/>
              <a:t>Exemplo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Filtragem Inversa via Modelo AR de Ordem 10</a:t>
            </a:r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40</a:t>
            </a:fld>
            <a:endParaRPr lang="en-GB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pic>
        <p:nvPicPr>
          <p:cNvPr id="48142" name="Picture 14" descr="C:\esquef\seminar_AR\declick\figs_png\fig_ar_det.png"/>
          <p:cNvPicPr>
            <a:picLocks noChangeAspect="1" noChangeArrowheads="1"/>
          </p:cNvPicPr>
          <p:nvPr/>
        </p:nvPicPr>
        <p:blipFill>
          <a:blip r:embed="rId2" cstate="print"/>
          <a:srcRect l="2299" t="6308" r="8719" b="1302"/>
          <a:stretch>
            <a:fillRect/>
          </a:stretch>
        </p:blipFill>
        <p:spPr bwMode="auto">
          <a:xfrm>
            <a:off x="1354138" y="2137275"/>
            <a:ext cx="5776912" cy="3843338"/>
          </a:xfrm>
          <a:prstGeom prst="rect">
            <a:avLst/>
          </a:prstGeom>
          <a:noFill/>
        </p:spPr>
      </p:pic>
      <p:grpSp>
        <p:nvGrpSpPr>
          <p:cNvPr id="48143" name="Group 15"/>
          <p:cNvGrpSpPr>
            <a:grpSpLocks/>
          </p:cNvGrpSpPr>
          <p:nvPr/>
        </p:nvGrpSpPr>
        <p:grpSpPr bwMode="auto">
          <a:xfrm>
            <a:off x="2051050" y="4466138"/>
            <a:ext cx="5961063" cy="396875"/>
            <a:chOff x="1292" y="2999"/>
            <a:chExt cx="3755" cy="250"/>
          </a:xfrm>
        </p:grpSpPr>
        <p:sp>
          <p:nvSpPr>
            <p:cNvPr id="48144" name="Line 16"/>
            <p:cNvSpPr>
              <a:spLocks noChangeShapeType="1"/>
            </p:cNvSpPr>
            <p:nvPr/>
          </p:nvSpPr>
          <p:spPr bwMode="auto">
            <a:xfrm>
              <a:off x="1292" y="3118"/>
              <a:ext cx="3165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8145" name="Text Box 17"/>
            <p:cNvSpPr txBox="1">
              <a:spLocks noChangeArrowheads="1"/>
            </p:cNvSpPr>
            <p:nvPr/>
          </p:nvSpPr>
          <p:spPr bwMode="auto">
            <a:xfrm>
              <a:off x="4495" y="2999"/>
              <a:ext cx="5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i-FI" sz="2000" b="1" i="1">
                  <a:solidFill>
                    <a:srgbClr val="339933"/>
                  </a:solidFill>
                </a:rPr>
                <a:t>T</a:t>
              </a:r>
              <a:r>
                <a:rPr lang="fi-FI" sz="2000" b="1" i="1" baseline="-25000">
                  <a:solidFill>
                    <a:srgbClr val="339933"/>
                  </a:solidFill>
                </a:rPr>
                <a:t>g</a:t>
              </a:r>
              <a:r>
                <a:rPr lang="fi-FI" sz="2000" baseline="-25000">
                  <a:solidFill>
                    <a:srgbClr val="339933"/>
                  </a:solidFill>
                </a:rPr>
                <a:t> = 25</a:t>
              </a:r>
              <a:endParaRPr lang="en-GB" sz="2000">
                <a:solidFill>
                  <a:srgbClr val="339933"/>
                </a:solidFill>
              </a:endParaRPr>
            </a:p>
          </p:txBody>
        </p:sp>
      </p:grpSp>
      <p:grpSp>
        <p:nvGrpSpPr>
          <p:cNvPr id="48146" name="Group 18"/>
          <p:cNvGrpSpPr>
            <a:grpSpLocks/>
          </p:cNvGrpSpPr>
          <p:nvPr/>
        </p:nvGrpSpPr>
        <p:grpSpPr bwMode="auto">
          <a:xfrm>
            <a:off x="2051050" y="5023351"/>
            <a:ext cx="5964238" cy="396875"/>
            <a:chOff x="1292" y="3284"/>
            <a:chExt cx="3757" cy="250"/>
          </a:xfrm>
        </p:grpSpPr>
        <p:sp>
          <p:nvSpPr>
            <p:cNvPr id="48147" name="Line 19"/>
            <p:cNvSpPr>
              <a:spLocks noChangeShapeType="1"/>
            </p:cNvSpPr>
            <p:nvPr/>
          </p:nvSpPr>
          <p:spPr bwMode="auto">
            <a:xfrm>
              <a:off x="1292" y="3436"/>
              <a:ext cx="3165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8148" name="Text Box 20"/>
            <p:cNvSpPr txBox="1">
              <a:spLocks noChangeArrowheads="1"/>
            </p:cNvSpPr>
            <p:nvPr/>
          </p:nvSpPr>
          <p:spPr bwMode="auto">
            <a:xfrm>
              <a:off x="4495" y="3284"/>
              <a:ext cx="55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i-FI" sz="2000" b="1" i="1" dirty="0">
                  <a:solidFill>
                    <a:srgbClr val="339933"/>
                  </a:solidFill>
                </a:rPr>
                <a:t>T</a:t>
              </a:r>
              <a:r>
                <a:rPr lang="fi-FI" sz="2000" b="1" i="1" baseline="-25000" dirty="0">
                  <a:solidFill>
                    <a:srgbClr val="339933"/>
                  </a:solidFill>
                </a:rPr>
                <a:t>g</a:t>
              </a:r>
              <a:r>
                <a:rPr lang="fi-FI" sz="2000" baseline="-25000" dirty="0">
                  <a:solidFill>
                    <a:srgbClr val="339933"/>
                  </a:solidFill>
                </a:rPr>
                <a:t> = 5</a:t>
              </a:r>
              <a:endParaRPr lang="en-GB" sz="2000" dirty="0">
                <a:solidFill>
                  <a:srgbClr val="339933"/>
                </a:solidFill>
              </a:endParaRPr>
            </a:p>
          </p:txBody>
        </p:sp>
      </p:grpSp>
      <p:grpSp>
        <p:nvGrpSpPr>
          <p:cNvPr id="48149" name="Group 21"/>
          <p:cNvGrpSpPr>
            <a:grpSpLocks/>
          </p:cNvGrpSpPr>
          <p:nvPr/>
        </p:nvGrpSpPr>
        <p:grpSpPr bwMode="auto">
          <a:xfrm>
            <a:off x="2051050" y="5290051"/>
            <a:ext cx="6083300" cy="396875"/>
            <a:chOff x="1292" y="3434"/>
            <a:chExt cx="3832" cy="250"/>
          </a:xfrm>
        </p:grpSpPr>
        <p:sp>
          <p:nvSpPr>
            <p:cNvPr id="48150" name="Line 22"/>
            <p:cNvSpPr>
              <a:spLocks noChangeShapeType="1"/>
            </p:cNvSpPr>
            <p:nvPr/>
          </p:nvSpPr>
          <p:spPr bwMode="auto">
            <a:xfrm>
              <a:off x="1292" y="3538"/>
              <a:ext cx="3165" cy="0"/>
            </a:xfrm>
            <a:prstGeom prst="line">
              <a:avLst/>
            </a:prstGeom>
            <a:noFill/>
            <a:ln w="38100">
              <a:solidFill>
                <a:srgbClr val="339933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8151" name="Text Box 23"/>
            <p:cNvSpPr txBox="1">
              <a:spLocks noChangeArrowheads="1"/>
            </p:cNvSpPr>
            <p:nvPr/>
          </p:nvSpPr>
          <p:spPr bwMode="auto">
            <a:xfrm>
              <a:off x="4495" y="3434"/>
              <a:ext cx="62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i-FI" sz="2000" b="1" i="1" dirty="0">
                  <a:solidFill>
                    <a:srgbClr val="339933"/>
                  </a:solidFill>
                </a:rPr>
                <a:t>T</a:t>
              </a:r>
              <a:r>
                <a:rPr lang="fi-FI" sz="2000" b="1" i="1" baseline="-25000" dirty="0">
                  <a:solidFill>
                    <a:srgbClr val="339933"/>
                  </a:solidFill>
                </a:rPr>
                <a:t>g</a:t>
              </a:r>
              <a:r>
                <a:rPr lang="fi-FI" sz="2000" baseline="-25000" dirty="0">
                  <a:solidFill>
                    <a:srgbClr val="339933"/>
                  </a:solidFill>
                </a:rPr>
                <a:t> = 2</a:t>
              </a:r>
              <a:endParaRPr lang="en-GB" sz="2000" dirty="0">
                <a:solidFill>
                  <a:srgbClr val="339933"/>
                </a:solidFill>
              </a:endParaRPr>
            </a:p>
          </p:txBody>
        </p:sp>
      </p:grpSp>
      <p:sp>
        <p:nvSpPr>
          <p:cNvPr id="22" name="CaixaDeTexto 21"/>
          <p:cNvSpPr txBox="1"/>
          <p:nvPr/>
        </p:nvSpPr>
        <p:spPr>
          <a:xfrm>
            <a:off x="3966359" y="5783283"/>
            <a:ext cx="1184871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Tempo (</a:t>
            </a:r>
            <a:r>
              <a:rPr lang="pt-BR" sz="1600" b="1" dirty="0" err="1" smtClean="0">
                <a:latin typeface="+mn-lt"/>
              </a:rPr>
              <a:t>ms</a:t>
            </a:r>
            <a:r>
              <a:rPr lang="pt-BR" sz="1600" b="1" dirty="0" smtClean="0">
                <a:latin typeface="+mn-lt"/>
              </a:rPr>
              <a:t>)</a:t>
            </a:r>
            <a:endParaRPr lang="pt-BR" b="1" dirty="0">
              <a:latin typeface="+mn-lt"/>
            </a:endParaRPr>
          </a:p>
        </p:txBody>
      </p:sp>
      <p:sp>
        <p:nvSpPr>
          <p:cNvPr id="23" name="CaixaDeTexto 22"/>
          <p:cNvSpPr txBox="1"/>
          <p:nvPr/>
        </p:nvSpPr>
        <p:spPr>
          <a:xfrm rot="16200000">
            <a:off x="1152277" y="4700647"/>
            <a:ext cx="597403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pt-BR" sz="1600" b="1" dirty="0" smtClean="0">
                <a:latin typeface="+mn-lt"/>
              </a:rPr>
              <a:t>|</a:t>
            </a:r>
            <a:r>
              <a:rPr lang="pt-BR" sz="1600" b="1" i="1" dirty="0" err="1" smtClean="0">
                <a:latin typeface="+mn-lt"/>
              </a:rPr>
              <a:t>e</a:t>
            </a:r>
            <a:r>
              <a:rPr lang="pt-BR" sz="1600" i="1" baseline="-25000" dirty="0" err="1" smtClean="0">
                <a:latin typeface="+mn-lt"/>
              </a:rPr>
              <a:t>y</a:t>
            </a:r>
            <a:r>
              <a:rPr lang="pt-BR" sz="1600" b="1" dirty="0" smtClean="0">
                <a:latin typeface="+mn-lt"/>
              </a:rPr>
              <a:t>(</a:t>
            </a:r>
            <a:r>
              <a:rPr lang="pt-BR" sz="1600" b="1" i="1" dirty="0" smtClean="0">
                <a:latin typeface="+mn-lt"/>
              </a:rPr>
              <a:t>n</a:t>
            </a:r>
            <a:r>
              <a:rPr lang="pt-BR" sz="1600" b="1" dirty="0" smtClean="0">
                <a:latin typeface="+mn-lt"/>
              </a:rPr>
              <a:t>)|</a:t>
            </a:r>
            <a:endParaRPr lang="pt-BR" b="1" dirty="0">
              <a:latin typeface="+mn-lt"/>
            </a:endParaRPr>
          </a:p>
        </p:txBody>
      </p:sp>
      <p:sp>
        <p:nvSpPr>
          <p:cNvPr id="25" name="CaixaDeTexto 24"/>
          <p:cNvSpPr txBox="1"/>
          <p:nvPr/>
        </p:nvSpPr>
        <p:spPr>
          <a:xfrm rot="16200000">
            <a:off x="1302327" y="2739234"/>
            <a:ext cx="470766" cy="246221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36000" bIns="0" rtlCol="0">
            <a:spAutoFit/>
          </a:bodyPr>
          <a:lstStyle/>
          <a:p>
            <a:r>
              <a:rPr lang="pt-BR" sz="1600" b="1" i="1" dirty="0" smtClean="0">
                <a:latin typeface="+mn-lt"/>
              </a:rPr>
              <a:t>y </a:t>
            </a:r>
            <a:r>
              <a:rPr lang="pt-BR" sz="1600" b="1" dirty="0" smtClean="0">
                <a:latin typeface="+mn-lt"/>
              </a:rPr>
              <a:t>(</a:t>
            </a:r>
            <a:r>
              <a:rPr lang="pt-BR" sz="1600" b="1" i="1" dirty="0" smtClean="0">
                <a:latin typeface="+mn-lt"/>
              </a:rPr>
              <a:t>n</a:t>
            </a:r>
            <a:r>
              <a:rPr lang="pt-BR" sz="1600" b="1" dirty="0" smtClean="0">
                <a:latin typeface="+mn-lt"/>
              </a:rPr>
              <a:t>)</a:t>
            </a:r>
            <a:endParaRPr lang="pt-BR" b="1" dirty="0">
              <a:latin typeface="+mn-lt"/>
            </a:endParaRPr>
          </a:p>
        </p:txBody>
      </p:sp>
      <p:sp>
        <p:nvSpPr>
          <p:cNvPr id="19" name="Espaço Reservado para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Detecção de </a:t>
            </a:r>
            <a:r>
              <a:rPr lang="pt-BR" i="1" smtClean="0"/>
              <a:t>Clicks</a:t>
            </a:r>
            <a:r>
              <a:rPr lang="pt-BR" smtClean="0"/>
              <a:t>: Discussão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Principal parâmetro de ajuste: </a:t>
            </a:r>
            <a:r>
              <a:rPr lang="pt-BR" smtClean="0">
                <a:solidFill>
                  <a:srgbClr val="993300"/>
                </a:solidFill>
              </a:rPr>
              <a:t>ganho do limiar </a:t>
            </a:r>
            <a:r>
              <a:rPr lang="pt-BR" sz="2800" i="1" smtClean="0">
                <a:solidFill>
                  <a:srgbClr val="9933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endParaRPr lang="pt-BR" i="1" smtClean="0">
              <a:solidFill>
                <a:srgbClr val="9933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t-BR" smtClean="0"/>
              <a:t>Ordem do modelo AR</a:t>
            </a:r>
          </a:p>
          <a:p>
            <a:pPr lvl="1"/>
            <a:r>
              <a:rPr lang="pt-BR" smtClean="0"/>
              <a:t>Baixa e insuficiente para modelar o sinal de interesse</a:t>
            </a:r>
          </a:p>
          <a:p>
            <a:pPr lvl="1"/>
            <a:r>
              <a:rPr lang="pt-BR" smtClean="0"/>
              <a:t>Entre 10 e 40 (solução de engenharia)</a:t>
            </a:r>
          </a:p>
          <a:p>
            <a:pPr lvl="1">
              <a:spcBef>
                <a:spcPts val="0"/>
              </a:spcBef>
            </a:pPr>
            <a:r>
              <a:rPr lang="pt-BR" smtClean="0"/>
              <a:t>Maior ordem </a:t>
            </a:r>
            <a:r>
              <a:rPr lang="pt-BR" smtClean="0">
                <a:sym typeface="Symbol"/>
              </a:rPr>
              <a:t> </a:t>
            </a:r>
            <a:r>
              <a:rPr lang="pt-BR" smtClean="0"/>
              <a:t>maior espalhamento do </a:t>
            </a:r>
            <a:r>
              <a:rPr lang="pt-BR" i="1" smtClean="0"/>
              <a:t>click</a:t>
            </a:r>
            <a:r>
              <a:rPr lang="pt-BR" smtClean="0"/>
              <a:t> em </a:t>
            </a:r>
            <a:r>
              <a:rPr lang="pt-BR" sz="2400" i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pt-BR" sz="2400" i="1" baseline="-25000" smtClean="0">
                <a:latin typeface="Times New Roman" pitchFamily="18" charset="0"/>
                <a:cs typeface="Times New Roman" pitchFamily="18" charset="0"/>
              </a:rPr>
              <a:t>k</a:t>
            </a:r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2400" i="1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t-BR" sz="240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1"/>
            <a:endParaRPr lang="pt-BR" sz="240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pt-BR" sz="2400" smtClean="0">
              <a:latin typeface="Times New Roman" pitchFamily="18" charset="0"/>
              <a:cs typeface="Times New Roman" pitchFamily="18" charset="0"/>
            </a:endParaRPr>
          </a:p>
          <a:p>
            <a:pPr lvl="1">
              <a:buNone/>
            </a:pPr>
            <a:endParaRPr lang="pt-BR" sz="240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pt-BR" i="1" smtClean="0">
                <a:solidFill>
                  <a:srgbClr val="FF0000"/>
                </a:solidFill>
                <a:cs typeface="Times New Roman" pitchFamily="18" charset="0"/>
              </a:rPr>
              <a:t>Onset</a:t>
            </a:r>
            <a:r>
              <a:rPr lang="pt-BR" smtClean="0">
                <a:solidFill>
                  <a:srgbClr val="FF0000"/>
                </a:solidFill>
                <a:cs typeface="Times New Roman" pitchFamily="18" charset="0"/>
              </a:rPr>
              <a:t> do click mais bem localizado do que o </a:t>
            </a:r>
            <a:r>
              <a:rPr lang="pt-BR" i="1" smtClean="0">
                <a:solidFill>
                  <a:srgbClr val="FF0000"/>
                </a:solidFill>
                <a:cs typeface="Times New Roman" pitchFamily="18" charset="0"/>
              </a:rPr>
              <a:t>offset</a:t>
            </a:r>
            <a:r>
              <a:rPr lang="pt-BR" smtClean="0">
                <a:solidFill>
                  <a:srgbClr val="FF0000"/>
                </a:solidFill>
                <a:cs typeface="Times New Roman" pitchFamily="18" charset="0"/>
              </a:rPr>
              <a:t>  </a:t>
            </a:r>
          </a:p>
          <a:p>
            <a:r>
              <a:rPr lang="pt-BR" smtClean="0">
                <a:cs typeface="Times New Roman" pitchFamily="18" charset="0"/>
              </a:rPr>
              <a:t>Segmentação em blocos: requer cuidado</a:t>
            </a:r>
          </a:p>
          <a:p>
            <a:pPr lvl="1"/>
            <a:r>
              <a:rPr lang="pt-BR" smtClean="0">
                <a:cs typeface="Times New Roman" pitchFamily="18" charset="0"/>
              </a:rPr>
              <a:t>Soberposição entre blocos deve levar em conta a ordem do modelo e a duração máxima de um </a:t>
            </a:r>
            <a:r>
              <a:rPr lang="pt-BR" i="1" smtClean="0">
                <a:cs typeface="Times New Roman" pitchFamily="18" charset="0"/>
              </a:rPr>
              <a:t>click</a:t>
            </a:r>
            <a:endParaRPr lang="pt-BR" i="1">
              <a:cs typeface="Times New Roman" pitchFamily="18" charset="0"/>
            </a:endParaRP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41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grpSp>
        <p:nvGrpSpPr>
          <p:cNvPr id="19" name="Grupo 18"/>
          <p:cNvGrpSpPr/>
          <p:nvPr/>
        </p:nvGrpSpPr>
        <p:grpSpPr>
          <a:xfrm>
            <a:off x="738188" y="3320513"/>
            <a:ext cx="7946418" cy="1266076"/>
            <a:chOff x="338138" y="3336018"/>
            <a:chExt cx="7946418" cy="1266076"/>
          </a:xfrm>
        </p:grpSpPr>
        <p:graphicFrame>
          <p:nvGraphicFramePr>
            <p:cNvPr id="8" name="Object 19"/>
            <p:cNvGraphicFramePr>
              <a:graphicFrameLocks noChangeAspect="1"/>
            </p:cNvGraphicFramePr>
            <p:nvPr/>
          </p:nvGraphicFramePr>
          <p:xfrm>
            <a:off x="5148263" y="3684588"/>
            <a:ext cx="2787650" cy="4206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52" name="Equação" r:id="rId3" imgW="1600200" imgH="241200" progId="Equation.3">
                    <p:embed/>
                  </p:oleObj>
                </mc:Choice>
                <mc:Fallback>
                  <p:oleObj name="Equação" r:id="rId3" imgW="1600200" imgH="2412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48263" y="3684588"/>
                          <a:ext cx="2787650" cy="4206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0"/>
            <p:cNvGraphicFramePr>
              <a:graphicFrameLocks noChangeAspect="1"/>
            </p:cNvGraphicFramePr>
            <p:nvPr/>
          </p:nvGraphicFramePr>
          <p:xfrm>
            <a:off x="338138" y="3756025"/>
            <a:ext cx="2689225" cy="3540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53" name="Equação" r:id="rId5" imgW="1536480" imgH="203040" progId="Equation.3">
                    <p:embed/>
                  </p:oleObj>
                </mc:Choice>
                <mc:Fallback>
                  <p:oleObj name="Equação" r:id="rId5" imgW="1536480" imgH="20304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8138" y="3756025"/>
                          <a:ext cx="2689225" cy="3540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21"/>
            <p:cNvSpPr>
              <a:spLocks noChangeArrowheads="1"/>
            </p:cNvSpPr>
            <p:nvPr/>
          </p:nvSpPr>
          <p:spPr bwMode="auto">
            <a:xfrm>
              <a:off x="3621688" y="3654788"/>
              <a:ext cx="922338" cy="44767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>
              <a:off x="3078763" y="3915138"/>
              <a:ext cx="550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Line 23"/>
            <p:cNvSpPr>
              <a:spLocks noChangeShapeType="1"/>
            </p:cNvSpPr>
            <p:nvPr/>
          </p:nvSpPr>
          <p:spPr bwMode="auto">
            <a:xfrm>
              <a:off x="4539263" y="3896088"/>
              <a:ext cx="55086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aphicFrame>
          <p:nvGraphicFramePr>
            <p:cNvPr id="13" name="Object 24"/>
            <p:cNvGraphicFramePr>
              <a:graphicFrameLocks noChangeAspect="1"/>
            </p:cNvGraphicFramePr>
            <p:nvPr/>
          </p:nvGraphicFramePr>
          <p:xfrm>
            <a:off x="3709001" y="3708763"/>
            <a:ext cx="755650" cy="352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954" name="Equação" r:id="rId7" imgW="431640" imgH="203040" progId="Equation.3">
                    <p:embed/>
                  </p:oleObj>
                </mc:Choice>
                <mc:Fallback>
                  <p:oleObj name="Equação" r:id="rId7" imgW="431640" imgH="203040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09001" y="3708763"/>
                          <a:ext cx="755650" cy="352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3147026" y="3336018"/>
              <a:ext cx="1885950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i-FI" sz="1600" b="1" dirty="0" smtClean="0">
                  <a:solidFill>
                    <a:srgbClr val="FF3300"/>
                  </a:solidFill>
                  <a:latin typeface="Arial" charset="0"/>
                </a:rPr>
                <a:t>Filtragem Inversa</a:t>
              </a:r>
              <a:endParaRPr lang="en-GB" sz="1600" b="1" dirty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15" name="Chave direita 14"/>
            <p:cNvSpPr/>
            <p:nvPr/>
          </p:nvSpPr>
          <p:spPr>
            <a:xfrm rot="5400000">
              <a:off x="2350637" y="3590423"/>
              <a:ext cx="120915" cy="1080770"/>
            </a:xfrm>
            <a:prstGeom prst="rightBrace">
              <a:avLst>
                <a:gd name="adj1" fmla="val 67593"/>
                <a:gd name="adj2" fmla="val 50000"/>
              </a:avLst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1581785" y="4191000"/>
              <a:ext cx="17363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>
                  <a:solidFill>
                    <a:srgbClr val="0033CC"/>
                  </a:solidFill>
                  <a:latin typeface="+mn-lt"/>
                </a:rPr>
                <a:t>click</a:t>
              </a:r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 de 1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amostra</a:t>
              </a:r>
              <a:endParaRPr lang="en-US" sz="1400" b="1" dirty="0">
                <a:solidFill>
                  <a:srgbClr val="0033CC"/>
                </a:solidFill>
                <a:latin typeface="+mn-lt"/>
              </a:endParaRPr>
            </a:p>
          </p:txBody>
        </p:sp>
        <p:sp>
          <p:nvSpPr>
            <p:cNvPr id="17" name="Chave direita 16"/>
            <p:cNvSpPr/>
            <p:nvPr/>
          </p:nvSpPr>
          <p:spPr>
            <a:xfrm rot="5400000">
              <a:off x="7283995" y="3521888"/>
              <a:ext cx="122731" cy="1063624"/>
            </a:xfrm>
            <a:prstGeom prst="rightBrace">
              <a:avLst>
                <a:gd name="adj1" fmla="val 50553"/>
                <a:gd name="adj2" fmla="val 50473"/>
              </a:avLst>
            </a:prstGeom>
            <a:ln w="28575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6410325" y="4078874"/>
              <a:ext cx="18742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resposta</a:t>
              </a:r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impulsiva</a:t>
              </a:r>
              <a:endParaRPr lang="en-US" sz="1400" b="1" dirty="0" smtClean="0">
                <a:solidFill>
                  <a:srgbClr val="0033CC"/>
                </a:solidFill>
                <a:latin typeface="+mn-lt"/>
              </a:endParaRPr>
            </a:p>
            <a:p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do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filtro</a:t>
              </a:r>
              <a:r>
                <a:rPr lang="en-US" sz="1400" b="1" dirty="0" smtClean="0">
                  <a:solidFill>
                    <a:srgbClr val="0033CC"/>
                  </a:solidFill>
                  <a:latin typeface="+mn-lt"/>
                </a:rPr>
                <a:t> FIR </a:t>
              </a:r>
              <a:r>
                <a:rPr lang="en-US" sz="1400" b="1" dirty="0" err="1" smtClean="0">
                  <a:solidFill>
                    <a:srgbClr val="0033CC"/>
                  </a:solidFill>
                  <a:latin typeface="+mn-lt"/>
                </a:rPr>
                <a:t>inverso</a:t>
              </a:r>
              <a:endParaRPr lang="en-US" sz="1400" b="1" dirty="0">
                <a:solidFill>
                  <a:srgbClr val="0033CC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r>
              <a:rPr lang="fi-FI" dirty="0" smtClean="0"/>
              <a:t>: Reconstrução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Objetivo</a:t>
            </a:r>
          </a:p>
          <a:p>
            <a:pPr lvl="1"/>
            <a:r>
              <a:rPr lang="fi-FI" dirty="0" smtClean="0"/>
              <a:t>Estimar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nas porções corrompidas do sinal </a:t>
            </a:r>
          </a:p>
          <a:p>
            <a:r>
              <a:rPr lang="fi-FI" dirty="0" smtClean="0"/>
              <a:t>Abordagens</a:t>
            </a:r>
          </a:p>
          <a:p>
            <a:pPr lvl="1"/>
            <a:r>
              <a:rPr lang="fi-FI" dirty="0" smtClean="0"/>
              <a:t>Reconstrução por </a:t>
            </a:r>
            <a:r>
              <a:rPr lang="fi-FI" dirty="0" smtClean="0">
                <a:solidFill>
                  <a:srgbClr val="993300"/>
                </a:solidFill>
              </a:rPr>
              <a:t>separação de sinais</a:t>
            </a:r>
            <a:r>
              <a:rPr lang="fi-FI" dirty="0" smtClean="0"/>
              <a:t>: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de 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24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24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/>
            <a:r>
              <a:rPr lang="fi-FI" dirty="0" smtClean="0">
                <a:cs typeface="Times New Roman" pitchFamily="18" charset="0"/>
              </a:rPr>
              <a:t>Requer modelos para o sinal e para o distúrbio</a:t>
            </a:r>
          </a:p>
          <a:p>
            <a:pPr lvl="1"/>
            <a:r>
              <a:rPr lang="fi-FI" dirty="0" smtClean="0">
                <a:solidFill>
                  <a:srgbClr val="FF0000"/>
                </a:solidFill>
              </a:rPr>
              <a:t>Reconstrução total</a:t>
            </a:r>
          </a:p>
          <a:p>
            <a:pPr lvl="2"/>
            <a:r>
              <a:rPr lang="fi-FI" dirty="0" smtClean="0"/>
              <a:t>Descarte do </a:t>
            </a:r>
            <a:r>
              <a:rPr lang="fi-FI" sz="1800" i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fi-FI" sz="18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i-FI" sz="18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fi-FI" sz="1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fi-FI" dirty="0" smtClean="0"/>
              <a:t> original nas regiões corrompidas</a:t>
            </a:r>
          </a:p>
          <a:p>
            <a:pPr lvl="2"/>
            <a:r>
              <a:rPr lang="fi-FI" dirty="0" smtClean="0"/>
              <a:t>Requer modelo apenas para o sinal</a:t>
            </a:r>
          </a:p>
          <a:p>
            <a:r>
              <a:rPr lang="fi-FI" dirty="0" smtClean="0"/>
              <a:t>Pressupostos (Reconstrução total)</a:t>
            </a:r>
          </a:p>
          <a:p>
            <a:pPr lvl="1"/>
            <a:r>
              <a:rPr lang="fi-FI" dirty="0" smtClean="0"/>
              <a:t>O estágio de detecção entrega estimativas confiáveis de:</a:t>
            </a:r>
          </a:p>
          <a:p>
            <a:pPr lvl="2"/>
            <a:r>
              <a:rPr lang="fi-FI" dirty="0" smtClean="0"/>
              <a:t>Modelo AR do sinal</a:t>
            </a:r>
          </a:p>
          <a:p>
            <a:pPr lvl="2"/>
            <a:r>
              <a:rPr lang="fi-FI" dirty="0" smtClean="0"/>
              <a:t>Localização dos </a:t>
            </a:r>
            <a:r>
              <a:rPr lang="fi-FI" i="1" dirty="0" smtClean="0"/>
              <a:t>clicks</a:t>
            </a:r>
            <a:endParaRPr lang="fi-FI" dirty="0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42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2001575" y="2309454"/>
            <a:ext cx="5409157" cy="2929658"/>
            <a:chOff x="1592141" y="3316412"/>
            <a:chExt cx="5409157" cy="2929658"/>
          </a:xfrm>
        </p:grpSpPr>
        <p:pic>
          <p:nvPicPr>
            <p:cNvPr id="20" name="Picture 1044" descr="C:\esquef\dafx03_presentation\png_figs\fig_int_idea.png"/>
            <p:cNvPicPr>
              <a:picLocks noChangeAspect="1" noChangeArrowheads="1"/>
            </p:cNvPicPr>
            <p:nvPr/>
          </p:nvPicPr>
          <p:blipFill>
            <a:blip r:embed="rId2" cstate="print"/>
            <a:srcRect l="3125" t="4167" r="4688"/>
            <a:stretch>
              <a:fillRect/>
            </a:stretch>
          </p:blipFill>
          <p:spPr bwMode="auto">
            <a:xfrm>
              <a:off x="1592141" y="3316412"/>
              <a:ext cx="5409157" cy="2929658"/>
            </a:xfrm>
            <a:prstGeom prst="rect">
              <a:avLst/>
            </a:prstGeom>
            <a:noFill/>
          </p:spPr>
        </p:pic>
        <p:sp>
          <p:nvSpPr>
            <p:cNvPr id="21" name="WordArt 1045"/>
            <p:cNvSpPr>
              <a:spLocks noChangeArrowheads="1" noChangeShapeType="1" noTextEdit="1"/>
            </p:cNvSpPr>
            <p:nvPr/>
          </p:nvSpPr>
          <p:spPr bwMode="auto">
            <a:xfrm>
              <a:off x="5681991" y="3701893"/>
              <a:ext cx="329827" cy="6938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Lucida Bright"/>
                </a:rPr>
                <a:t>?</a:t>
              </a:r>
            </a:p>
          </p:txBody>
        </p:sp>
        <p:sp>
          <p:nvSpPr>
            <p:cNvPr id="22" name="WordArt 1046"/>
            <p:cNvSpPr>
              <a:spLocks noChangeArrowheads="1" noChangeShapeType="1" noTextEdit="1"/>
            </p:cNvSpPr>
            <p:nvPr/>
          </p:nvSpPr>
          <p:spPr bwMode="auto">
            <a:xfrm>
              <a:off x="3505136" y="3701893"/>
              <a:ext cx="329827" cy="69386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Lucida Bright"/>
                </a:rPr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468955" y="2609706"/>
            <a:ext cx="3232096" cy="3531021"/>
            <a:chOff x="3461014" y="2228333"/>
            <a:chExt cx="3232096" cy="3531021"/>
          </a:xfrm>
        </p:grpSpPr>
        <p:pic>
          <p:nvPicPr>
            <p:cNvPr id="38" name="Picture 1080" descr="C:\esquef\dafx03_presentation\png_figs\fig_int_idea.png"/>
            <p:cNvPicPr>
              <a:picLocks noChangeAspect="1" noChangeArrowheads="1"/>
            </p:cNvPicPr>
            <p:nvPr/>
          </p:nvPicPr>
          <p:blipFill>
            <a:blip r:embed="rId2" cstate="print"/>
            <a:srcRect l="51649" t="18129" r="35109" b="25859"/>
            <a:stretch>
              <a:fillRect/>
            </a:stretch>
          </p:blipFill>
          <p:spPr bwMode="auto">
            <a:xfrm>
              <a:off x="5766464" y="2280884"/>
              <a:ext cx="926646" cy="1370368"/>
            </a:xfrm>
            <a:prstGeom prst="rect">
              <a:avLst/>
            </a:prstGeom>
            <a:noFill/>
          </p:spPr>
        </p:pic>
        <p:pic>
          <p:nvPicPr>
            <p:cNvPr id="37" name="Picture 1077" descr="C:\esquef\dafx03_presentation\png_figs\fig_int_idea.png"/>
            <p:cNvPicPr>
              <a:picLocks noChangeAspect="1" noChangeArrowheads="1"/>
            </p:cNvPicPr>
            <p:nvPr/>
          </p:nvPicPr>
          <p:blipFill>
            <a:blip r:embed="rId2" cstate="print"/>
            <a:srcRect l="51454" t="13007" r="32561" b="25859"/>
            <a:stretch>
              <a:fillRect/>
            </a:stretch>
          </p:blipFill>
          <p:spPr bwMode="auto">
            <a:xfrm>
              <a:off x="3483343" y="2228333"/>
              <a:ext cx="1259717" cy="1368346"/>
            </a:xfrm>
            <a:prstGeom prst="rect">
              <a:avLst/>
            </a:prstGeom>
            <a:noFill/>
          </p:spPr>
        </p:pic>
        <p:grpSp>
          <p:nvGrpSpPr>
            <p:cNvPr id="46" name="Group 45"/>
            <p:cNvGrpSpPr/>
            <p:nvPr/>
          </p:nvGrpSpPr>
          <p:grpSpPr>
            <a:xfrm>
              <a:off x="3461014" y="3641146"/>
              <a:ext cx="3206976" cy="2118208"/>
              <a:chOff x="3461014" y="3641146"/>
              <a:chExt cx="3206976" cy="2118208"/>
            </a:xfrm>
          </p:grpSpPr>
          <p:grpSp>
            <p:nvGrpSpPr>
              <p:cNvPr id="34" name="Group 1065"/>
              <p:cNvGrpSpPr>
                <a:grpSpLocks/>
              </p:cNvGrpSpPr>
              <p:nvPr/>
            </p:nvGrpSpPr>
            <p:grpSpPr bwMode="auto">
              <a:xfrm>
                <a:off x="4549544" y="5013534"/>
                <a:ext cx="1278325" cy="745820"/>
                <a:chOff x="403" y="2282"/>
                <a:chExt cx="687" cy="369"/>
              </a:xfrm>
            </p:grpSpPr>
            <p:sp>
              <p:nvSpPr>
                <p:cNvPr id="41" name="Rectangle 1066"/>
                <p:cNvSpPr>
                  <a:spLocks noChangeArrowheads="1"/>
                </p:cNvSpPr>
                <p:nvPr/>
              </p:nvSpPr>
              <p:spPr bwMode="auto">
                <a:xfrm>
                  <a:off x="403" y="2282"/>
                  <a:ext cx="687" cy="369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" name="Text Box 1067"/>
                <p:cNvSpPr txBox="1">
                  <a:spLocks noChangeArrowheads="1"/>
                </p:cNvSpPr>
                <p:nvPr/>
              </p:nvSpPr>
              <p:spPr bwMode="auto">
                <a:xfrm>
                  <a:off x="414" y="2325"/>
                  <a:ext cx="671" cy="28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i-FI" sz="1600" b="1" dirty="0" smtClean="0">
                      <a:latin typeface="Arial" charset="0"/>
                    </a:rPr>
                    <a:t>Síntese via</a:t>
                  </a:r>
                </a:p>
                <a:p>
                  <a:r>
                    <a:rPr lang="fi-FI" sz="1600" b="1" dirty="0" smtClean="0">
                      <a:latin typeface="Arial" charset="0"/>
                    </a:rPr>
                    <a:t>Modelo AR</a:t>
                  </a:r>
                  <a:endParaRPr lang="en-GB" sz="1600" b="1" dirty="0">
                    <a:latin typeface="Arial" charset="0"/>
                  </a:endParaRPr>
                </a:p>
              </p:txBody>
            </p:sp>
          </p:grpSp>
          <p:sp>
            <p:nvSpPr>
              <p:cNvPr id="35" name="AutoShape 1074"/>
              <p:cNvSpPr>
                <a:spLocks/>
              </p:cNvSpPr>
              <p:nvPr/>
            </p:nvSpPr>
            <p:spPr bwMode="auto">
              <a:xfrm rot="16200000">
                <a:off x="3941306" y="3160854"/>
                <a:ext cx="181907" cy="1142491"/>
              </a:xfrm>
              <a:prstGeom prst="leftBrace">
                <a:avLst>
                  <a:gd name="adj1" fmla="val 56852"/>
                  <a:gd name="adj2" fmla="val 50000"/>
                </a:avLst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AutoShape 1075"/>
              <p:cNvSpPr>
                <a:spLocks/>
              </p:cNvSpPr>
              <p:nvPr/>
            </p:nvSpPr>
            <p:spPr bwMode="auto">
              <a:xfrm rot="16200000">
                <a:off x="6102035" y="3326829"/>
                <a:ext cx="218289" cy="913621"/>
              </a:xfrm>
              <a:prstGeom prst="leftBrace">
                <a:avLst>
                  <a:gd name="adj1" fmla="val 37886"/>
                  <a:gd name="adj2" fmla="val 50000"/>
                </a:avLst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cxnSp>
            <p:nvCxnSpPr>
              <p:cNvPr id="39" name="AutoShape 1081"/>
              <p:cNvCxnSpPr>
                <a:cxnSpLocks noChangeShapeType="1"/>
                <a:stCxn id="42" idx="1"/>
                <a:endCxn id="35" idx="1"/>
              </p:cNvCxnSpPr>
              <p:nvPr/>
            </p:nvCxnSpPr>
            <p:spPr bwMode="auto">
              <a:xfrm rot="10800000">
                <a:off x="4032261" y="3823053"/>
                <a:ext cx="538375" cy="1569936"/>
              </a:xfrm>
              <a:prstGeom prst="curvedConnector2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</p:cxnSp>
          <p:cxnSp>
            <p:nvCxnSpPr>
              <p:cNvPr id="40" name="AutoShape 1082"/>
              <p:cNvCxnSpPr>
                <a:cxnSpLocks noChangeShapeType="1"/>
                <a:stCxn id="42" idx="3"/>
                <a:endCxn id="36" idx="1"/>
              </p:cNvCxnSpPr>
              <p:nvPr/>
            </p:nvCxnSpPr>
            <p:spPr bwMode="auto">
              <a:xfrm flipV="1">
                <a:off x="5819188" y="3892784"/>
                <a:ext cx="391992" cy="1500205"/>
              </a:xfrm>
              <a:prstGeom prst="curvedConnector2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 type="triangle" w="med" len="med"/>
              </a:ln>
              <a:effectLst/>
            </p:spPr>
          </p:cxnSp>
        </p:grpSp>
      </p:grpSp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Ilustração do Esquema Reconstrução Total </a:t>
            </a:r>
          </a:p>
          <a:p>
            <a:pPr>
              <a:buNone/>
            </a:pPr>
            <a:r>
              <a:rPr lang="fi-FI" sz="2000" dirty="0" smtClean="0"/>
              <a:t>(via modelagem AR)</a:t>
            </a:r>
          </a:p>
          <a:p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33" name="Espaço Reservado para Data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43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grpSp>
        <p:nvGrpSpPr>
          <p:cNvPr id="45" name="Group 44"/>
          <p:cNvGrpSpPr/>
          <p:nvPr/>
        </p:nvGrpSpPr>
        <p:grpSpPr>
          <a:xfrm>
            <a:off x="2637637" y="3878211"/>
            <a:ext cx="4497397" cy="2250597"/>
            <a:chOff x="2637637" y="3506736"/>
            <a:chExt cx="4497397" cy="2250597"/>
          </a:xfrm>
        </p:grpSpPr>
        <p:grpSp>
          <p:nvGrpSpPr>
            <p:cNvPr id="24" name="Group 1049"/>
            <p:cNvGrpSpPr>
              <a:grpSpLocks/>
            </p:cNvGrpSpPr>
            <p:nvPr/>
          </p:nvGrpSpPr>
          <p:grpSpPr bwMode="auto">
            <a:xfrm>
              <a:off x="4145763" y="5011513"/>
              <a:ext cx="1278325" cy="745820"/>
              <a:chOff x="403" y="2282"/>
              <a:chExt cx="687" cy="369"/>
            </a:xfrm>
          </p:grpSpPr>
          <p:sp>
            <p:nvSpPr>
              <p:cNvPr id="31" name="Rectangle 1050"/>
              <p:cNvSpPr>
                <a:spLocks noChangeArrowheads="1"/>
              </p:cNvSpPr>
              <p:nvPr/>
            </p:nvSpPr>
            <p:spPr bwMode="auto">
              <a:xfrm>
                <a:off x="403" y="2282"/>
                <a:ext cx="687" cy="36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Text Box 1051"/>
              <p:cNvSpPr txBox="1">
                <a:spLocks noChangeArrowheads="1"/>
              </p:cNvSpPr>
              <p:nvPr/>
            </p:nvSpPr>
            <p:spPr bwMode="auto">
              <a:xfrm>
                <a:off x="407" y="2325"/>
                <a:ext cx="671" cy="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i-FI" sz="1600" b="1" dirty="0" smtClean="0">
                    <a:latin typeface="Arial" charset="0"/>
                  </a:rPr>
                  <a:t>Modelo AR</a:t>
                </a:r>
              </a:p>
              <a:p>
                <a:r>
                  <a:rPr lang="fi-FI" sz="1400" b="1" dirty="0" smtClean="0">
                    <a:latin typeface="Arial" charset="0"/>
                  </a:rPr>
                  <a:t>(Estimação)</a:t>
                </a:r>
                <a:endParaRPr lang="en-GB" sz="1400" b="1" dirty="0">
                  <a:latin typeface="Arial" charset="0"/>
                </a:endParaRPr>
              </a:p>
            </p:txBody>
          </p:sp>
        </p:grpSp>
        <p:sp>
          <p:nvSpPr>
            <p:cNvPr id="25" name="AutoShape 1053"/>
            <p:cNvSpPr>
              <a:spLocks/>
            </p:cNvSpPr>
            <p:nvPr/>
          </p:nvSpPr>
          <p:spPr bwMode="auto">
            <a:xfrm rot="16200000">
              <a:off x="2983026" y="3161347"/>
              <a:ext cx="181907" cy="872685"/>
            </a:xfrm>
            <a:prstGeom prst="leftBrace">
              <a:avLst>
                <a:gd name="adj1" fmla="val 43426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AutoShape 1054"/>
            <p:cNvSpPr>
              <a:spLocks/>
            </p:cNvSpPr>
            <p:nvPr/>
          </p:nvSpPr>
          <p:spPr bwMode="auto">
            <a:xfrm rot="16200000">
              <a:off x="5137757" y="3233616"/>
              <a:ext cx="181907" cy="1142491"/>
            </a:xfrm>
            <a:prstGeom prst="leftBrace">
              <a:avLst>
                <a:gd name="adj1" fmla="val 56852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AutoShape 1055"/>
            <p:cNvSpPr>
              <a:spLocks/>
            </p:cNvSpPr>
            <p:nvPr/>
          </p:nvSpPr>
          <p:spPr bwMode="auto">
            <a:xfrm rot="16200000">
              <a:off x="6832310" y="3636546"/>
              <a:ext cx="149568" cy="455880"/>
            </a:xfrm>
            <a:prstGeom prst="leftBrace">
              <a:avLst>
                <a:gd name="adj1" fmla="val 27590"/>
                <a:gd name="adj2" fmla="val 50000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28" name="AutoShape 1058"/>
            <p:cNvCxnSpPr>
              <a:cxnSpLocks noChangeShapeType="1"/>
              <a:stCxn id="25" idx="1"/>
              <a:endCxn id="31" idx="1"/>
            </p:cNvCxnSpPr>
            <p:nvPr/>
          </p:nvCxnSpPr>
          <p:spPr bwMode="auto">
            <a:xfrm rot="16200000" flipH="1">
              <a:off x="2765495" y="4014388"/>
              <a:ext cx="1677590" cy="106248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29" name="AutoShape 1059"/>
            <p:cNvCxnSpPr>
              <a:cxnSpLocks noChangeShapeType="1"/>
              <a:stCxn id="27" idx="1"/>
              <a:endCxn id="32" idx="3"/>
            </p:cNvCxnSpPr>
            <p:nvPr/>
          </p:nvCxnSpPr>
          <p:spPr bwMode="auto">
            <a:xfrm rot="5400000">
              <a:off x="5435754" y="3904564"/>
              <a:ext cx="1436634" cy="1506046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0" name="AutoShape 1060"/>
            <p:cNvCxnSpPr>
              <a:cxnSpLocks noChangeShapeType="1"/>
              <a:stCxn id="26" idx="1"/>
              <a:endCxn id="31" idx="0"/>
            </p:cNvCxnSpPr>
            <p:nvPr/>
          </p:nvCxnSpPr>
          <p:spPr bwMode="auto">
            <a:xfrm rot="5400000">
              <a:off x="4463583" y="4234177"/>
              <a:ext cx="1087401" cy="440994"/>
            </a:xfrm>
            <a:prstGeom prst="curvedConnector3">
              <a:avLst>
                <a:gd name="adj1" fmla="val 49815"/>
              </a:avLst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43" name="CaixaDeTexto 42"/>
          <p:cNvSpPr txBox="1"/>
          <p:nvPr/>
        </p:nvSpPr>
        <p:spPr>
          <a:xfrm>
            <a:off x="6362700" y="5581650"/>
            <a:ext cx="1952625" cy="1057588"/>
          </a:xfrm>
          <a:prstGeom prst="rect">
            <a:avLst/>
          </a:prstGeom>
          <a:noFill/>
          <a:ln w="38100">
            <a:solidFill>
              <a:srgbClr val="FF4800"/>
            </a:solidFill>
          </a:ln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en-US" sz="1600" dirty="0" err="1" smtClean="0">
                <a:latin typeface="+mn-lt"/>
              </a:rPr>
              <a:t>Existe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expressão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em</a:t>
            </a:r>
            <a:r>
              <a:rPr lang="en-US" sz="1600" dirty="0" smtClean="0">
                <a:latin typeface="+mn-lt"/>
              </a:rPr>
              <a:t> forma-</a:t>
            </a:r>
            <a:r>
              <a:rPr lang="en-US" sz="1600" dirty="0" err="1" smtClean="0">
                <a:latin typeface="+mn-lt"/>
              </a:rPr>
              <a:t>fechada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err="1" smtClean="0">
                <a:latin typeface="+mn-lt"/>
              </a:rPr>
              <a:t>para</a:t>
            </a:r>
            <a:r>
              <a:rPr lang="en-US" sz="1600" dirty="0" smtClean="0">
                <a:latin typeface="+mn-lt"/>
              </a:rPr>
              <a:t> a </a:t>
            </a:r>
            <a:r>
              <a:rPr lang="en-US" sz="1600" dirty="0" err="1" smtClean="0">
                <a:latin typeface="+mn-lt"/>
              </a:rPr>
              <a:t>síntese</a:t>
            </a:r>
            <a:endParaRPr lang="en-US" sz="1600" dirty="0" smtClean="0">
              <a:latin typeface="+mn-lt"/>
            </a:endParaRPr>
          </a:p>
          <a:p>
            <a:pPr algn="ctr"/>
            <a:r>
              <a:rPr lang="en-US" sz="1600" dirty="0" smtClean="0">
                <a:latin typeface="+mn-lt"/>
              </a:rPr>
              <a:t>(</a:t>
            </a:r>
            <a:r>
              <a:rPr lang="en-US" sz="1600" dirty="0" err="1" smtClean="0">
                <a:latin typeface="+mn-lt"/>
              </a:rPr>
              <a:t>Interpolação</a:t>
            </a:r>
            <a:r>
              <a:rPr lang="en-US" sz="1600" dirty="0" smtClean="0">
                <a:latin typeface="+mn-lt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</a:rPr>
              <a:t>LSAR</a:t>
            </a:r>
            <a:r>
              <a:rPr lang="en-US" sz="1600" dirty="0" smtClean="0">
                <a:latin typeface="+mn-lt"/>
              </a:rPr>
              <a:t>) 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Remoção de </a:t>
            </a:r>
            <a:r>
              <a:rPr lang="fi-FI" i="1" dirty="0" smtClean="0"/>
              <a:t>Clicks</a:t>
            </a:r>
            <a:r>
              <a:rPr lang="fi-FI" dirty="0" smtClean="0"/>
              <a:t>: Reconstrução</a:t>
            </a:r>
            <a:endParaRPr lang="en-GB" dirty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fi-FI" dirty="0" smtClean="0"/>
              <a:t>Reconstrução conjunta de várias falhas dentro de um bloco</a:t>
            </a:r>
          </a:p>
          <a:p>
            <a:pPr lvl="1">
              <a:spcAft>
                <a:spcPts val="1200"/>
              </a:spcAft>
            </a:pPr>
            <a:r>
              <a:rPr lang="fi-FI" dirty="0" smtClean="0">
                <a:solidFill>
                  <a:srgbClr val="FF0000"/>
                </a:solidFill>
              </a:rPr>
              <a:t>Objetiva encontrar amostras para preencher as falhas, de modo que o erro de modelagem seja mínimo</a:t>
            </a:r>
          </a:p>
          <a:p>
            <a:pPr lvl="1">
              <a:spcAft>
                <a:spcPts val="1200"/>
              </a:spcAft>
            </a:pPr>
            <a:r>
              <a:rPr lang="fi-FI" dirty="0" smtClean="0"/>
              <a:t>Existe solução analítica (no sentido LS) de reconstrução conjunta de várias falhas dentro de um bloco</a:t>
            </a:r>
          </a:p>
          <a:p>
            <a:pPr lvl="1">
              <a:spcAft>
                <a:spcPts val="1200"/>
              </a:spcAft>
            </a:pPr>
            <a:r>
              <a:rPr lang="fi-FI" dirty="0" smtClean="0"/>
              <a:t>Satisfatória para falhas de curta duração (até 1 ms)</a:t>
            </a:r>
          </a:p>
          <a:p>
            <a:pPr lvl="1"/>
            <a:r>
              <a:rPr lang="fi-FI" dirty="0" smtClean="0"/>
              <a:t>Não requer modelagem AR de ordem suficiente para o sinal</a:t>
            </a:r>
          </a:p>
          <a:p>
            <a:pPr lvl="2"/>
            <a:r>
              <a:rPr lang="fi-FI" dirty="0" smtClean="0"/>
              <a:t>Falhas são de curta duração </a:t>
            </a:r>
          </a:p>
          <a:p>
            <a:r>
              <a:rPr lang="fi-FI" dirty="0" smtClean="0"/>
              <a:t>Exemplo de restauração com AR(20)</a:t>
            </a:r>
          </a:p>
          <a:p>
            <a:pPr lvl="1"/>
            <a:r>
              <a:rPr lang="fi-FI" dirty="0" smtClean="0"/>
              <a:t>Corrompido</a:t>
            </a:r>
          </a:p>
          <a:p>
            <a:pPr lvl="1"/>
            <a:r>
              <a:rPr lang="fi-FI" i="1" dirty="0" smtClean="0"/>
              <a:t>De-clicked </a:t>
            </a:r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16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32D041-D49C-4157-81AA-CE29FD957575}" type="slidenum">
              <a:rPr lang="fi-FI" smtClean="0"/>
              <a:pPr/>
              <a:t>44</a:t>
            </a:fld>
            <a:endParaRPr lang="en-GB" dirty="0"/>
          </a:p>
        </p:txBody>
      </p:sp>
      <p:sp>
        <p:nvSpPr>
          <p:cNvPr id="1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pic>
        <p:nvPicPr>
          <p:cNvPr id="11" name="bruck_sc12dB.wav">
            <a:hlinkClick r:id="" action="ppaction://media"/>
          </p:cNvPr>
          <p:cNvPicPr>
            <a:picLocks noRot="1" noChangeAspect="1"/>
          </p:cNvPicPr>
          <p:nvPr>
            <a:wavAudioFile r:embed="rId1" name="bruck_sc12dB.wav"/>
          </p:nvPr>
        </p:nvPicPr>
        <p:blipFill>
          <a:blip r:embed="rId6" cstate="print"/>
          <a:stretch>
            <a:fillRect/>
          </a:stretch>
        </p:blipFill>
        <p:spPr>
          <a:xfrm>
            <a:off x="3404734" y="5429477"/>
            <a:ext cx="244475" cy="244475"/>
          </a:xfrm>
          <a:prstGeom prst="rect">
            <a:avLst/>
          </a:prstGeom>
        </p:spPr>
      </p:pic>
      <p:pic>
        <p:nvPicPr>
          <p:cNvPr id="13" name="bruck_declicked2_sc12dB.wav">
            <a:hlinkClick r:id="" action="ppaction://media"/>
          </p:cNvPr>
          <p:cNvPicPr>
            <a:picLocks noRot="1" noChangeAspect="1"/>
          </p:cNvPicPr>
          <p:nvPr>
            <a:wavAudioFile r:embed="rId2" name="bruck_declicked2_sc12dB.wav"/>
          </p:nvPr>
        </p:nvPicPr>
        <p:blipFill>
          <a:blip r:embed="rId7" cstate="print"/>
          <a:stretch>
            <a:fillRect/>
          </a:stretch>
        </p:blipFill>
        <p:spPr>
          <a:xfrm>
            <a:off x="3404734" y="5810477"/>
            <a:ext cx="244475" cy="244475"/>
          </a:xfrm>
          <a:prstGeom prst="rect">
            <a:avLst/>
          </a:prstGeom>
        </p:spPr>
      </p:pic>
      <p:pic>
        <p:nvPicPr>
          <p:cNvPr id="14" name="signal6c.wav">
            <a:hlinkClick r:id="" action="ppaction://media"/>
          </p:cNvPr>
          <p:cNvPicPr>
            <a:picLocks noRot="1" noChangeAspect="1"/>
          </p:cNvPicPr>
          <p:nvPr>
            <a:wavAudioFile r:embed="rId3" name="signal6c.wav"/>
          </p:nvPr>
        </p:nvPicPr>
        <p:blipFill>
          <a:blip r:embed="rId8" cstate="print"/>
          <a:stretch>
            <a:fillRect/>
          </a:stretch>
        </p:blipFill>
        <p:spPr>
          <a:xfrm>
            <a:off x="4221162" y="5440363"/>
            <a:ext cx="244475" cy="244475"/>
          </a:xfrm>
          <a:prstGeom prst="rect">
            <a:avLst/>
          </a:prstGeom>
        </p:spPr>
      </p:pic>
      <p:pic>
        <p:nvPicPr>
          <p:cNvPr id="17" name="signal6c_declicked2.wav">
            <a:hlinkClick r:id="" action="ppaction://media"/>
          </p:cNvPr>
          <p:cNvPicPr>
            <a:picLocks noRot="1" noChangeAspect="1"/>
          </p:cNvPicPr>
          <p:nvPr>
            <a:wavAudioFile r:embed="rId4" name="signal6c_declicked2.wav"/>
          </p:nvPr>
        </p:nvPicPr>
        <p:blipFill>
          <a:blip r:embed="rId9" cstate="print"/>
          <a:stretch>
            <a:fillRect/>
          </a:stretch>
        </p:blipFill>
        <p:spPr>
          <a:xfrm>
            <a:off x="4221162" y="581047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47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8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Discussão: Automatismo, IA, Etc</a:t>
            </a:r>
            <a:br>
              <a:rPr lang="fi-FI" dirty="0" smtClean="0"/>
            </a:br>
            <a:r>
              <a:rPr lang="fi-FI" dirty="0" smtClean="0"/>
              <a:t>em Restauração de Áudio </a:t>
            </a:r>
            <a:endParaRPr lang="en-GB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Automatismo</a:t>
            </a:r>
          </a:p>
          <a:p>
            <a:pPr lvl="1"/>
            <a:r>
              <a:rPr lang="fi-FI" dirty="0" smtClean="0"/>
              <a:t>Informação de interesse que soa como ruído </a:t>
            </a:r>
          </a:p>
          <a:p>
            <a:pPr lvl="2"/>
            <a:r>
              <a:rPr lang="fi-FI" dirty="0" smtClean="0"/>
              <a:t>Chicotadas e estalo de dedos (</a:t>
            </a:r>
            <a:r>
              <a:rPr lang="fi-FI" i="1" dirty="0" smtClean="0"/>
              <a:t>clicks</a:t>
            </a:r>
            <a:r>
              <a:rPr lang="fi-FI" dirty="0" smtClean="0"/>
              <a:t>)</a:t>
            </a:r>
          </a:p>
          <a:p>
            <a:pPr lvl="2"/>
            <a:r>
              <a:rPr lang="fi-FI" dirty="0" smtClean="0"/>
              <a:t>Escova em bateria (ruído de fundo)</a:t>
            </a:r>
          </a:p>
          <a:p>
            <a:r>
              <a:rPr lang="fi-FI" dirty="0" smtClean="0"/>
              <a:t>Avaliação de Desempenho dos Métodos</a:t>
            </a:r>
          </a:p>
          <a:p>
            <a:pPr lvl="1"/>
            <a:r>
              <a:rPr lang="fi-FI" dirty="0" smtClean="0"/>
              <a:t>Predominantemente subjetiva</a:t>
            </a:r>
          </a:p>
          <a:p>
            <a:pPr lvl="1"/>
            <a:r>
              <a:rPr lang="fi-FI" dirty="0" smtClean="0"/>
              <a:t>Medidas objetivas possíveis em casos sintéticos</a:t>
            </a:r>
          </a:p>
          <a:p>
            <a:pPr lvl="1">
              <a:spcBef>
                <a:spcPts val="480"/>
              </a:spcBef>
            </a:pPr>
            <a:r>
              <a:rPr lang="fi-FI" dirty="0" smtClean="0"/>
              <a:t>Técnicas de aprendizado computacional e ouvido biônico?</a:t>
            </a:r>
          </a:p>
          <a:p>
            <a:pPr>
              <a:spcBef>
                <a:spcPts val="1200"/>
              </a:spcBef>
            </a:pPr>
            <a:r>
              <a:rPr lang="en-US" dirty="0" err="1" smtClean="0"/>
              <a:t>Exploração</a:t>
            </a:r>
            <a:r>
              <a:rPr lang="en-US" dirty="0" smtClean="0"/>
              <a:t> do </a:t>
            </a:r>
            <a:r>
              <a:rPr lang="en-US" dirty="0" err="1" smtClean="0"/>
              <a:t>Conteúdo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r>
              <a:rPr lang="en-US" dirty="0" smtClean="0"/>
              <a:t> (via IA)</a:t>
            </a:r>
          </a:p>
          <a:p>
            <a:pPr lvl="1">
              <a:spcBef>
                <a:spcPts val="600"/>
              </a:spcBef>
            </a:pPr>
            <a:r>
              <a:rPr lang="en-US" dirty="0" err="1" smtClean="0"/>
              <a:t>Abordagem</a:t>
            </a:r>
            <a:r>
              <a:rPr lang="en-US" dirty="0" smtClean="0"/>
              <a:t> </a:t>
            </a:r>
            <a:r>
              <a:rPr lang="en-US" dirty="0" err="1" smtClean="0"/>
              <a:t>Conservadora</a:t>
            </a:r>
            <a:endParaRPr lang="en-US" dirty="0" smtClean="0"/>
          </a:p>
          <a:p>
            <a:pPr lvl="2"/>
            <a:r>
              <a:rPr lang="pt-BR" dirty="0" smtClean="0"/>
              <a:t>Guia para escolha e calibração de métodos de restauração</a:t>
            </a:r>
          </a:p>
          <a:p>
            <a:pPr lvl="1">
              <a:spcBef>
                <a:spcPts val="600"/>
              </a:spcBef>
            </a:pPr>
            <a:r>
              <a:rPr lang="en-US" dirty="0" err="1" smtClean="0"/>
              <a:t>Abordagem</a:t>
            </a:r>
            <a:r>
              <a:rPr lang="en-US" dirty="0" smtClean="0"/>
              <a:t> </a:t>
            </a:r>
            <a:r>
              <a:rPr lang="en-US" dirty="0" err="1" smtClean="0"/>
              <a:t>Pioneira</a:t>
            </a:r>
            <a:r>
              <a:rPr lang="en-US" dirty="0" smtClean="0"/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Restauração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por</a:t>
            </a:r>
            <a:r>
              <a:rPr lang="en-US" dirty="0" smtClean="0">
                <a:solidFill>
                  <a:srgbClr val="FF0000"/>
                </a:solidFill>
              </a:rPr>
              <a:t> Re-</a:t>
            </a:r>
            <a:r>
              <a:rPr lang="en-US" dirty="0" err="1" smtClean="0">
                <a:solidFill>
                  <a:srgbClr val="FF0000"/>
                </a:solidFill>
              </a:rPr>
              <a:t>síntese</a:t>
            </a:r>
            <a:endParaRPr lang="en-US" dirty="0" smtClean="0">
              <a:solidFill>
                <a:srgbClr val="FF0000"/>
              </a:solidFill>
            </a:endParaRPr>
          </a:p>
          <a:p>
            <a:pPr lvl="2">
              <a:spcBef>
                <a:spcPts val="600"/>
              </a:spcBef>
            </a:pPr>
            <a:r>
              <a:rPr lang="en-US" dirty="0" err="1" smtClean="0"/>
              <a:t>Contrução</a:t>
            </a:r>
            <a:r>
              <a:rPr lang="en-US" dirty="0" smtClean="0"/>
              <a:t> de um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totalmente</a:t>
            </a:r>
            <a:r>
              <a:rPr lang="en-US" dirty="0" smtClean="0"/>
              <a:t> novo a </a:t>
            </a:r>
            <a:r>
              <a:rPr lang="en-US" dirty="0" err="1" smtClean="0"/>
              <a:t>partir</a:t>
            </a:r>
            <a:r>
              <a:rPr lang="en-US" dirty="0" smtClean="0"/>
              <a:t> de </a:t>
            </a:r>
            <a:r>
              <a:rPr lang="en-US" dirty="0" err="1" smtClean="0"/>
              <a:t>informações</a:t>
            </a:r>
            <a:r>
              <a:rPr lang="en-US" dirty="0" smtClean="0"/>
              <a:t> </a:t>
            </a:r>
            <a:r>
              <a:rPr lang="en-US" dirty="0" err="1" smtClean="0"/>
              <a:t>obtidas</a:t>
            </a:r>
            <a:r>
              <a:rPr lang="en-US" dirty="0" smtClean="0"/>
              <a:t> via </a:t>
            </a:r>
            <a:r>
              <a:rPr lang="en-US" dirty="0" err="1" smtClean="0"/>
              <a:t>análise</a:t>
            </a:r>
            <a:r>
              <a:rPr lang="en-US" dirty="0" smtClean="0"/>
              <a:t> do </a:t>
            </a:r>
            <a:r>
              <a:rPr lang="en-US" dirty="0" err="1" smtClean="0"/>
              <a:t>sinal</a:t>
            </a:r>
            <a:r>
              <a:rPr lang="en-US" dirty="0" smtClean="0"/>
              <a:t> </a:t>
            </a:r>
            <a:r>
              <a:rPr lang="en-US" dirty="0" err="1" smtClean="0"/>
              <a:t>contaminado</a:t>
            </a:r>
            <a:endParaRPr lang="en-US" dirty="0" smtClean="0"/>
          </a:p>
          <a:p>
            <a:endParaRPr lang="fi-FI" dirty="0" smtClean="0"/>
          </a:p>
          <a:p>
            <a:pPr lvl="1"/>
            <a:endParaRPr lang="fi-FI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F98F5D-252A-4D36-88C4-E59210FE54D1}" type="slidenum">
              <a:rPr lang="fi-FI" smtClean="0"/>
              <a:pPr/>
              <a:t>45</a:t>
            </a:fld>
            <a:endParaRPr lang="en-GB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  <p:pic>
        <p:nvPicPr>
          <p:cNvPr id="12" name="click_wip.wav">
            <a:hlinkClick r:id="" action="ppaction://media"/>
          </p:cNvPr>
          <p:cNvPicPr>
            <a:picLocks noRot="1" noChangeAspect="1"/>
          </p:cNvPicPr>
          <p:nvPr>
            <a:wavAudioFile r:embed="rId1" name="click_wip.wav"/>
          </p:nvPr>
        </p:nvPicPr>
        <p:blipFill>
          <a:blip r:embed="rId5" cstate="print"/>
          <a:stretch>
            <a:fillRect/>
          </a:stretch>
        </p:blipFill>
        <p:spPr>
          <a:xfrm>
            <a:off x="5525069" y="2102893"/>
            <a:ext cx="304800" cy="304800"/>
          </a:xfrm>
          <a:prstGeom prst="rect">
            <a:avLst/>
          </a:prstGeom>
        </p:spPr>
      </p:pic>
      <p:pic>
        <p:nvPicPr>
          <p:cNvPr id="18" name="brushes.wav">
            <a:hlinkClick r:id="" action="ppaction://media"/>
          </p:cNvPr>
          <p:cNvPicPr>
            <a:picLocks noRot="1" noChangeAspect="1"/>
          </p:cNvPicPr>
          <p:nvPr>
            <a:wavAudioFile r:embed="rId2" name="brushes.wav"/>
          </p:nvPr>
        </p:nvPicPr>
        <p:blipFill>
          <a:blip r:embed="rId6" cstate="print"/>
          <a:stretch>
            <a:fillRect/>
          </a:stretch>
        </p:blipFill>
        <p:spPr>
          <a:xfrm>
            <a:off x="5511427" y="2444085"/>
            <a:ext cx="304800" cy="304800"/>
          </a:xfrm>
          <a:prstGeom prst="rect">
            <a:avLst/>
          </a:prstGeom>
        </p:spPr>
      </p:pic>
      <p:sp>
        <p:nvSpPr>
          <p:cNvPr id="14" name="Espaço Reservado para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pic>
        <p:nvPicPr>
          <p:cNvPr id="20" name="finger_snap_buble.wav">
            <a:hlinkClick r:id="" action="ppaction://media"/>
          </p:cNvPr>
          <p:cNvPicPr>
            <a:picLocks noRot="1" noChangeAspect="1"/>
          </p:cNvPicPr>
          <p:nvPr>
            <a:wavAudioFile r:embed="rId3" name="finger_snap_buble.wav"/>
          </p:nvPr>
        </p:nvPicPr>
        <p:blipFill>
          <a:blip r:embed="rId7" cstate="print"/>
          <a:stretch>
            <a:fillRect/>
          </a:stretch>
        </p:blipFill>
        <p:spPr>
          <a:xfrm>
            <a:off x="6049954" y="2087562"/>
            <a:ext cx="339952" cy="339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0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25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Exemplo</a:t>
            </a:r>
            <a:r>
              <a:rPr lang="en-US" dirty="0" smtClean="0"/>
              <a:t>: </a:t>
            </a:r>
            <a:r>
              <a:rPr lang="en-US" dirty="0" err="1" smtClean="0"/>
              <a:t>Restauração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Ressíntese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Análise</a:t>
            </a:r>
            <a:r>
              <a:rPr lang="en-US" dirty="0" smtClean="0"/>
              <a:t> de </a:t>
            </a:r>
            <a:r>
              <a:rPr lang="en-US" dirty="0" err="1" smtClean="0"/>
              <a:t>sinais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obtenção</a:t>
            </a:r>
            <a:r>
              <a:rPr lang="en-US" dirty="0" smtClean="0"/>
              <a:t> de </a:t>
            </a:r>
            <a:r>
              <a:rPr lang="en-US" dirty="0" err="1" smtClean="0"/>
              <a:t>conteúdo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r>
              <a:rPr lang="en-US" dirty="0" smtClean="0"/>
              <a:t> (P&amp;D)</a:t>
            </a:r>
          </a:p>
          <a:p>
            <a:r>
              <a:rPr lang="en-US" dirty="0" err="1" smtClean="0"/>
              <a:t>Projeto</a:t>
            </a:r>
            <a:r>
              <a:rPr lang="en-US" dirty="0" smtClean="0"/>
              <a:t> de </a:t>
            </a:r>
            <a:r>
              <a:rPr lang="en-US" dirty="0" err="1" smtClean="0"/>
              <a:t>sintetizadores</a:t>
            </a:r>
            <a:r>
              <a:rPr lang="en-US" dirty="0" smtClean="0"/>
              <a:t> </a:t>
            </a:r>
            <a:r>
              <a:rPr lang="en-US" dirty="0" err="1" smtClean="0"/>
              <a:t>sonoros</a:t>
            </a:r>
            <a:r>
              <a:rPr lang="en-US" dirty="0" smtClean="0"/>
              <a:t> </a:t>
            </a:r>
            <a:r>
              <a:rPr lang="en-US" dirty="0" err="1" smtClean="0"/>
              <a:t>realistas</a:t>
            </a:r>
            <a:r>
              <a:rPr lang="en-US" dirty="0" smtClean="0"/>
              <a:t> (P&amp;D)</a:t>
            </a:r>
          </a:p>
          <a:p>
            <a:pPr lvl="1"/>
            <a:r>
              <a:rPr lang="en-US" dirty="0" smtClean="0"/>
              <a:t>Sons de </a:t>
            </a:r>
            <a:r>
              <a:rPr lang="en-US" dirty="0" err="1" smtClean="0"/>
              <a:t>instrumentos</a:t>
            </a:r>
            <a:r>
              <a:rPr lang="en-US" dirty="0" smtClean="0"/>
              <a:t> </a:t>
            </a:r>
            <a:r>
              <a:rPr lang="en-US" dirty="0" err="1" smtClean="0"/>
              <a:t>musicais</a:t>
            </a:r>
            <a:r>
              <a:rPr lang="en-US" dirty="0" smtClean="0"/>
              <a:t>, </a:t>
            </a:r>
            <a:r>
              <a:rPr lang="en-US" dirty="0" err="1" smtClean="0"/>
              <a:t>voz</a:t>
            </a:r>
            <a:r>
              <a:rPr lang="en-US" dirty="0" smtClean="0"/>
              <a:t>, canto, </a:t>
            </a:r>
            <a:r>
              <a:rPr lang="en-US" dirty="0" err="1" smtClean="0"/>
              <a:t>ambientação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err="1" smtClean="0"/>
              <a:t>Parâmetros</a:t>
            </a:r>
            <a:r>
              <a:rPr lang="en-US" dirty="0" smtClean="0"/>
              <a:t> de </a:t>
            </a:r>
            <a:r>
              <a:rPr lang="en-US" dirty="0" err="1" smtClean="0"/>
              <a:t>controle</a:t>
            </a:r>
            <a:r>
              <a:rPr lang="en-US" dirty="0" smtClean="0"/>
              <a:t> de </a:t>
            </a:r>
            <a:r>
              <a:rPr lang="en-US" dirty="0" err="1" smtClean="0"/>
              <a:t>sintetizadores</a:t>
            </a:r>
            <a:r>
              <a:rPr lang="en-US" dirty="0" smtClean="0"/>
              <a:t> </a:t>
            </a:r>
            <a:r>
              <a:rPr lang="en-US" dirty="0" err="1" smtClean="0"/>
              <a:t>sonoros</a:t>
            </a:r>
            <a:r>
              <a:rPr lang="en-US" dirty="0" smtClean="0"/>
              <a:t> </a:t>
            </a:r>
            <a:r>
              <a:rPr lang="en-US" dirty="0" err="1" smtClean="0"/>
              <a:t>obtidos</a:t>
            </a:r>
            <a:r>
              <a:rPr lang="en-US" dirty="0" smtClean="0"/>
              <a:t> </a:t>
            </a:r>
            <a:r>
              <a:rPr lang="en-US" dirty="0" err="1" smtClean="0"/>
              <a:t>da</a:t>
            </a:r>
            <a:r>
              <a:rPr lang="en-US" dirty="0" smtClean="0"/>
              <a:t> </a:t>
            </a:r>
            <a:r>
              <a:rPr lang="en-US" dirty="0" err="1" smtClean="0"/>
              <a:t>informação</a:t>
            </a:r>
            <a:r>
              <a:rPr lang="en-US" dirty="0" smtClean="0"/>
              <a:t> de alto-</a:t>
            </a:r>
            <a:r>
              <a:rPr lang="en-US" dirty="0" err="1" smtClean="0"/>
              <a:t>nível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err="1" smtClean="0"/>
              <a:t>Problema</a:t>
            </a:r>
            <a:r>
              <a:rPr lang="en-US" dirty="0" smtClean="0"/>
              <a:t> </a:t>
            </a:r>
            <a:r>
              <a:rPr lang="en-US" dirty="0" err="1" smtClean="0"/>
              <a:t>Interdisciplinar</a:t>
            </a:r>
            <a:endParaRPr lang="en-US" dirty="0" smtClean="0"/>
          </a:p>
          <a:p>
            <a:pPr lvl="1">
              <a:spcBef>
                <a:spcPts val="1200"/>
              </a:spcBef>
            </a:pPr>
            <a:r>
              <a:rPr lang="en-US" dirty="0" err="1" smtClean="0"/>
              <a:t>Física</a:t>
            </a:r>
            <a:r>
              <a:rPr lang="en-US" dirty="0" smtClean="0"/>
              <a:t>, </a:t>
            </a:r>
            <a:r>
              <a:rPr lang="en-US" dirty="0" err="1" smtClean="0"/>
              <a:t>acústica</a:t>
            </a:r>
            <a:r>
              <a:rPr lang="en-US" dirty="0" smtClean="0"/>
              <a:t>, </a:t>
            </a:r>
            <a:r>
              <a:rPr lang="en-US" dirty="0" err="1" smtClean="0"/>
              <a:t>psicoacústica</a:t>
            </a:r>
            <a:r>
              <a:rPr lang="en-US" dirty="0" smtClean="0"/>
              <a:t>, PDS, </a:t>
            </a:r>
            <a:r>
              <a:rPr lang="en-US" dirty="0" err="1" smtClean="0"/>
              <a:t>ciências</a:t>
            </a:r>
            <a:r>
              <a:rPr lang="en-US" dirty="0" smtClean="0"/>
              <a:t> </a:t>
            </a:r>
            <a:r>
              <a:rPr lang="en-US" dirty="0" err="1" smtClean="0"/>
              <a:t>cognitivas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err="1" smtClean="0"/>
              <a:t>Hoje</a:t>
            </a:r>
            <a:r>
              <a:rPr lang="en-US" dirty="0" smtClean="0"/>
              <a:t>: </a:t>
            </a:r>
            <a:r>
              <a:rPr lang="en-US" dirty="0" err="1" smtClean="0"/>
              <a:t>aplicável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cenários</a:t>
            </a:r>
            <a:r>
              <a:rPr lang="en-US" dirty="0" smtClean="0"/>
              <a:t> </a:t>
            </a:r>
            <a:r>
              <a:rPr lang="en-US" dirty="0" err="1" smtClean="0"/>
              <a:t>restritos</a:t>
            </a:r>
            <a:r>
              <a:rPr lang="en-US" dirty="0" smtClean="0"/>
              <a:t> (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fonte</a:t>
            </a:r>
            <a:r>
              <a:rPr lang="en-US" dirty="0" smtClean="0"/>
              <a:t> </a:t>
            </a:r>
            <a:r>
              <a:rPr lang="en-US" dirty="0" err="1" smtClean="0"/>
              <a:t>polifônica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Exemplo</a:t>
            </a:r>
            <a:r>
              <a:rPr lang="en-US" dirty="0" smtClean="0"/>
              <a:t> </a:t>
            </a:r>
            <a:r>
              <a:rPr lang="en-US" dirty="0" err="1" smtClean="0"/>
              <a:t>comercial</a:t>
            </a:r>
            <a:r>
              <a:rPr lang="en-US" dirty="0" smtClean="0"/>
              <a:t>:    </a:t>
            </a:r>
            <a:r>
              <a:rPr lang="en-US" dirty="0" smtClean="0">
                <a:solidFill>
                  <a:srgbClr val="FF0000"/>
                </a:solidFill>
              </a:rPr>
              <a:t>Gould</a:t>
            </a:r>
            <a:r>
              <a:rPr lang="en-US" dirty="0" smtClean="0"/>
              <a:t>         </a:t>
            </a:r>
            <a:r>
              <a:rPr lang="en-US" dirty="0" err="1" smtClean="0">
                <a:solidFill>
                  <a:srgbClr val="0033CC"/>
                </a:solidFill>
              </a:rPr>
              <a:t>Gould</a:t>
            </a:r>
            <a:r>
              <a:rPr lang="en-US" dirty="0" smtClean="0">
                <a:solidFill>
                  <a:srgbClr val="0033CC"/>
                </a:solidFill>
              </a:rPr>
              <a:t>/</a:t>
            </a:r>
            <a:r>
              <a:rPr lang="en-US" dirty="0" err="1" smtClean="0">
                <a:solidFill>
                  <a:srgbClr val="0033CC"/>
                </a:solidFill>
              </a:rPr>
              <a:t>Zenph</a:t>
            </a:r>
            <a:r>
              <a:rPr lang="en-US" dirty="0" smtClean="0"/>
              <a:t> 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46</a:t>
            </a:fld>
            <a:endParaRPr lang="en-GB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dirty="0" smtClean="0"/>
              <a:t>Paulo </a:t>
            </a:r>
            <a:r>
              <a:rPr lang="pt-BR" dirty="0" err="1" smtClean="0"/>
              <a:t>Esquef</a:t>
            </a:r>
            <a:r>
              <a:rPr lang="pt-BR" dirty="0" smtClean="0"/>
              <a:t> - CSC/LNCC</a:t>
            </a:r>
            <a:endParaRPr lang="en-GB" dirty="0"/>
          </a:p>
        </p:txBody>
      </p:sp>
      <p:pic>
        <p:nvPicPr>
          <p:cNvPr id="10" name="Gould.wav">
            <a:hlinkClick r:id="" action="ppaction://media"/>
          </p:cNvPr>
          <p:cNvPicPr>
            <a:picLocks noRot="1" noChangeAspect="1"/>
          </p:cNvPicPr>
          <p:nvPr>
            <a:wavAudioFile r:embed="rId1" name="Gould.wav"/>
          </p:nvPr>
        </p:nvPicPr>
        <p:blipFill>
          <a:blip r:embed="rId4" cstate="print"/>
          <a:stretch>
            <a:fillRect/>
          </a:stretch>
        </p:blipFill>
        <p:spPr>
          <a:xfrm>
            <a:off x="4756411" y="5703301"/>
            <a:ext cx="304800" cy="304800"/>
          </a:xfrm>
          <a:prstGeom prst="rect">
            <a:avLst/>
          </a:prstGeom>
        </p:spPr>
      </p:pic>
      <p:pic>
        <p:nvPicPr>
          <p:cNvPr id="11" name="Gould_zenph.wav">
            <a:hlinkClick r:id="" action="ppaction://media"/>
          </p:cNvPr>
          <p:cNvPicPr>
            <a:picLocks noRot="1" noChangeAspect="1"/>
          </p:cNvPicPr>
          <p:nvPr>
            <a:wavAudioFile r:embed="rId2" name="Gould_zenph.wav"/>
          </p:nvPr>
        </p:nvPicPr>
        <p:blipFill>
          <a:blip r:embed="rId5" cstate="print"/>
          <a:stretch>
            <a:fillRect/>
          </a:stretch>
        </p:blipFill>
        <p:spPr>
          <a:xfrm>
            <a:off x="6873307" y="5712826"/>
            <a:ext cx="304800" cy="304800"/>
          </a:xfrm>
          <a:prstGeom prst="rect">
            <a:avLst/>
          </a:prstGeom>
        </p:spPr>
      </p:pic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5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Tendências e Desafios  para o Futuro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Futuro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Processamento distribuído em grandes redes </a:t>
            </a:r>
          </a:p>
          <a:p>
            <a:pPr lvl="1"/>
            <a:r>
              <a:rPr lang="pt-BR" dirty="0" smtClean="0"/>
              <a:t>Paralelismo</a:t>
            </a:r>
          </a:p>
          <a:p>
            <a:r>
              <a:rPr lang="pt-BR" dirty="0" smtClean="0"/>
              <a:t>Projeto de sistemas adaptativos inteligentes</a:t>
            </a:r>
          </a:p>
          <a:p>
            <a:r>
              <a:rPr lang="pt-BR" dirty="0" smtClean="0"/>
              <a:t>Modelagem de Incertezas em sistemas complexos</a:t>
            </a:r>
          </a:p>
          <a:p>
            <a:r>
              <a:rPr lang="pt-BR" dirty="0" smtClean="0"/>
              <a:t>Dilúvio de dados: como transformar em informação útil?</a:t>
            </a:r>
          </a:p>
          <a:p>
            <a:r>
              <a:rPr lang="pt-BR" dirty="0" smtClean="0"/>
              <a:t> Conexões com outras áreas</a:t>
            </a:r>
          </a:p>
          <a:p>
            <a:pPr lvl="1"/>
            <a:r>
              <a:rPr lang="pt-BR" dirty="0" smtClean="0"/>
              <a:t>Sistemas </a:t>
            </a:r>
            <a:r>
              <a:rPr lang="pt-BR" dirty="0" err="1" smtClean="0"/>
              <a:t>bio-inspirados</a:t>
            </a:r>
            <a:r>
              <a:rPr lang="pt-BR" dirty="0" smtClean="0"/>
              <a:t> </a:t>
            </a:r>
          </a:p>
          <a:p>
            <a:pPr lvl="1"/>
            <a:r>
              <a:rPr lang="pt-BR" dirty="0" smtClean="0"/>
              <a:t>Mecânica Quântica e PDS </a:t>
            </a:r>
          </a:p>
          <a:p>
            <a:pPr lvl="1"/>
            <a:r>
              <a:rPr lang="pt-BR" dirty="0" smtClean="0"/>
              <a:t>Interplay entre Modelagem de Dados (PDS) e Modelagem </a:t>
            </a:r>
            <a:r>
              <a:rPr lang="pt-BR" dirty="0" err="1" smtClean="0"/>
              <a:t>Físico-fenomelógica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noProof="0" smtClean="0"/>
              <a:t>15 de Outubro de 2012</a:t>
            </a:r>
            <a:endParaRPr lang="pt-BR" noProof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noProof="0" smtClean="0"/>
              <a:pPr/>
              <a:t>48</a:t>
            </a:fld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noProof="0" smtClean="0"/>
              <a:t>Paulo Esquef - CSC/LNCC</a:t>
            </a:r>
            <a:endParaRPr lang="pt-BR" noProof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Obrigado!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Motivações para P&amp;D em PDS</a:t>
            </a: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t-BR" sz="2300" dirty="0" smtClean="0"/>
              <a:t>Possibilidade de uso de plataformas computacionais</a:t>
            </a:r>
          </a:p>
          <a:p>
            <a:r>
              <a:rPr lang="pt-BR" sz="2300" dirty="0" smtClean="0"/>
              <a:t>Suporte teórico na área de sistemas lineares e </a:t>
            </a:r>
            <a:r>
              <a:rPr lang="pt-BR" sz="2300" dirty="0" err="1" smtClean="0"/>
              <a:t>não-lineares</a:t>
            </a:r>
            <a:endParaRPr lang="pt-BR" sz="2300" dirty="0" smtClean="0"/>
          </a:p>
          <a:p>
            <a:r>
              <a:rPr lang="pt-BR" sz="2300" dirty="0" smtClean="0"/>
              <a:t>Maior poder de criação, modificação e/ou extração de informação de sinais</a:t>
            </a:r>
          </a:p>
          <a:p>
            <a:r>
              <a:rPr lang="pt-BR" sz="2300" dirty="0" smtClean="0"/>
              <a:t>Uso transversal em diversas áreas do conhecimento</a:t>
            </a:r>
          </a:p>
          <a:p>
            <a:r>
              <a:rPr lang="pt-BR" sz="2300" dirty="0" smtClean="0"/>
              <a:t>“</a:t>
            </a:r>
            <a:r>
              <a:rPr lang="pt-BR" sz="2300" dirty="0" err="1" smtClean="0"/>
              <a:t>Repetibilidade</a:t>
            </a:r>
            <a:r>
              <a:rPr lang="pt-BR" sz="2300" dirty="0" smtClean="0"/>
              <a:t>” de processamento</a:t>
            </a:r>
          </a:p>
          <a:p>
            <a:pPr lvl="1"/>
            <a:r>
              <a:rPr lang="pt-BR" sz="2300" dirty="0" smtClean="0"/>
              <a:t>Casos determinísticos e </a:t>
            </a:r>
            <a:r>
              <a:rPr lang="pt-BR" sz="2300" dirty="0" err="1" smtClean="0"/>
              <a:t>não-caóticos</a:t>
            </a:r>
            <a:r>
              <a:rPr lang="pt-BR" sz="2300" dirty="0" smtClean="0"/>
              <a:t> </a:t>
            </a:r>
          </a:p>
          <a:p>
            <a:r>
              <a:rPr lang="pt-BR" sz="2300" dirty="0" err="1" smtClean="0"/>
              <a:t>P&amp;D</a:t>
            </a:r>
            <a:r>
              <a:rPr lang="pt-BR" sz="2300" dirty="0" smtClean="0"/>
              <a:t>&amp;I tanto em criação de novas ferramentas como no uso de técnicas existentes em novas aplicações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8" name="Espaço Reservado para Número de Slid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5882A-B764-4817-9B06-87AA5E466F68}" type="slidenum">
              <a:rPr lang="fi-FI" smtClean="0"/>
              <a:pPr/>
              <a:t>5</a:t>
            </a:fld>
            <a:endParaRPr lang="en-GB" dirty="0"/>
          </a:p>
        </p:txBody>
      </p:sp>
      <p:sp>
        <p:nvSpPr>
          <p:cNvPr id="7" name="Espaço Reservado para Rodapé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46125" y="2792413"/>
            <a:ext cx="7772400" cy="1143000"/>
          </a:xfrm>
        </p:spPr>
        <p:txBody>
          <a:bodyPr/>
          <a:lstStyle/>
          <a:p>
            <a:pPr algn="ctr"/>
            <a:r>
              <a:rPr lang="fi-FI" sz="4800" u="sng" dirty="0" smtClean="0"/>
              <a:t>Aplicações de PDS</a:t>
            </a:r>
            <a:br>
              <a:rPr lang="fi-FI" sz="4800" u="sng" dirty="0" smtClean="0"/>
            </a:br>
            <a:r>
              <a:rPr lang="fi-FI" sz="4800" u="sng" dirty="0" smtClean="0"/>
              <a:t/>
            </a:r>
            <a:br>
              <a:rPr lang="fi-FI" sz="4800" u="sng" dirty="0" smtClean="0"/>
            </a:br>
            <a:r>
              <a:rPr lang="fi-FI" sz="4800" u="sng" dirty="0" smtClean="0"/>
              <a:t>Filtragem</a:t>
            </a:r>
            <a:endParaRPr lang="en-GB" sz="48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Enquadramento em Sistemas Lineares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Sinais como funções e sistemas como operadores sobre funções (sequências)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 operador </a:t>
            </a:r>
            <a:r>
              <a:rPr lang="pt-BR" i="1" dirty="0" smtClean="0"/>
              <a:t>T</a:t>
            </a:r>
            <a:r>
              <a:rPr lang="pt-BR" dirty="0" smtClean="0"/>
              <a:t> pode variar com o tempo 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7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3630229" y="2601533"/>
            <a:ext cx="1729963" cy="136086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11"/>
          <p:cNvCxnSpPr>
            <a:stCxn id="10" idx="3"/>
            <a:endCxn id="7" idx="1"/>
          </p:cNvCxnSpPr>
          <p:nvPr/>
        </p:nvCxnSpPr>
        <p:spPr>
          <a:xfrm>
            <a:off x="3058892" y="3280170"/>
            <a:ext cx="571337" cy="1797"/>
          </a:xfrm>
          <a:prstGeom prst="straightConnector1">
            <a:avLst/>
          </a:prstGeom>
          <a:ln w="57150" cmpd="sng"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3"/>
          <p:cNvCxnSpPr>
            <a:stCxn id="7" idx="3"/>
            <a:endCxn id="11" idx="1"/>
          </p:cNvCxnSpPr>
          <p:nvPr/>
        </p:nvCxnSpPr>
        <p:spPr>
          <a:xfrm>
            <a:off x="5360192" y="3281967"/>
            <a:ext cx="477181" cy="5778"/>
          </a:xfrm>
          <a:prstGeom prst="straightConnector1">
            <a:avLst/>
          </a:prstGeom>
          <a:ln w="57150" cmpd="sng">
            <a:headEnd type="none"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14"/>
          <p:cNvSpPr txBox="1"/>
          <p:nvPr/>
        </p:nvSpPr>
        <p:spPr>
          <a:xfrm>
            <a:off x="2177143" y="3018560"/>
            <a:ext cx="8817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5"/>
          <p:cNvSpPr txBox="1"/>
          <p:nvPr/>
        </p:nvSpPr>
        <p:spPr>
          <a:xfrm>
            <a:off x="5837373" y="3026135"/>
            <a:ext cx="77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2800" i="1" dirty="0" smtClean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]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6"/>
          <p:cNvSpPr txBox="1"/>
          <p:nvPr/>
        </p:nvSpPr>
        <p:spPr>
          <a:xfrm>
            <a:off x="3946287" y="2916875"/>
            <a:ext cx="1143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{•}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Enquadramento em Sistemas Lineares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Caso linear mais geral: múltiplas entradas e múltiplas saídas  (e realimentação)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Os operadores {A,B,C,D} podem variar com o tempo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en-GB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fi-FI" smtClean="0"/>
              <a:pPr/>
              <a:t>8</a:t>
            </a:fld>
            <a:endParaRPr lang="en-GB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en-GB" dirty="0"/>
          </a:p>
        </p:txBody>
      </p:sp>
      <p:grpSp>
        <p:nvGrpSpPr>
          <p:cNvPr id="10" name="Grupo 9"/>
          <p:cNvGrpSpPr/>
          <p:nvPr/>
        </p:nvGrpSpPr>
        <p:grpSpPr>
          <a:xfrm>
            <a:off x="370111" y="2263569"/>
            <a:ext cx="8523511" cy="3001501"/>
            <a:chOff x="544287" y="2241797"/>
            <a:chExt cx="8523511" cy="3001501"/>
          </a:xfrm>
        </p:grpSpPr>
        <p:pic>
          <p:nvPicPr>
            <p:cNvPr id="7" name="Imagem 6" descr="Representacao_Geral_estados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8551" y="2241797"/>
              <a:ext cx="7913562" cy="3001501"/>
            </a:xfrm>
            <a:prstGeom prst="rect">
              <a:avLst/>
            </a:prstGeom>
          </p:spPr>
        </p:pic>
        <p:pic>
          <p:nvPicPr>
            <p:cNvPr id="8" name="Picture 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472"/>
            <a:stretch>
              <a:fillRect/>
            </a:stretch>
          </p:blipFill>
          <p:spPr bwMode="auto">
            <a:xfrm>
              <a:off x="544287" y="3864417"/>
              <a:ext cx="673274" cy="947057"/>
            </a:xfrm>
            <a:prstGeom prst="rect">
              <a:avLst/>
            </a:prstGeom>
            <a:noFill/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810"/>
            <a:stretch>
              <a:fillRect/>
            </a:stretch>
          </p:blipFill>
          <p:spPr bwMode="auto">
            <a:xfrm>
              <a:off x="8301419" y="4038602"/>
              <a:ext cx="766379" cy="100148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Exemplo Simples I: Filtragem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Sistema </a:t>
            </a:r>
            <a:r>
              <a:rPr lang="pt-BR" dirty="0" err="1" smtClean="0"/>
              <a:t>média-móvel</a:t>
            </a:r>
            <a:r>
              <a:rPr lang="pt-BR" dirty="0" smtClean="0"/>
              <a:t> (primeira ordem)</a:t>
            </a:r>
          </a:p>
          <a:p>
            <a:endParaRPr lang="pt-BR" dirty="0" smtClean="0"/>
          </a:p>
          <a:p>
            <a:endParaRPr lang="pt-BR" dirty="0" smtClean="0"/>
          </a:p>
          <a:p>
            <a:pPr lvl="1"/>
            <a:r>
              <a:rPr lang="pt-BR" dirty="0" smtClean="0"/>
              <a:t>Saída é a média aritmética das amostras atual e anterior da entrada: suavização do sinal de entrada 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pt-BR" smtClean="0"/>
              <a:t>15 de Outubro de 2012</a:t>
            </a: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40DA2B0-395D-44F6-9675-922834D4A7C4}" type="slidenum">
              <a:rPr lang="pt-BR" smtClean="0"/>
              <a:pPr/>
              <a:t>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t-BR" smtClean="0"/>
              <a:t>Paulo Esquef - CSC/LNCC</a:t>
            </a:r>
            <a:endParaRPr lang="pt-BR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3456" y="1796144"/>
            <a:ext cx="3717925" cy="800100"/>
          </a:xfrm>
          <a:prstGeom prst="rect">
            <a:avLst/>
          </a:prstGeom>
          <a:noFill/>
        </p:spPr>
      </p:pic>
      <p:pic>
        <p:nvPicPr>
          <p:cNvPr id="10" name="Imagem 9" descr="audio_media_movel.png"/>
          <p:cNvPicPr>
            <a:picLocks noChangeAspect="1"/>
          </p:cNvPicPr>
          <p:nvPr/>
        </p:nvPicPr>
        <p:blipFill>
          <a:blip r:embed="rId5" cstate="print"/>
          <a:srcRect l="4660" t="4970" r="6408" b="1297"/>
          <a:stretch>
            <a:fillRect/>
          </a:stretch>
        </p:blipFill>
        <p:spPr>
          <a:xfrm>
            <a:off x="827317" y="3230936"/>
            <a:ext cx="7071423" cy="3246064"/>
          </a:xfrm>
          <a:prstGeom prst="rect">
            <a:avLst/>
          </a:prstGeom>
        </p:spPr>
      </p:pic>
      <p:pic>
        <p:nvPicPr>
          <p:cNvPr id="11" name="frase1_tese_8k_noisy.wav">
            <a:hlinkClick r:id="" action="ppaction://media"/>
          </p:cNvPr>
          <p:cNvPicPr>
            <a:picLocks noRot="1" noChangeAspect="1"/>
          </p:cNvPicPr>
          <p:nvPr>
            <a:wavAudioFile r:embed="rId1" name="frase1_tese_8k_noisy.wav"/>
          </p:nvPr>
        </p:nvPicPr>
        <p:blipFill>
          <a:blip r:embed="rId6" cstate="print"/>
          <a:stretch>
            <a:fillRect/>
          </a:stretch>
        </p:blipFill>
        <p:spPr>
          <a:xfrm>
            <a:off x="7998509" y="3350306"/>
            <a:ext cx="244475" cy="244475"/>
          </a:xfrm>
          <a:prstGeom prst="rect">
            <a:avLst/>
          </a:prstGeom>
        </p:spPr>
      </p:pic>
      <p:pic>
        <p:nvPicPr>
          <p:cNvPr id="12" name="frase1_tese_8k_noisy_mm2.wav">
            <a:hlinkClick r:id="" action="ppaction://media"/>
          </p:cNvPr>
          <p:cNvPicPr>
            <a:picLocks noRot="1" noChangeAspect="1"/>
          </p:cNvPicPr>
          <p:nvPr>
            <a:wavAudioFile r:embed="rId2" name="frase1_tese_8k_noisy_mm2.wav"/>
          </p:nvPr>
        </p:nvPicPr>
        <p:blipFill>
          <a:blip r:embed="rId7" cstate="print"/>
          <a:stretch>
            <a:fillRect/>
          </a:stretch>
        </p:blipFill>
        <p:spPr>
          <a:xfrm>
            <a:off x="7998506" y="3622448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9900"/>
      </a:hlink>
      <a:folHlink>
        <a:srgbClr val="006699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9651</TotalTime>
  <Words>2609</Words>
  <Application>Microsoft Office PowerPoint</Application>
  <PresentationFormat>Apresentação na tela (4:3)</PresentationFormat>
  <Paragraphs>609</Paragraphs>
  <Slides>49</Slides>
  <Notes>2</Notes>
  <HiddenSlides>0</HiddenSlides>
  <MMClips>18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49</vt:i4>
      </vt:variant>
    </vt:vector>
  </HeadingPairs>
  <TitlesOfParts>
    <vt:vector size="52" baseType="lpstr">
      <vt:lpstr>Default Design</vt:lpstr>
      <vt:lpstr>Equation</vt:lpstr>
      <vt:lpstr>Equação</vt:lpstr>
      <vt:lpstr>Seminários Pós-LNCC 2012</vt:lpstr>
      <vt:lpstr>RESUMO DA APRESENTAÇÃO</vt:lpstr>
      <vt:lpstr>Introdução</vt:lpstr>
      <vt:lpstr>Processamento Digital de Sinais</vt:lpstr>
      <vt:lpstr>Motivações para P&amp;D em PDS</vt:lpstr>
      <vt:lpstr>Aplicações de PDS  Filtragem</vt:lpstr>
      <vt:lpstr>Enquadramento em Sistemas Lineares</vt:lpstr>
      <vt:lpstr>Enquadramento em Sistemas Lineares</vt:lpstr>
      <vt:lpstr>Exemplo Simples I: Filtragem</vt:lpstr>
      <vt:lpstr>Exemplo II: Geração Artificial de Eco</vt:lpstr>
      <vt:lpstr>Exemplo III: Separação de Fontes</vt:lpstr>
      <vt:lpstr>Separação de Fontes</vt:lpstr>
      <vt:lpstr>Separação de Fontes</vt:lpstr>
      <vt:lpstr>Aplicações de PDS  Análise de Sinais</vt:lpstr>
      <vt:lpstr>Algumas Visões de Análise de Sinais</vt:lpstr>
      <vt:lpstr>Análise de Sinais e Estacionariedade</vt:lpstr>
      <vt:lpstr>Análise de Fourier in a Nutshell</vt:lpstr>
      <vt:lpstr>Análise Tempo-Frequência (Fourier)</vt:lpstr>
      <vt:lpstr>Análise TF (Blocos)</vt:lpstr>
      <vt:lpstr>Exemplos de Espectrograma</vt:lpstr>
      <vt:lpstr>Exemplos de Espectrograma</vt:lpstr>
      <vt:lpstr>Segmentação Temporal e Incerteza TF</vt:lpstr>
      <vt:lpstr>Análise Espectral Paramétrica</vt:lpstr>
      <vt:lpstr>Aplicações de Análise de Sinais</vt:lpstr>
      <vt:lpstr>Aplicações de PDS  Codificação e Compressão de Sinais</vt:lpstr>
      <vt:lpstr>Codificação e Compressão: Motivação</vt:lpstr>
      <vt:lpstr>Tipos de Compressão</vt:lpstr>
      <vt:lpstr>Estratégia:Compressão com Perdas</vt:lpstr>
      <vt:lpstr>Transformadas: Compressão com Perdas</vt:lpstr>
      <vt:lpstr>Exemplo: Compressão de Imagem</vt:lpstr>
      <vt:lpstr>Uso de Codificação/Compressão</vt:lpstr>
      <vt:lpstr>Aplicações de PDS  Reconhecimento de Padrões</vt:lpstr>
      <vt:lpstr>Reconhecimento de Padrões e PDS</vt:lpstr>
      <vt:lpstr>PDS e Pré-Processamento</vt:lpstr>
      <vt:lpstr>Uso de Reconhecimento de Padrões</vt:lpstr>
      <vt:lpstr>Aplicação Específica de PDS  Supressão de Ruído Impulsivo em Áudio</vt:lpstr>
      <vt:lpstr>De-Clicking: Caracterização</vt:lpstr>
      <vt:lpstr>Modelagem AR: Fundamentos</vt:lpstr>
      <vt:lpstr>Detecção de Clicks: Procedimento</vt:lpstr>
      <vt:lpstr>Detecção de Clicks: Exemplo</vt:lpstr>
      <vt:lpstr>Detecção de Clicks: Discussão</vt:lpstr>
      <vt:lpstr>Remoção de Clicks: Reconstrução</vt:lpstr>
      <vt:lpstr>Remoção de Clicks</vt:lpstr>
      <vt:lpstr>Remoção de Clicks: Reconstrução</vt:lpstr>
      <vt:lpstr>Discussão: Automatismo, IA, Etc em Restauração de Áudio </vt:lpstr>
      <vt:lpstr>Exemplo: Restauração por Ressíntese</vt:lpstr>
      <vt:lpstr>Tendências e Desafios  para o Futuro</vt:lpstr>
      <vt:lpstr>Futuro</vt:lpstr>
      <vt:lpstr>Obrigado! </vt:lpstr>
    </vt:vector>
  </TitlesOfParts>
  <Company>Acoustics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esquef</dc:creator>
  <cp:lastModifiedBy>Paulo</cp:lastModifiedBy>
  <cp:revision>591</cp:revision>
  <dcterms:created xsi:type="dcterms:W3CDTF">2003-08-26T07:53:20Z</dcterms:created>
  <dcterms:modified xsi:type="dcterms:W3CDTF">2012-10-15T13:21:47Z</dcterms:modified>
</cp:coreProperties>
</file>