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0"/>
  </p:notesMasterIdLst>
  <p:handoutMasterIdLst>
    <p:handoutMasterId r:id="rId141"/>
  </p:handoutMasterIdLst>
  <p:sldIdLst>
    <p:sldId id="259" r:id="rId2"/>
    <p:sldId id="366" r:id="rId3"/>
    <p:sldId id="367" r:id="rId4"/>
    <p:sldId id="368" r:id="rId5"/>
    <p:sldId id="265" r:id="rId6"/>
    <p:sldId id="267" r:id="rId7"/>
    <p:sldId id="268" r:id="rId8"/>
    <p:sldId id="269" r:id="rId9"/>
    <p:sldId id="270" r:id="rId10"/>
    <p:sldId id="289" r:id="rId11"/>
    <p:sldId id="290" r:id="rId12"/>
    <p:sldId id="291" r:id="rId13"/>
    <p:sldId id="292" r:id="rId14"/>
    <p:sldId id="369" r:id="rId15"/>
    <p:sldId id="371" r:id="rId16"/>
    <p:sldId id="372" r:id="rId17"/>
    <p:sldId id="263" r:id="rId18"/>
    <p:sldId id="373" r:id="rId19"/>
    <p:sldId id="528" r:id="rId20"/>
    <p:sldId id="374" r:id="rId21"/>
    <p:sldId id="375" r:id="rId22"/>
    <p:sldId id="377" r:id="rId23"/>
    <p:sldId id="378" r:id="rId24"/>
    <p:sldId id="382" r:id="rId25"/>
    <p:sldId id="381" r:id="rId26"/>
    <p:sldId id="383" r:id="rId27"/>
    <p:sldId id="384" r:id="rId28"/>
    <p:sldId id="385" r:id="rId29"/>
    <p:sldId id="386" r:id="rId30"/>
    <p:sldId id="388" r:id="rId31"/>
    <p:sldId id="394" r:id="rId32"/>
    <p:sldId id="396" r:id="rId33"/>
    <p:sldId id="390" r:id="rId34"/>
    <p:sldId id="393" r:id="rId35"/>
    <p:sldId id="389" r:id="rId36"/>
    <p:sldId id="363" r:id="rId37"/>
    <p:sldId id="397" r:id="rId38"/>
    <p:sldId id="398" r:id="rId39"/>
    <p:sldId id="364" r:id="rId40"/>
    <p:sldId id="399" r:id="rId41"/>
    <p:sldId id="400" r:id="rId42"/>
    <p:sldId id="402" r:id="rId43"/>
    <p:sldId id="404" r:id="rId44"/>
    <p:sldId id="406" r:id="rId45"/>
    <p:sldId id="408" r:id="rId46"/>
    <p:sldId id="405" r:id="rId47"/>
    <p:sldId id="410" r:id="rId48"/>
    <p:sldId id="411" r:id="rId49"/>
    <p:sldId id="409" r:id="rId50"/>
    <p:sldId id="412" r:id="rId51"/>
    <p:sldId id="413" r:id="rId52"/>
    <p:sldId id="414" r:id="rId53"/>
    <p:sldId id="415" r:id="rId54"/>
    <p:sldId id="416" r:id="rId55"/>
    <p:sldId id="417" r:id="rId56"/>
    <p:sldId id="418" r:id="rId57"/>
    <p:sldId id="419" r:id="rId58"/>
    <p:sldId id="420" r:id="rId59"/>
    <p:sldId id="422" r:id="rId60"/>
    <p:sldId id="423" r:id="rId61"/>
    <p:sldId id="427" r:id="rId62"/>
    <p:sldId id="530" r:id="rId63"/>
    <p:sldId id="437" r:id="rId64"/>
    <p:sldId id="532" r:id="rId65"/>
    <p:sldId id="531" r:id="rId66"/>
    <p:sldId id="438" r:id="rId67"/>
    <p:sldId id="439" r:id="rId68"/>
    <p:sldId id="440" r:id="rId69"/>
    <p:sldId id="428" r:id="rId70"/>
    <p:sldId id="430" r:id="rId71"/>
    <p:sldId id="434" r:id="rId72"/>
    <p:sldId id="436" r:id="rId73"/>
    <p:sldId id="442" r:id="rId74"/>
    <p:sldId id="443" r:id="rId75"/>
    <p:sldId id="444" r:id="rId76"/>
    <p:sldId id="445" r:id="rId77"/>
    <p:sldId id="449" r:id="rId78"/>
    <p:sldId id="451" r:id="rId79"/>
    <p:sldId id="453" r:id="rId80"/>
    <p:sldId id="452" r:id="rId81"/>
    <p:sldId id="454" r:id="rId82"/>
    <p:sldId id="466" r:id="rId83"/>
    <p:sldId id="455" r:id="rId84"/>
    <p:sldId id="456" r:id="rId85"/>
    <p:sldId id="458" r:id="rId86"/>
    <p:sldId id="459" r:id="rId87"/>
    <p:sldId id="460" r:id="rId88"/>
    <p:sldId id="461" r:id="rId89"/>
    <p:sldId id="462" r:id="rId90"/>
    <p:sldId id="467" r:id="rId91"/>
    <p:sldId id="468" r:id="rId92"/>
    <p:sldId id="469" r:id="rId93"/>
    <p:sldId id="463" r:id="rId94"/>
    <p:sldId id="464" r:id="rId95"/>
    <p:sldId id="474" r:id="rId96"/>
    <p:sldId id="465" r:id="rId97"/>
    <p:sldId id="470" r:id="rId98"/>
    <p:sldId id="471" r:id="rId99"/>
    <p:sldId id="472" r:id="rId100"/>
    <p:sldId id="477" r:id="rId101"/>
    <p:sldId id="478" r:id="rId102"/>
    <p:sldId id="484" r:id="rId103"/>
    <p:sldId id="480" r:id="rId104"/>
    <p:sldId id="481" r:id="rId105"/>
    <p:sldId id="482" r:id="rId106"/>
    <p:sldId id="483" r:id="rId107"/>
    <p:sldId id="485" r:id="rId108"/>
    <p:sldId id="487" r:id="rId109"/>
    <p:sldId id="488" r:id="rId110"/>
    <p:sldId id="486" r:id="rId111"/>
    <p:sldId id="489" r:id="rId112"/>
    <p:sldId id="490" r:id="rId113"/>
    <p:sldId id="493" r:id="rId114"/>
    <p:sldId id="495" r:id="rId115"/>
    <p:sldId id="497" r:id="rId116"/>
    <p:sldId id="498" r:id="rId117"/>
    <p:sldId id="473" r:id="rId118"/>
    <p:sldId id="494" r:id="rId119"/>
    <p:sldId id="499" r:id="rId120"/>
    <p:sldId id="500" r:id="rId121"/>
    <p:sldId id="501" r:id="rId122"/>
    <p:sldId id="502" r:id="rId123"/>
    <p:sldId id="503" r:id="rId124"/>
    <p:sldId id="504" r:id="rId125"/>
    <p:sldId id="505" r:id="rId126"/>
    <p:sldId id="506" r:id="rId127"/>
    <p:sldId id="517" r:id="rId128"/>
    <p:sldId id="508" r:id="rId129"/>
    <p:sldId id="509" r:id="rId130"/>
    <p:sldId id="510" r:id="rId131"/>
    <p:sldId id="511" r:id="rId132"/>
    <p:sldId id="512" r:id="rId133"/>
    <p:sldId id="513" r:id="rId134"/>
    <p:sldId id="514" r:id="rId135"/>
    <p:sldId id="515" r:id="rId136"/>
    <p:sldId id="516" r:id="rId137"/>
    <p:sldId id="518" r:id="rId138"/>
    <p:sldId id="519" r:id="rId1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008000"/>
    <a:srgbClr val="FF00FF"/>
    <a:srgbClr val="33CC33"/>
    <a:srgbClr val="FF9900"/>
    <a:srgbClr val="E4EEFC"/>
    <a:srgbClr val="E5F2FB"/>
    <a:srgbClr val="66FF33"/>
    <a:srgbClr val="D4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43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9A362-0E1C-4832-81AC-7ACEA60013E6}" type="datetimeFigureOut">
              <a:rPr lang="pt-BR" smtClean="0"/>
              <a:pPr/>
              <a:t>28/01/2015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73D95-0EDE-4F06-96AC-288B3142EE9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0512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25A22-9DC0-4DC6-918B-B1EADD2E3257}" type="datetimeFigureOut">
              <a:rPr lang="pt-BR" smtClean="0"/>
              <a:pPr/>
              <a:t>28/01/2015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CE097-4CFE-4A3B-9810-B2E54ADC614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38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CE097-4CFE-4A3B-9810-B2E54ADC614A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680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CE097-4CFE-4A3B-9810-B2E54ADC614A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150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CE097-4CFE-4A3B-9810-B2E54ADC614A}" type="slidenum">
              <a:rPr lang="pt-BR" smtClean="0"/>
              <a:pPr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608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20" name="Espaço Reservado para Rodapé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dirty="0" err="1" smtClean="0"/>
              <a:t>Esquef</a:t>
            </a:r>
            <a:r>
              <a:rPr lang="pt-BR" dirty="0" smtClean="0"/>
              <a:t> – LNCC PV 2015</a:t>
            </a:r>
            <a:endParaRPr lang="en-GB" dirty="0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50B161-6A1B-44E9-8A20-BBF50897BA0C}" type="slidenum">
              <a:rPr lang="fi-FI" smtClean="0"/>
              <a:pPr/>
              <a:t>‹nº›</a:t>
            </a:fld>
            <a:endParaRPr lang="en-GB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A7BA84-9DBD-45C9-8AF2-5A5CAF9112FF}" type="slidenum">
              <a:rPr lang="fi-FI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EDEBC5-899A-4B72-AF24-1C2A6462E6CE}" type="slidenum">
              <a:rPr lang="fi-FI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7318" y="2130425"/>
            <a:ext cx="7200896" cy="1470025"/>
          </a:xfrm>
        </p:spPr>
        <p:txBody>
          <a:bodyPr>
            <a:noAutofit/>
          </a:bodyPr>
          <a:lstStyle>
            <a:lvl1pPr algn="ctr">
              <a:defRPr sz="4800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8786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0B161-6A1B-44E9-8A20-BBF50897BA0C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26 a 30 de Janeiro de 2015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/>
              <a:t>Esquef – LNCC PV 2015</a:t>
            </a: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0B7ED-92BA-4A25-9BE9-953DC069FD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5852" y="142852"/>
            <a:ext cx="7572428" cy="1143000"/>
          </a:xfrm>
        </p:spPr>
        <p:txBody>
          <a:bodyPr>
            <a:noAutofit/>
          </a:bodyPr>
          <a:lstStyle>
            <a:lvl1pPr>
              <a:defRPr sz="4400" b="0"/>
            </a:lvl1pPr>
            <a:extLst/>
          </a:lstStyle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5852" y="1285860"/>
            <a:ext cx="7572428" cy="5000660"/>
          </a:xfrm>
        </p:spPr>
        <p:txBody>
          <a:bodyPr>
            <a:normAutofit/>
          </a:bodyPr>
          <a:lstStyle>
            <a:lvl1pPr>
              <a:defRPr sz="3600" b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dirty="0" smtClean="0"/>
              <a:t>Clique para editar os estilos do texto mestre</a:t>
            </a:r>
          </a:p>
          <a:p>
            <a:pPr lvl="1" eaLnBrk="1" latinLnBrk="0" hangingPunct="1"/>
            <a:r>
              <a:rPr lang="pt-BR" dirty="0" smtClean="0"/>
              <a:t>Segundo nível</a:t>
            </a:r>
          </a:p>
          <a:p>
            <a:pPr lvl="2" eaLnBrk="1" latinLnBrk="0" hangingPunct="1"/>
            <a:r>
              <a:rPr lang="pt-BR" dirty="0" smtClean="0"/>
              <a:t>Terceiro nível</a:t>
            </a:r>
          </a:p>
          <a:p>
            <a:pPr lvl="3" eaLnBrk="1" latinLnBrk="0" hangingPunct="1"/>
            <a:r>
              <a:rPr lang="pt-BR" dirty="0" smtClean="0"/>
              <a:t>Quarto nível</a:t>
            </a:r>
          </a:p>
          <a:p>
            <a:pPr lvl="4" eaLnBrk="1" latinLnBrk="0" hangingPunct="1"/>
            <a:r>
              <a:rPr lang="pt-BR" dirty="0" smtClean="0"/>
              <a:t>Quinto nível</a:t>
            </a:r>
            <a:endParaRPr kumimoji="0"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extLst/>
          </a:lstStyle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extLst/>
          </a:lstStyle>
          <a:p>
            <a:r>
              <a:rPr lang="pt-BR" dirty="0" err="1" smtClean="0"/>
              <a:t>Esquef</a:t>
            </a:r>
            <a:r>
              <a:rPr lang="pt-BR" dirty="0" smtClean="0"/>
              <a:t>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extLst/>
          </a:lstStyle>
          <a:p>
            <a:fld id="{240DA2B0-395D-44F6-9675-922834D4A7C4}" type="slidenum">
              <a:rPr lang="fi-FI" smtClean="0"/>
              <a:pPr/>
              <a:t>‹nº›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5E11A30-0325-476F-9B1F-7C5C230C6701}" type="slidenum">
              <a:rPr lang="fi-FI" smtClean="0"/>
              <a:pPr/>
              <a:t>‹nº›</a:t>
            </a:fld>
            <a:endParaRPr lang="en-GB"/>
          </a:p>
        </p:txBody>
      </p:sp>
      <p:sp>
        <p:nvSpPr>
          <p:cNvPr id="10" name="Retâ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8FAF9B-AB49-4DEE-B820-C120A07EA665}" type="slidenum">
              <a:rPr lang="fi-FI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89F39E-6802-4BEE-ACEC-902FB0A285C4}" type="slidenum">
              <a:rPr lang="fi-FI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B8D36A-9BAD-437B-87F3-283E3B4AF787}" type="slidenum">
              <a:rPr lang="fi-FI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F8D163-5B99-491A-B9C2-9A5E218A23F9}" type="slidenum">
              <a:rPr lang="fi-FI" smtClean="0"/>
              <a:pPr/>
              <a:t>‹nº›</a:t>
            </a:fld>
            <a:endParaRPr lang="en-GB"/>
          </a:p>
        </p:txBody>
      </p:sp>
      <p:sp>
        <p:nvSpPr>
          <p:cNvPr id="6" name="Retâ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E13AB7-69D3-4FC3-A0F6-AB592E0A55FC}" type="slidenum">
              <a:rPr lang="fi-FI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44F60E-6B30-4503-BE3C-931B0D45F7B0}" type="slidenum">
              <a:rPr lang="fi-FI" smtClean="0"/>
              <a:pPr/>
              <a:t>‹nº›</a:t>
            </a:fld>
            <a:endParaRPr lang="en-GB"/>
          </a:p>
        </p:txBody>
      </p:sp>
      <p:sp>
        <p:nvSpPr>
          <p:cNvPr id="8" name="Retâ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9" name="Fluxograma: Proces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uxograma: Proces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zz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ço Reservado para Título 4"/>
          <p:cNvSpPr>
            <a:spLocks noGrp="1"/>
          </p:cNvSpPr>
          <p:nvPr>
            <p:ph type="title"/>
          </p:nvPr>
        </p:nvSpPr>
        <p:spPr>
          <a:xfrm>
            <a:off x="1203592" y="97214"/>
            <a:ext cx="7722044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t-BR" dirty="0" smtClean="0"/>
              <a:t>Clique para editar o estilo do título mestre</a:t>
            </a:r>
            <a:endParaRPr kumimoji="0" lang="en-US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idx="1"/>
          </p:nvPr>
        </p:nvSpPr>
        <p:spPr>
          <a:xfrm>
            <a:off x="1203592" y="1270376"/>
            <a:ext cx="7722044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dirty="0" smtClean="0"/>
              <a:t>Clique para editar os estilos do texto mestre</a:t>
            </a:r>
          </a:p>
          <a:p>
            <a:pPr lvl="1" eaLnBrk="1" latinLnBrk="0" hangingPunct="1"/>
            <a:r>
              <a:rPr kumimoji="0" lang="pt-BR" dirty="0" smtClean="0"/>
              <a:t>Segundo nível</a:t>
            </a:r>
          </a:p>
          <a:p>
            <a:pPr lvl="2" eaLnBrk="1" latinLnBrk="0" hangingPunct="1"/>
            <a:r>
              <a:rPr kumimoji="0" lang="pt-BR" dirty="0" smtClean="0"/>
              <a:t>Terceiro nível</a:t>
            </a:r>
          </a:p>
          <a:p>
            <a:pPr lvl="3" eaLnBrk="1" latinLnBrk="0" hangingPunct="1"/>
            <a:r>
              <a:rPr kumimoji="0" lang="pt-BR" dirty="0" smtClean="0"/>
              <a:t>Quarto nível</a:t>
            </a:r>
          </a:p>
          <a:p>
            <a:pPr lvl="4" eaLnBrk="1" latinLnBrk="0" hangingPunct="1"/>
            <a:r>
              <a:rPr kumimoji="0" lang="pt-BR" dirty="0" smtClean="0"/>
              <a:t>Quinto nível</a:t>
            </a:r>
            <a:endParaRPr kumimoji="0" lang="en-US" dirty="0"/>
          </a:p>
        </p:txBody>
      </p:sp>
      <p:sp>
        <p:nvSpPr>
          <p:cNvPr id="24" name="Espaço Reservado para Data 23"/>
          <p:cNvSpPr>
            <a:spLocks noGrp="1"/>
          </p:cNvSpPr>
          <p:nvPr>
            <p:ph type="dt" sz="half" idx="2"/>
          </p:nvPr>
        </p:nvSpPr>
        <p:spPr>
          <a:xfrm>
            <a:off x="315278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 b="1">
                <a:solidFill>
                  <a:schemeClr val="bg2">
                    <a:lumMod val="25000"/>
                  </a:schemeClr>
                </a:solidFill>
              </a:defRPr>
            </a:lvl1pPr>
            <a:extLst/>
          </a:lstStyle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 b="1">
                <a:solidFill>
                  <a:schemeClr val="bg2">
                    <a:lumMod val="25000"/>
                  </a:schemeClr>
                </a:solidFill>
                <a:effectLst/>
              </a:defRPr>
            </a:lvl1pPr>
            <a:extLst/>
          </a:lstStyle>
          <a:p>
            <a:r>
              <a:rPr lang="pt-BR" dirty="0" err="1" smtClean="0"/>
              <a:t>Esquef</a:t>
            </a:r>
            <a:r>
              <a:rPr lang="pt-BR" dirty="0" smtClean="0"/>
              <a:t> – LNCC PV 2015</a:t>
            </a:r>
            <a:endParaRPr lang="en-GB" dirty="0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40DA2B0-395D-44F6-9675-922834D4A7C4}" type="slidenum">
              <a:rPr lang="fi-FI" smtClean="0"/>
              <a:pPr/>
              <a:t>‹nº›</a:t>
            </a:fld>
            <a:endParaRPr lang="en-GB"/>
          </a:p>
        </p:txBody>
      </p:sp>
      <p:sp>
        <p:nvSpPr>
          <p:cNvPr id="15" name="Retâ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grpSp>
        <p:nvGrpSpPr>
          <p:cNvPr id="13" name="Grupo 12"/>
          <p:cNvGrpSpPr/>
          <p:nvPr userDrawn="1"/>
        </p:nvGrpSpPr>
        <p:grpSpPr>
          <a:xfrm>
            <a:off x="-13648" y="5616280"/>
            <a:ext cx="1006929" cy="1214424"/>
            <a:chOff x="2075247" y="2790503"/>
            <a:chExt cx="1599251" cy="1928804"/>
          </a:xfrm>
        </p:grpSpPr>
        <p:grpSp>
          <p:nvGrpSpPr>
            <p:cNvPr id="14" name="Grupo 28"/>
            <p:cNvGrpSpPr/>
            <p:nvPr/>
          </p:nvGrpSpPr>
          <p:grpSpPr>
            <a:xfrm>
              <a:off x="2157796" y="2790503"/>
              <a:ext cx="1439672" cy="1437991"/>
              <a:chOff x="2157796" y="2790503"/>
              <a:chExt cx="1439672" cy="1437991"/>
            </a:xfrm>
          </p:grpSpPr>
          <p:cxnSp>
            <p:nvCxnSpPr>
              <p:cNvPr id="17" name="Straight Connector 1"/>
              <p:cNvCxnSpPr/>
              <p:nvPr/>
            </p:nvCxnSpPr>
            <p:spPr>
              <a:xfrm>
                <a:off x="2411026" y="3009343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2"/>
              <p:cNvCxnSpPr/>
              <p:nvPr/>
            </p:nvCxnSpPr>
            <p:spPr>
              <a:xfrm>
                <a:off x="2647838" y="2798268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3"/>
              <p:cNvCxnSpPr/>
              <p:nvPr/>
            </p:nvCxnSpPr>
            <p:spPr>
              <a:xfrm>
                <a:off x="2159538" y="3515585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"/>
              <p:cNvCxnSpPr/>
              <p:nvPr/>
            </p:nvCxnSpPr>
            <p:spPr>
              <a:xfrm>
                <a:off x="2157796" y="3987231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"/>
              <p:cNvCxnSpPr/>
              <p:nvPr/>
            </p:nvCxnSpPr>
            <p:spPr>
              <a:xfrm>
                <a:off x="2879025" y="3992012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"/>
              <p:cNvCxnSpPr/>
              <p:nvPr/>
            </p:nvCxnSpPr>
            <p:spPr>
              <a:xfrm>
                <a:off x="2638918" y="4210090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7"/>
              <p:cNvCxnSpPr/>
              <p:nvPr/>
            </p:nvCxnSpPr>
            <p:spPr>
              <a:xfrm>
                <a:off x="3104613" y="3512370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8"/>
              <p:cNvCxnSpPr/>
              <p:nvPr/>
            </p:nvCxnSpPr>
            <p:spPr>
              <a:xfrm>
                <a:off x="3108371" y="3040948"/>
                <a:ext cx="489097" cy="1588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9"/>
              <p:cNvCxnSpPr/>
              <p:nvPr/>
            </p:nvCxnSpPr>
            <p:spPr>
              <a:xfrm rot="5400000">
                <a:off x="2765613" y="3152011"/>
                <a:ext cx="719457" cy="1264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10"/>
              <p:cNvCxnSpPr/>
              <p:nvPr/>
            </p:nvCxnSpPr>
            <p:spPr>
              <a:xfrm rot="5400000">
                <a:off x="2410949" y="3495501"/>
                <a:ext cx="967574" cy="170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1"/>
              <p:cNvCxnSpPr/>
              <p:nvPr/>
            </p:nvCxnSpPr>
            <p:spPr>
              <a:xfrm rot="5400000">
                <a:off x="2288266" y="3863074"/>
                <a:ext cx="719457" cy="1264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12"/>
              <p:cNvCxnSpPr/>
              <p:nvPr/>
            </p:nvCxnSpPr>
            <p:spPr>
              <a:xfrm rot="5400000">
                <a:off x="3344411" y="3271753"/>
                <a:ext cx="483601" cy="85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13"/>
              <p:cNvCxnSpPr/>
              <p:nvPr/>
            </p:nvCxnSpPr>
            <p:spPr>
              <a:xfrm rot="16200000" flipH="1">
                <a:off x="3117244" y="3753245"/>
                <a:ext cx="496177" cy="3285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14"/>
              <p:cNvCxnSpPr/>
              <p:nvPr/>
            </p:nvCxnSpPr>
            <p:spPr>
              <a:xfrm rot="5400000">
                <a:off x="3026725" y="4113003"/>
                <a:ext cx="230541" cy="442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5"/>
              <p:cNvCxnSpPr/>
              <p:nvPr/>
            </p:nvCxnSpPr>
            <p:spPr>
              <a:xfrm rot="5400000">
                <a:off x="2171283" y="3258495"/>
                <a:ext cx="506904" cy="851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6"/>
              <p:cNvCxnSpPr/>
              <p:nvPr/>
            </p:nvCxnSpPr>
            <p:spPr>
              <a:xfrm rot="5400000">
                <a:off x="2524558" y="2902790"/>
                <a:ext cx="232112" cy="7537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7"/>
              <p:cNvCxnSpPr/>
              <p:nvPr/>
            </p:nvCxnSpPr>
            <p:spPr>
              <a:xfrm flipV="1">
                <a:off x="2886705" y="3506798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18"/>
              <p:cNvCxnSpPr/>
              <p:nvPr/>
            </p:nvCxnSpPr>
            <p:spPr>
              <a:xfrm flipV="1">
                <a:off x="2887361" y="2791672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19"/>
              <p:cNvCxnSpPr/>
              <p:nvPr/>
            </p:nvCxnSpPr>
            <p:spPr>
              <a:xfrm flipV="1">
                <a:off x="3140497" y="3992030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20"/>
              <p:cNvCxnSpPr/>
              <p:nvPr/>
            </p:nvCxnSpPr>
            <p:spPr>
              <a:xfrm flipV="1">
                <a:off x="2660447" y="3975112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21"/>
              <p:cNvCxnSpPr/>
              <p:nvPr/>
            </p:nvCxnSpPr>
            <p:spPr>
              <a:xfrm flipV="1">
                <a:off x="2650796" y="3289874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22"/>
              <p:cNvCxnSpPr/>
              <p:nvPr/>
            </p:nvCxnSpPr>
            <p:spPr>
              <a:xfrm flipV="1">
                <a:off x="2174538" y="3285928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23"/>
              <p:cNvCxnSpPr/>
              <p:nvPr/>
            </p:nvCxnSpPr>
            <p:spPr>
              <a:xfrm flipV="1">
                <a:off x="3358666" y="3506555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24"/>
              <p:cNvCxnSpPr/>
              <p:nvPr/>
            </p:nvCxnSpPr>
            <p:spPr>
              <a:xfrm flipV="1">
                <a:off x="2420444" y="2790740"/>
                <a:ext cx="232088" cy="22523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25"/>
              <p:cNvCxnSpPr/>
              <p:nvPr/>
            </p:nvCxnSpPr>
            <p:spPr>
              <a:xfrm rot="5400000">
                <a:off x="1928003" y="3745439"/>
                <a:ext cx="483601" cy="850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31"/>
            <p:cNvSpPr txBox="1"/>
            <p:nvPr/>
          </p:nvSpPr>
          <p:spPr>
            <a:xfrm>
              <a:off x="2075247" y="4220448"/>
              <a:ext cx="1599251" cy="4988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1600" b="1" kern="0" spc="440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LNCC</a:t>
              </a:r>
              <a:endParaRPr lang="en-US" sz="1600" kern="0" spc="44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8" name="Imagem 47" descr="lps3.png"/>
          <p:cNvPicPr>
            <a:picLocks noChangeAspect="1"/>
          </p:cNvPicPr>
          <p:nvPr userDrawn="1"/>
        </p:nvPicPr>
        <p:blipFill>
          <a:blip r:embed="rId15" cstate="print"/>
          <a:srcRect l="23764" t="39295" r="22135" b="7809"/>
          <a:stretch>
            <a:fillRect/>
          </a:stretch>
        </p:blipFill>
        <p:spPr>
          <a:xfrm rot="16200000">
            <a:off x="-455496" y="701155"/>
            <a:ext cx="1910686" cy="8359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1" r:id="rId12"/>
    <p:sldLayoutId id="2147483684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lncc.br/~pesquef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3.w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3.WAV"/><Relationship Id="rId13" Type="http://schemas.openxmlformats.org/officeDocument/2006/relationships/image" Target="../media/image38.png"/><Relationship Id="rId3" Type="http://schemas.microsoft.com/office/2007/relationships/media" Target="../media/media31.WAV"/><Relationship Id="rId7" Type="http://schemas.microsoft.com/office/2007/relationships/media" Target="../media/media33.WAV"/><Relationship Id="rId12" Type="http://schemas.openxmlformats.org/officeDocument/2006/relationships/image" Target="../media/image37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audio" Target="../media/media32.wav"/><Relationship Id="rId11" Type="http://schemas.openxmlformats.org/officeDocument/2006/relationships/slideLayout" Target="../slideLayouts/slideLayout2.xml"/><Relationship Id="rId5" Type="http://schemas.microsoft.com/office/2007/relationships/media" Target="../media/media32.wav"/><Relationship Id="rId10" Type="http://schemas.openxmlformats.org/officeDocument/2006/relationships/audio" Target="../media/media34.WAV"/><Relationship Id="rId4" Type="http://schemas.openxmlformats.org/officeDocument/2006/relationships/audio" Target="../media/media31.WAV"/><Relationship Id="rId9" Type="http://schemas.microsoft.com/office/2007/relationships/media" Target="../media/media34.WAV"/><Relationship Id="rId14" Type="http://schemas.openxmlformats.org/officeDocument/2006/relationships/image" Target="../media/image7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WAV"/><Relationship Id="rId3" Type="http://schemas.microsoft.com/office/2007/relationships/media" Target="../media/media36.WAV"/><Relationship Id="rId7" Type="http://schemas.microsoft.com/office/2007/relationships/media" Target="../media/media38.WAV"/><Relationship Id="rId12" Type="http://schemas.openxmlformats.org/officeDocument/2006/relationships/image" Target="../media/image76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audio" Target="../media/media37.WAV"/><Relationship Id="rId11" Type="http://schemas.openxmlformats.org/officeDocument/2006/relationships/slideLayout" Target="../slideLayouts/slideLayout2.xml"/><Relationship Id="rId5" Type="http://schemas.microsoft.com/office/2007/relationships/media" Target="../media/media37.WAV"/><Relationship Id="rId10" Type="http://schemas.openxmlformats.org/officeDocument/2006/relationships/audio" Target="../media/media39.WAV"/><Relationship Id="rId4" Type="http://schemas.openxmlformats.org/officeDocument/2006/relationships/audio" Target="../media/media36.WAV"/><Relationship Id="rId9" Type="http://schemas.microsoft.com/office/2007/relationships/media" Target="../media/media39.WAV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slideLayout" Target="../slideLayouts/slideLayout2.xml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22.png"/><Relationship Id="rId2" Type="http://schemas.openxmlformats.org/officeDocument/2006/relationships/audio" Target="../media/media2.WAV"/><Relationship Id="rId16" Type="http://schemas.openxmlformats.org/officeDocument/2006/relationships/image" Target="../media/image21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image" Target="../media/image20.png"/><Relationship Id="rId10" Type="http://schemas.openxmlformats.org/officeDocument/2006/relationships/audio" Target="../media/media6.WAV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9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10" Type="http://schemas.openxmlformats.org/officeDocument/2006/relationships/image" Target="../media/image20.png"/><Relationship Id="rId4" Type="http://schemas.openxmlformats.org/officeDocument/2006/relationships/audio" Target="../media/media9.WAV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image" Target="../media/image38.png"/><Relationship Id="rId3" Type="http://schemas.microsoft.com/office/2007/relationships/media" Target="file:///E:\PV2015_Codificacao\FINAL\pianoMR8.wav" TargetMode="External"/><Relationship Id="rId7" Type="http://schemas.microsoft.com/office/2007/relationships/media" Target="../media/media12.wav"/><Relationship Id="rId12" Type="http://schemas.openxmlformats.org/officeDocument/2006/relationships/image" Target="../media/image37.png"/><Relationship Id="rId2" Type="http://schemas.openxmlformats.org/officeDocument/2006/relationships/audio" Target="file:///E:\PV2015_Codificacao\FINAL\pianoMT8.wav" TargetMode="External"/><Relationship Id="rId1" Type="http://schemas.microsoft.com/office/2007/relationships/media" Target="file:///E:\PV2015_Codificacao\FINAL\pianoMT8.wav" TargetMode="External"/><Relationship Id="rId6" Type="http://schemas.openxmlformats.org/officeDocument/2006/relationships/audio" Target="../media/media11.WAV"/><Relationship Id="rId11" Type="http://schemas.openxmlformats.org/officeDocument/2006/relationships/image" Target="../media/image36.png"/><Relationship Id="rId5" Type="http://schemas.microsoft.com/office/2007/relationships/media" Target="../media/media11.WAV"/><Relationship Id="rId10" Type="http://schemas.openxmlformats.org/officeDocument/2006/relationships/image" Target="../media/image35.png"/><Relationship Id="rId4" Type="http://schemas.openxmlformats.org/officeDocument/2006/relationships/audio" Target="file:///E:\PV2015_Codificacao\FINAL\pianoMR8.wav" TargetMode="External"/><Relationship Id="rId9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file:///C:\Users\PauloAntonio\Documents\PV2015_Codificacao\FINAL\A001.wav" TargetMode="External"/><Relationship Id="rId7" Type="http://schemas.openxmlformats.org/officeDocument/2006/relationships/image" Target="../media/image37.png"/><Relationship Id="rId2" Type="http://schemas.openxmlformats.org/officeDocument/2006/relationships/audio" Target="file:///C:\Users\PauloAntonio\Documents\PV2015_Codificacao\FINAL\A001.mp3" TargetMode="External"/><Relationship Id="rId1" Type="http://schemas.microsoft.com/office/2007/relationships/media" Target="file:///C:\Users\PauloAntonio\Documents\PV2015_Codificacao\FINAL\A001.mp3" TargetMode="Externa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audio" Target="file:///C:\Users\PauloAntonio\Documents\PV2015_Codificacao\FINAL\A001.wav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microsoft.com/office/2007/relationships/media" Target="../media/media19.WAV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audio" Target="../media/media18.WAV"/><Relationship Id="rId17" Type="http://schemas.openxmlformats.org/officeDocument/2006/relationships/image" Target="../media/image37.png"/><Relationship Id="rId2" Type="http://schemas.openxmlformats.org/officeDocument/2006/relationships/audio" Target="../media/media13.WAV"/><Relationship Id="rId16" Type="http://schemas.openxmlformats.org/officeDocument/2006/relationships/image" Target="../media/image57.jpeg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microsoft.com/office/2007/relationships/media" Target="../media/media18.WAV"/><Relationship Id="rId5" Type="http://schemas.microsoft.com/office/2007/relationships/media" Target="../media/media15.WAV"/><Relationship Id="rId15" Type="http://schemas.openxmlformats.org/officeDocument/2006/relationships/slideLayout" Target="../slideLayouts/slideLayout6.xml"/><Relationship Id="rId10" Type="http://schemas.openxmlformats.org/officeDocument/2006/relationships/audio" Target="../media/media17.WAV"/><Relationship Id="rId4" Type="http://schemas.openxmlformats.org/officeDocument/2006/relationships/audio" Target="../media/media14.WAV"/><Relationship Id="rId9" Type="http://schemas.microsoft.com/office/2007/relationships/media" Target="../media/media17.WAV"/><Relationship Id="rId14" Type="http://schemas.openxmlformats.org/officeDocument/2006/relationships/audio" Target="../media/media19.WAV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1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audio" Target="../media/media22.WAV"/><Relationship Id="rId5" Type="http://schemas.microsoft.com/office/2007/relationships/media" Target="../media/media22.WAV"/><Relationship Id="rId4" Type="http://schemas.openxmlformats.org/officeDocument/2006/relationships/audio" Target="../media/media21.WAV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WAV"/><Relationship Id="rId13" Type="http://schemas.microsoft.com/office/2007/relationships/media" Target="../media/media29.WAV"/><Relationship Id="rId18" Type="http://schemas.openxmlformats.org/officeDocument/2006/relationships/image" Target="../media/image55.png"/><Relationship Id="rId3" Type="http://schemas.microsoft.com/office/2007/relationships/media" Target="../media/media24.WAV"/><Relationship Id="rId7" Type="http://schemas.microsoft.com/office/2007/relationships/media" Target="../media/media26.WAV"/><Relationship Id="rId12" Type="http://schemas.openxmlformats.org/officeDocument/2006/relationships/audio" Target="../media/media28.WAV"/><Relationship Id="rId17" Type="http://schemas.openxmlformats.org/officeDocument/2006/relationships/image" Target="../media/image37.png"/><Relationship Id="rId2" Type="http://schemas.openxmlformats.org/officeDocument/2006/relationships/audio" Target="../media/media23.WAV"/><Relationship Id="rId16" Type="http://schemas.openxmlformats.org/officeDocument/2006/relationships/image" Target="../media/image68.png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microsoft.com/office/2007/relationships/media" Target="../media/media28.WAV"/><Relationship Id="rId5" Type="http://schemas.microsoft.com/office/2007/relationships/media" Target="../media/media2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7.WAV"/><Relationship Id="rId19" Type="http://schemas.openxmlformats.org/officeDocument/2006/relationships/image" Target="../media/image69.png"/><Relationship Id="rId4" Type="http://schemas.openxmlformats.org/officeDocument/2006/relationships/audio" Target="../media/media24.WAV"/><Relationship Id="rId9" Type="http://schemas.microsoft.com/office/2007/relationships/media" Target="../media/media27.WAV"/><Relationship Id="rId14" Type="http://schemas.openxmlformats.org/officeDocument/2006/relationships/audio" Target="../media/media29.WAV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4414" y="1986455"/>
            <a:ext cx="7772400" cy="1494609"/>
          </a:xfrm>
        </p:spPr>
        <p:txBody>
          <a:bodyPr/>
          <a:lstStyle/>
          <a:p>
            <a:pPr algn="ctr"/>
            <a:r>
              <a:rPr lang="pt-BR" dirty="0" smtClean="0"/>
              <a:t>Fundamentos de Codificação de Áudio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08538" y="3512653"/>
            <a:ext cx="7583214" cy="2997327"/>
          </a:xfrm>
        </p:spPr>
        <p:txBody>
          <a:bodyPr>
            <a:normAutofit/>
          </a:bodyPr>
          <a:lstStyle/>
          <a:p>
            <a:pPr>
              <a:spcAft>
                <a:spcPts val="3000"/>
              </a:spcAft>
            </a:pPr>
            <a:r>
              <a:rPr lang="pt-BR" sz="2400" dirty="0" err="1" smtClean="0">
                <a:solidFill>
                  <a:schemeClr val="bg2">
                    <a:lumMod val="25000"/>
                  </a:schemeClr>
                </a:solidFill>
              </a:rPr>
              <a:t>Mini-Curso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 MC-A07 – 26 a 30 Janeiro de 2015</a:t>
            </a:r>
            <a:endParaRPr lang="pt-BR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</a:rPr>
              <a:t>Paulo </a:t>
            </a:r>
            <a:r>
              <a:rPr lang="pt-BR" sz="2800" dirty="0" err="1" smtClean="0">
                <a:solidFill>
                  <a:schemeClr val="bg2">
                    <a:lumMod val="25000"/>
                  </a:schemeClr>
                </a:solidFill>
              </a:rPr>
              <a:t>Esquef</a:t>
            </a:r>
            <a:r>
              <a:rPr lang="pt-BR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t-BR" sz="2400" dirty="0" smtClean="0">
                <a:solidFill>
                  <a:schemeClr val="bg2">
                    <a:lumMod val="25000"/>
                  </a:schemeClr>
                </a:solidFill>
              </a:rPr>
              <a:t>(CSC/LNCC)</a:t>
            </a:r>
            <a:endParaRPr lang="pt-BR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  <a:hlinkClick r:id="rId2"/>
              </a:rPr>
              <a:t>www.lncc.br/~pesquef</a:t>
            </a:r>
            <a:r>
              <a:rPr lang="pt-BR" sz="2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pt-BR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1</a:t>
            </a:fld>
            <a:endParaRPr lang="en-GB"/>
          </a:p>
        </p:txBody>
      </p:sp>
      <p:pic>
        <p:nvPicPr>
          <p:cNvPr id="6" name="Imagem 5" descr="PV_Logo_PE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5734" y="194762"/>
            <a:ext cx="7402703" cy="1511203"/>
          </a:xfrm>
          <a:prstGeom prst="rect">
            <a:avLst/>
          </a:prstGeom>
        </p:spPr>
      </p:pic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entagon 56"/>
          <p:cNvSpPr/>
          <p:nvPr/>
        </p:nvSpPr>
        <p:spPr>
          <a:xfrm>
            <a:off x="978092" y="4954137"/>
            <a:ext cx="7101373" cy="4094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Padronização</a:t>
            </a:r>
            <a:endParaRPr lang="en-US" dirty="0"/>
          </a:p>
        </p:txBody>
      </p:sp>
      <p:sp>
        <p:nvSpPr>
          <p:cNvPr id="58" name="Pentagon 57"/>
          <p:cNvSpPr/>
          <p:nvPr/>
        </p:nvSpPr>
        <p:spPr>
          <a:xfrm>
            <a:off x="980364" y="4954137"/>
            <a:ext cx="7101373" cy="4094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Massificação</a:t>
            </a:r>
            <a:endParaRPr lang="en-US" dirty="0"/>
          </a:p>
        </p:txBody>
      </p:sp>
      <p:sp>
        <p:nvSpPr>
          <p:cNvPr id="59" name="Pentagon 58"/>
          <p:cNvSpPr/>
          <p:nvPr/>
        </p:nvSpPr>
        <p:spPr>
          <a:xfrm>
            <a:off x="982636" y="4954137"/>
            <a:ext cx="7101373" cy="40943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Fidelidade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Sonora (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Subjetiva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9" y="152400"/>
            <a:ext cx="7728045" cy="914400"/>
          </a:xfrm>
        </p:spPr>
        <p:txBody>
          <a:bodyPr>
            <a:normAutofit/>
          </a:bodyPr>
          <a:lstStyle/>
          <a:p>
            <a:r>
              <a:rPr lang="fi-FI" sz="3200" dirty="0" smtClean="0"/>
              <a:t>História: Tecnologia de Gravações de Som</a:t>
            </a:r>
            <a:endParaRPr lang="en-GB" sz="3200" dirty="0"/>
          </a:p>
        </p:txBody>
      </p:sp>
      <p:sp>
        <p:nvSpPr>
          <p:cNvPr id="9" name="Pentagon 8"/>
          <p:cNvSpPr/>
          <p:nvPr/>
        </p:nvSpPr>
        <p:spPr>
          <a:xfrm>
            <a:off x="559561" y="3439236"/>
            <a:ext cx="8434316" cy="559558"/>
          </a:xfrm>
          <a:prstGeom prst="homePlate">
            <a:avLst/>
          </a:prstGeom>
          <a:gradFill>
            <a:gsLst>
              <a:gs pos="32000">
                <a:schemeClr val="accent2">
                  <a:lumMod val="60000"/>
                  <a:lumOff val="40000"/>
                </a:scheme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</a:gra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8144473">
            <a:off x="66078" y="2379191"/>
            <a:ext cx="2087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Fonógrafo</a:t>
            </a:r>
            <a:r>
              <a:rPr lang="en-US" sz="1600" dirty="0" smtClean="0">
                <a:latin typeface="+mn-lt"/>
              </a:rPr>
              <a:t> de Edison</a:t>
            </a:r>
            <a:endParaRPr lang="en-US" sz="16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8144473">
            <a:off x="240097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1877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 rot="18144473">
            <a:off x="1118113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1898</a:t>
            </a:r>
            <a:endParaRPr lang="en-US" sz="1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 rot="18144473">
            <a:off x="1789137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1925</a:t>
            </a:r>
            <a:endParaRPr lang="en-US" sz="16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18144473">
            <a:off x="2146257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1931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8144473">
            <a:off x="3008353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1948</a:t>
            </a:r>
            <a:endParaRPr lang="en-US" sz="16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 rot="18144473">
            <a:off x="3802209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1958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 rot="18144473">
            <a:off x="4227569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1962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 rot="18144473">
            <a:off x="5744769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1979</a:t>
            </a:r>
            <a:endParaRPr lang="en-US" sz="16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 rot="18144473">
            <a:off x="6088241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1982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8144473">
            <a:off x="6909393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1991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18144473">
            <a:off x="824754" y="412401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1894</a:t>
            </a:r>
            <a:endParaRPr lang="en-US" sz="16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 rot="18144473">
            <a:off x="8290113" y="412628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2001</a:t>
            </a:r>
            <a:endParaRPr lang="en-US" sz="16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 rot="18144473">
            <a:off x="660780" y="2406935"/>
            <a:ext cx="2021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Gramofone</a:t>
            </a:r>
            <a:r>
              <a:rPr lang="en-US" sz="1600" dirty="0" smtClean="0">
                <a:latin typeface="+mn-lt"/>
              </a:rPr>
              <a:t> (Discos)</a:t>
            </a:r>
            <a:endParaRPr lang="en-US" sz="1600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 rot="18144473">
            <a:off x="806530" y="2113260"/>
            <a:ext cx="2717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Gravação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em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Fio</a:t>
            </a:r>
            <a:r>
              <a:rPr lang="en-US" sz="1600" dirty="0" smtClean="0">
                <a:latin typeface="+mn-lt"/>
              </a:rPr>
              <a:t> (</a:t>
            </a:r>
            <a:r>
              <a:rPr lang="en-US" sz="1600" dirty="0" err="1" smtClean="0">
                <a:latin typeface="+mn-lt"/>
              </a:rPr>
              <a:t>conceito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 rot="18144473">
            <a:off x="1451536" y="2079778"/>
            <a:ext cx="279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Grav</a:t>
            </a:r>
            <a:r>
              <a:rPr lang="en-US" sz="1600" dirty="0" smtClean="0">
                <a:latin typeface="+mn-lt"/>
              </a:rPr>
              <a:t>.  </a:t>
            </a:r>
            <a:r>
              <a:rPr lang="en-US" sz="1600" dirty="0" err="1" smtClean="0">
                <a:latin typeface="+mn-lt"/>
              </a:rPr>
              <a:t>Elétricas</a:t>
            </a:r>
            <a:r>
              <a:rPr lang="en-US" sz="1600" dirty="0" smtClean="0">
                <a:latin typeface="+mn-lt"/>
              </a:rPr>
              <a:t> e Mag. (</a:t>
            </a:r>
            <a:r>
              <a:rPr lang="en-US" sz="1600" dirty="0" err="1" smtClean="0">
                <a:latin typeface="+mn-lt"/>
              </a:rPr>
              <a:t>Fita</a:t>
            </a:r>
            <a:r>
              <a:rPr lang="en-US" sz="1600" dirty="0" smtClean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 rot="18144473">
            <a:off x="1914626" y="2272954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Estereofonia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Conceito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18144473">
            <a:off x="2959286" y="2726676"/>
            <a:ext cx="1264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LP, 45 RPM</a:t>
            </a:r>
            <a:endParaRPr lang="en-US" sz="1600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 rot="18144473">
            <a:off x="3552750" y="2350095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Padrão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Estereofônico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 rot="18144473">
            <a:off x="4182194" y="2672190"/>
            <a:ext cx="1393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Fita</a:t>
            </a:r>
            <a:r>
              <a:rPr lang="en-US" sz="1600" dirty="0" smtClean="0">
                <a:latin typeface="+mn-lt"/>
              </a:rPr>
              <a:t> Cassette</a:t>
            </a:r>
            <a:endParaRPr lang="en-US" sz="1600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 rot="18144473">
            <a:off x="5716566" y="2824956"/>
            <a:ext cx="1031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WalkMan</a:t>
            </a:r>
            <a:endParaRPr lang="en-US" sz="1600" dirty="0">
              <a:latin typeface="+mn-lt"/>
            </a:endParaRPr>
          </a:p>
        </p:txBody>
      </p:sp>
      <p:sp>
        <p:nvSpPr>
          <p:cNvPr id="33" name="TextBox 32"/>
          <p:cNvSpPr txBox="1"/>
          <p:nvPr/>
        </p:nvSpPr>
        <p:spPr>
          <a:xfrm rot="18144473">
            <a:off x="5988957" y="2730384"/>
            <a:ext cx="1255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Padrão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CD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 rot="18144473">
            <a:off x="7037621" y="2980075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MP3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 rot="18144473">
            <a:off x="8317127" y="3009849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iPod</a:t>
            </a:r>
            <a:endParaRPr lang="en-US" sz="1600" dirty="0">
              <a:latin typeface="+mn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00251" y="3698544"/>
            <a:ext cx="545911" cy="158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964443" y="3698544"/>
            <a:ext cx="545911" cy="1588"/>
          </a:xfrm>
          <a:prstGeom prst="line">
            <a:avLst/>
          </a:prstGeom>
          <a:ln w="38100">
            <a:solidFill>
              <a:srgbClr val="0033CC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214651" y="3698544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1885666" y="3698545"/>
            <a:ext cx="545911" cy="158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>
            <a:off x="2229134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3091218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>
            <a:off x="3871415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>
            <a:off x="4296770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>
            <a:off x="5773003" y="369854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6171065" y="3698545"/>
            <a:ext cx="545911" cy="1588"/>
          </a:xfrm>
          <a:prstGeom prst="line">
            <a:avLst/>
          </a:prstGeom>
          <a:ln w="381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7046796" y="3712193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rot="5400000">
            <a:off x="8250074" y="3725837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27910" y="3541526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spc="100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Era </a:t>
            </a:r>
            <a:r>
              <a:rPr lang="en-US" sz="1600" b="1" kern="0" spc="100" dirty="0" err="1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Acústica</a:t>
            </a:r>
            <a:endParaRPr lang="en-US" sz="1600" b="1" kern="0" spc="100" dirty="0" smtClean="0">
              <a:solidFill>
                <a:srgbClr val="33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82816" y="3557448"/>
            <a:ext cx="1908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21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Era </a:t>
            </a:r>
            <a:r>
              <a:rPr lang="en-US" sz="1600" b="1" spc="21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Elétrica</a:t>
            </a:r>
            <a:endParaRPr lang="en-US" sz="1600" b="1" spc="21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92314" y="3559724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spc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Era Digital</a:t>
            </a:r>
            <a:endParaRPr lang="en-US" sz="1600" b="1" kern="0" spc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2" name="Cross 61"/>
          <p:cNvSpPr/>
          <p:nvPr/>
        </p:nvSpPr>
        <p:spPr>
          <a:xfrm>
            <a:off x="8229599" y="4844958"/>
            <a:ext cx="627796" cy="627796"/>
          </a:xfrm>
          <a:prstGeom prst="plus">
            <a:avLst>
              <a:gd name="adj" fmla="val 424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2013" y="5104262"/>
            <a:ext cx="627797" cy="122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3152780" y="6305550"/>
            <a:ext cx="2133600" cy="476250"/>
          </a:xfrm>
        </p:spPr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6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</p:spPr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3648" y="6305550"/>
            <a:ext cx="457200" cy="476250"/>
          </a:xfrm>
        </p:spPr>
        <p:txBody>
          <a:bodyPr/>
          <a:lstStyle/>
          <a:p>
            <a:fld id="{240DA2B0-395D-44F6-9675-922834D4A7C4}" type="slidenum">
              <a:rPr lang="fi-FI" smtClean="0"/>
              <a:pPr/>
              <a:t>10</a:t>
            </a:fld>
            <a:endParaRPr lang="en-GB" dirty="0"/>
          </a:p>
        </p:txBody>
      </p:sp>
      <p:cxnSp>
        <p:nvCxnSpPr>
          <p:cNvPr id="53" name="Straight Connector 48"/>
          <p:cNvCxnSpPr/>
          <p:nvPr/>
        </p:nvCxnSpPr>
        <p:spPr>
          <a:xfrm rot="5400000">
            <a:off x="5406779" y="3714465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19"/>
          <p:cNvSpPr txBox="1"/>
          <p:nvPr/>
        </p:nvSpPr>
        <p:spPr>
          <a:xfrm rot="18144473">
            <a:off x="5310305" y="412628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1976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1" name="TextBox 31"/>
          <p:cNvSpPr txBox="1"/>
          <p:nvPr/>
        </p:nvSpPr>
        <p:spPr>
          <a:xfrm rot="18144473">
            <a:off x="5007347" y="2185772"/>
            <a:ext cx="2509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Dolby Surround (Cinema)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7" name="TextBox 31"/>
          <p:cNvSpPr txBox="1"/>
          <p:nvPr/>
        </p:nvSpPr>
        <p:spPr>
          <a:xfrm rot="18144473">
            <a:off x="6017030" y="2256284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Dolby Surround (Home)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8" name="TextBox 21"/>
          <p:cNvSpPr txBox="1"/>
          <p:nvPr/>
        </p:nvSpPr>
        <p:spPr>
          <a:xfrm rot="18144473">
            <a:off x="7184625" y="4126284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1992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69" name="Straight Connector 50"/>
          <p:cNvCxnSpPr/>
          <p:nvPr/>
        </p:nvCxnSpPr>
        <p:spPr>
          <a:xfrm rot="5400000">
            <a:off x="7199196" y="3728113"/>
            <a:ext cx="545911" cy="1588"/>
          </a:xfrm>
          <a:prstGeom prst="line">
            <a:avLst/>
          </a:prstGeom>
          <a:ln w="38100">
            <a:solidFill>
              <a:srgbClr val="0033CC">
                <a:alpha val="2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31"/>
          <p:cNvSpPr txBox="1"/>
          <p:nvPr/>
        </p:nvSpPr>
        <p:spPr>
          <a:xfrm rot="18144473">
            <a:off x="6792723" y="2108428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Dolby Digital Surround (5.1)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2" grpId="0" animBg="1"/>
      <p:bldP spid="6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Taxonomia AQ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5852" y="1285860"/>
            <a:ext cx="3791115" cy="5000660"/>
          </a:xfrm>
        </p:spPr>
        <p:txBody>
          <a:bodyPr>
            <a:normAutofit fontScale="925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Subjetiva</a:t>
            </a:r>
          </a:p>
          <a:p>
            <a:pPr lvl="1"/>
            <a:r>
              <a:rPr lang="pt-BR" dirty="0" smtClean="0"/>
              <a:t>Via testes formais de audição 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Com Referência</a:t>
            </a:r>
          </a:p>
          <a:p>
            <a:pPr lvl="1"/>
            <a:r>
              <a:rPr lang="pt-BR" dirty="0" smtClean="0"/>
              <a:t>AQ Comparativa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Intrusiva</a:t>
            </a:r>
            <a:r>
              <a:rPr lang="pt-BR" dirty="0" smtClean="0"/>
              <a:t> </a:t>
            </a:r>
          </a:p>
          <a:p>
            <a:pPr lvl="1"/>
            <a:r>
              <a:rPr lang="pt-BR" dirty="0" smtClean="0"/>
              <a:t>AQ em sistemas</a:t>
            </a:r>
          </a:p>
          <a:p>
            <a:pPr lvl="1"/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Interfere</a:t>
            </a:r>
            <a:r>
              <a:rPr lang="pt-BR" dirty="0" smtClean="0"/>
              <a:t> com a operação normal do sistema sob avaliação</a:t>
            </a:r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100</a:t>
            </a:fld>
            <a:endParaRPr lang="en-GB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5104262" y="1285860"/>
            <a:ext cx="3754017" cy="50006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Objetiva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Via modelos computacionais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 Referência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AQ Absoluta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Não-Intrusiva</a:t>
            </a: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AQ via 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inferência</a:t>
            </a: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indicadores de outros indicadores de desempenho do sistema</a:t>
            </a:r>
          </a:p>
          <a:p>
            <a:pPr marL="640080" marR="0" lvl="1" indent="-237744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Tx/>
              <a:buFont typeface="Verdana"/>
              <a:buChar char="◦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5634" t="70313" r="50049" b="17890"/>
          <a:stretch>
            <a:fillRect/>
          </a:stretch>
        </p:blipFill>
        <p:spPr bwMode="auto">
          <a:xfrm>
            <a:off x="6332561" y="245660"/>
            <a:ext cx="2775564" cy="100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5342" t="50241" r="3418" b="34461"/>
          <a:stretch>
            <a:fillRect/>
          </a:stretch>
        </p:blipFill>
        <p:spPr bwMode="auto">
          <a:xfrm flipH="1">
            <a:off x="4176163" y="218378"/>
            <a:ext cx="2071702" cy="111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AQ e Escopo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Metodologia para AQ dependente do escopo da aplicação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Tipo de material</a:t>
            </a:r>
          </a:p>
          <a:p>
            <a:pPr lvl="2"/>
            <a:r>
              <a:rPr lang="pt-BR" dirty="0" smtClean="0"/>
              <a:t>Voz </a:t>
            </a:r>
            <a:r>
              <a:rPr lang="pt-BR" dirty="0" err="1" smtClean="0"/>
              <a:t>vs</a:t>
            </a:r>
            <a:r>
              <a:rPr lang="pt-BR" dirty="0" smtClean="0"/>
              <a:t> Áudio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Banda de Freqüência (Voz)</a:t>
            </a:r>
          </a:p>
          <a:p>
            <a:pPr lvl="2"/>
            <a:r>
              <a:rPr lang="pt-BR" dirty="0" smtClean="0"/>
              <a:t>Estreita, Larga, Ultra-larga </a:t>
            </a:r>
          </a:p>
          <a:p>
            <a:pPr lvl="1"/>
            <a:r>
              <a:rPr lang="pt-BR" dirty="0" smtClean="0"/>
              <a:t> </a:t>
            </a:r>
            <a:r>
              <a:rPr lang="pt-BR" dirty="0" smtClean="0">
                <a:solidFill>
                  <a:srgbClr val="008000"/>
                </a:solidFill>
              </a:rPr>
              <a:t>Tipo de Degradação</a:t>
            </a:r>
          </a:p>
          <a:p>
            <a:pPr lvl="2"/>
            <a:r>
              <a:rPr lang="pt-BR" dirty="0" smtClean="0"/>
              <a:t>Defeitos de codificação, de rede (transmissão), acústicos (ruído ambiental, reverberação)</a:t>
            </a:r>
          </a:p>
          <a:p>
            <a:pPr lvl="1"/>
            <a:r>
              <a:rPr lang="pt-BR" dirty="0" smtClean="0">
                <a:solidFill>
                  <a:srgbClr val="FF6600"/>
                </a:solidFill>
              </a:rPr>
              <a:t>Intensidade da Degradação</a:t>
            </a:r>
          </a:p>
          <a:p>
            <a:pPr lvl="2"/>
            <a:r>
              <a:rPr lang="pt-BR" dirty="0" smtClean="0"/>
              <a:t>Defeitos sutis ou evidentes</a:t>
            </a:r>
          </a:p>
          <a:p>
            <a:pPr lvl="2"/>
            <a:endParaRPr lang="pt-BR" dirty="0" smtClean="0"/>
          </a:p>
          <a:p>
            <a:pPr lvl="2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Métodos Subjetivos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102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41748" t="37109" r="19434" b="36523"/>
          <a:stretch>
            <a:fillRect/>
          </a:stretch>
        </p:blipFill>
        <p:spPr bwMode="auto">
          <a:xfrm flipH="1">
            <a:off x="2974769" y="3702157"/>
            <a:ext cx="378621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Testes Formais de Audição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3800" dirty="0" smtClean="0"/>
              <a:t>Especificados por agências de padronização: ITU, ISO, EBU</a:t>
            </a:r>
          </a:p>
          <a:p>
            <a:pPr>
              <a:spcBef>
                <a:spcPts val="1800"/>
              </a:spcBef>
            </a:pPr>
            <a:r>
              <a:rPr lang="pt-BR" sz="3800" dirty="0" smtClean="0">
                <a:solidFill>
                  <a:srgbClr val="FF0000"/>
                </a:solidFill>
              </a:rPr>
              <a:t>Experimentos em condições controladas</a:t>
            </a:r>
          </a:p>
          <a:p>
            <a:pPr lvl="1"/>
            <a:r>
              <a:rPr lang="pt-BR" sz="3300" dirty="0" smtClean="0"/>
              <a:t>Características do recinto de audição</a:t>
            </a:r>
          </a:p>
          <a:p>
            <a:pPr lvl="2"/>
            <a:r>
              <a:rPr lang="pt-BR" sz="2800" dirty="0" smtClean="0"/>
              <a:t>Nível de ruído e reverberação</a:t>
            </a:r>
          </a:p>
          <a:p>
            <a:pPr lvl="1"/>
            <a:r>
              <a:rPr lang="pt-BR" sz="3300" dirty="0" smtClean="0"/>
              <a:t>Equipamentos de reprodução sonora</a:t>
            </a:r>
          </a:p>
          <a:p>
            <a:pPr lvl="1"/>
            <a:r>
              <a:rPr lang="pt-BR" sz="3300" dirty="0" smtClean="0">
                <a:solidFill>
                  <a:srgbClr val="0000FF"/>
                </a:solidFill>
              </a:rPr>
              <a:t>Experiência e número de participantes</a:t>
            </a:r>
          </a:p>
          <a:p>
            <a:pPr lvl="1"/>
            <a:r>
              <a:rPr lang="pt-BR" sz="3300" dirty="0" smtClean="0"/>
              <a:t>Escolha de estímulos críticos</a:t>
            </a:r>
          </a:p>
          <a:p>
            <a:pPr lvl="1"/>
            <a:r>
              <a:rPr lang="pt-BR" sz="3300" dirty="0" smtClean="0"/>
              <a:t>Duração das sessões de testes </a:t>
            </a:r>
          </a:p>
          <a:p>
            <a:pPr>
              <a:spcBef>
                <a:spcPts val="1800"/>
              </a:spcBef>
            </a:pPr>
            <a:r>
              <a:rPr lang="pt-BR" sz="3800" dirty="0" smtClean="0">
                <a:solidFill>
                  <a:srgbClr val="FF0000"/>
                </a:solidFill>
              </a:rPr>
              <a:t>Custosos, Laboriosos e Demorados</a:t>
            </a:r>
          </a:p>
          <a:p>
            <a:pPr lvl="2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Dificuldades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Difícil replicação (infra-estrutura e ouvintes)</a:t>
            </a:r>
          </a:p>
          <a:p>
            <a:pPr>
              <a:spcBef>
                <a:spcPts val="1800"/>
              </a:spcBef>
            </a:pPr>
            <a:r>
              <a:rPr lang="pt-BR" dirty="0" smtClean="0">
                <a:solidFill>
                  <a:srgbClr val="FF0000"/>
                </a:solidFill>
              </a:rPr>
              <a:t>Influência do grupo de ouvintes</a:t>
            </a:r>
          </a:p>
          <a:p>
            <a:pPr lvl="1"/>
            <a:r>
              <a:rPr lang="pt-BR" dirty="0" smtClean="0"/>
              <a:t>Questões culturais e/ou lingüísticas</a:t>
            </a:r>
          </a:p>
          <a:p>
            <a:pPr lvl="1"/>
            <a:r>
              <a:rPr lang="pt-BR" dirty="0" smtClean="0"/>
              <a:t>Entendimento do propósito do teste </a:t>
            </a:r>
          </a:p>
          <a:p>
            <a:pPr lvl="1"/>
            <a:r>
              <a:rPr lang="pt-BR" dirty="0" smtClean="0"/>
              <a:t>Contexto da aplicação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Preferências pessoais</a:t>
            </a:r>
          </a:p>
          <a:p>
            <a:pPr lvl="1"/>
            <a:r>
              <a:rPr lang="pt-BR" dirty="0" smtClean="0"/>
              <a:t>Diferenças de acuidade auditiva, atenção, interesse</a:t>
            </a:r>
          </a:p>
          <a:p>
            <a:pPr>
              <a:spcBef>
                <a:spcPts val="1800"/>
              </a:spcBef>
            </a:pPr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do experimento</a:t>
            </a:r>
          </a:p>
          <a:p>
            <a:pPr lvl="1"/>
            <a:r>
              <a:rPr lang="pt-BR" dirty="0" smtClean="0"/>
              <a:t>Isolar a interdependência de múltiplos fatores para verificar a hipótese formulada</a:t>
            </a:r>
          </a:p>
          <a:p>
            <a:pPr lvl="2"/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Recomendações Metodológicas</a:t>
            </a:r>
            <a:endParaRPr lang="pt-BR" sz="5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ITU-T P.800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MOS: </a:t>
            </a:r>
            <a:r>
              <a:rPr lang="pt-BR" i="1" dirty="0" err="1" smtClean="0">
                <a:solidFill>
                  <a:srgbClr val="FF0000"/>
                </a:solidFill>
              </a:rPr>
              <a:t>Mean</a:t>
            </a:r>
            <a:r>
              <a:rPr lang="pt-BR" i="1" dirty="0" smtClean="0">
                <a:solidFill>
                  <a:srgbClr val="FF0000"/>
                </a:solidFill>
              </a:rPr>
              <a:t> </a:t>
            </a:r>
            <a:r>
              <a:rPr lang="pt-BR" i="1" dirty="0" err="1" smtClean="0">
                <a:solidFill>
                  <a:srgbClr val="FF0000"/>
                </a:solidFill>
              </a:rPr>
              <a:t>Opinion</a:t>
            </a:r>
            <a:r>
              <a:rPr lang="pt-BR" i="1" dirty="0" smtClean="0">
                <a:solidFill>
                  <a:srgbClr val="FF0000"/>
                </a:solidFill>
              </a:rPr>
              <a:t> </a:t>
            </a:r>
            <a:r>
              <a:rPr lang="pt-BR" i="1" dirty="0" err="1" smtClean="0">
                <a:solidFill>
                  <a:srgbClr val="FF0000"/>
                </a:solidFill>
              </a:rPr>
              <a:t>Score</a:t>
            </a:r>
            <a:endParaRPr lang="pt-BR" i="1" dirty="0" smtClean="0">
              <a:solidFill>
                <a:srgbClr val="FF0000"/>
              </a:solidFill>
            </a:endParaRPr>
          </a:p>
          <a:p>
            <a:pPr lvl="1"/>
            <a:r>
              <a:rPr lang="pt-BR" dirty="0" smtClean="0"/>
              <a:t>Avaliação </a:t>
            </a:r>
            <a:r>
              <a:rPr lang="pt-BR" b="1" u="sng" dirty="0" smtClean="0"/>
              <a:t>Absoluta ou Relativa</a:t>
            </a:r>
            <a:r>
              <a:rPr lang="pt-BR" dirty="0" smtClean="0"/>
              <a:t>: qualidade, defeito, esforço, etc.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Escala de 5 pontos </a:t>
            </a:r>
            <a:r>
              <a:rPr lang="pt-BR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↔ </a:t>
            </a:r>
            <a:r>
              <a:rPr lang="pt-BR" dirty="0" smtClean="0">
                <a:solidFill>
                  <a:srgbClr val="0000FF"/>
                </a:solidFill>
              </a:rPr>
              <a:t>categorias (várias)</a:t>
            </a:r>
          </a:p>
          <a:p>
            <a:pPr lvl="2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105</a:t>
            </a:fld>
            <a:endParaRPr lang="en-GB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583141" y="3949129"/>
          <a:ext cx="709683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343"/>
                <a:gridCol w="1746914"/>
                <a:gridCol w="4394579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Qualidade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Defeito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Excelente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Imperceptível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Boa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Perceptível mas não incômodo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Razoável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Levemente incômodo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Pobre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Incômodo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1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Ruim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Muito incômodo</a:t>
                      </a:r>
                      <a:endParaRPr lang="pt-BR" sz="2000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Recomendações Metodológicas</a:t>
            </a:r>
            <a:endParaRPr lang="pt-BR" sz="5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ITU-R BS.1116</a:t>
            </a:r>
          </a:p>
          <a:p>
            <a:pPr lvl="1"/>
            <a:r>
              <a:rPr lang="pt-BR" sz="2400" dirty="0" smtClean="0">
                <a:solidFill>
                  <a:srgbClr val="FF0000"/>
                </a:solidFill>
              </a:rPr>
              <a:t>Escopo: </a:t>
            </a:r>
            <a:r>
              <a:rPr lang="pt-BR" sz="2400" b="1" dirty="0" smtClean="0">
                <a:solidFill>
                  <a:srgbClr val="FF0000"/>
                </a:solidFill>
              </a:rPr>
              <a:t>Defeitos Sutis </a:t>
            </a:r>
            <a:endParaRPr lang="pt-BR" sz="2400" b="1" i="1" dirty="0" smtClean="0">
              <a:solidFill>
                <a:srgbClr val="FF0000"/>
              </a:solidFill>
            </a:endParaRPr>
          </a:p>
          <a:p>
            <a:pPr lvl="1"/>
            <a:r>
              <a:rPr lang="pt-BR" sz="2400" dirty="0" smtClean="0"/>
              <a:t>Avaliação </a:t>
            </a:r>
            <a:r>
              <a:rPr lang="pt-BR" sz="2400" b="1" dirty="0" smtClean="0"/>
              <a:t>Comparativa</a:t>
            </a:r>
            <a:r>
              <a:rPr lang="pt-BR" sz="2400" dirty="0" smtClean="0"/>
              <a:t>: defeito</a:t>
            </a:r>
          </a:p>
          <a:p>
            <a:pPr lvl="2"/>
            <a:r>
              <a:rPr lang="pt-BR" sz="2000" dirty="0" smtClean="0"/>
              <a:t>Ordem: REF → (SUT ou REF) </a:t>
            </a:r>
            <a:r>
              <a:rPr lang="pt-BR" sz="2000" dirty="0" smtClean="0">
                <a:latin typeface="Times New Roman"/>
                <a:cs typeface="Times New Roman"/>
              </a:rPr>
              <a:t>→ </a:t>
            </a:r>
            <a:r>
              <a:rPr lang="pt-BR" sz="2000" dirty="0" smtClean="0"/>
              <a:t>(REF ou SUT) </a:t>
            </a:r>
          </a:p>
          <a:p>
            <a:pPr lvl="1"/>
            <a:r>
              <a:rPr lang="pt-BR" sz="2400" dirty="0" smtClean="0">
                <a:solidFill>
                  <a:srgbClr val="0000FF"/>
                </a:solidFill>
              </a:rPr>
              <a:t>Escala de 5 pontos </a:t>
            </a:r>
            <a:r>
              <a:rPr lang="pt-BR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↔ </a:t>
            </a:r>
            <a:r>
              <a:rPr lang="pt-BR" sz="2400" dirty="0" smtClean="0">
                <a:solidFill>
                  <a:srgbClr val="0000FF"/>
                </a:solidFill>
              </a:rPr>
              <a:t>categoria (defeito)</a:t>
            </a:r>
          </a:p>
          <a:p>
            <a:pPr lvl="2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106</a:t>
            </a:fld>
            <a:endParaRPr lang="en-GB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228294" y="3730766"/>
          <a:ext cx="7765582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945"/>
                <a:gridCol w="858477"/>
                <a:gridCol w="238216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Defeito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Nota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(SDG) Diferença</a:t>
                      </a:r>
                    </a:p>
                    <a:p>
                      <a:pPr algn="ctr"/>
                      <a:r>
                        <a:rPr lang="pt-BR" sz="20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SUT – REF </a:t>
                      </a:r>
                      <a:endParaRPr lang="pt-BR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Imperceptível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0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Perceptível mas não incômodo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-1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Levemente incômodo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-2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Incômodo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-3</a:t>
                      </a:r>
                      <a:endParaRPr lang="pt-BR" sz="20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dirty="0" smtClean="0"/>
                        <a:t>Muito incômodo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1</a:t>
                      </a:r>
                      <a:endParaRPr lang="pt-BR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 smtClean="0"/>
                        <a:t>-4</a:t>
                      </a:r>
                      <a:endParaRPr lang="pt-BR" sz="2000" b="1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Escolha do Teste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107</a:t>
            </a:fld>
            <a:endParaRPr lang="en-GB" dirty="0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Fluxograma: Decisão 10"/>
          <p:cNvSpPr/>
          <p:nvPr/>
        </p:nvSpPr>
        <p:spPr>
          <a:xfrm>
            <a:off x="1091821" y="1181952"/>
            <a:ext cx="1501254" cy="748448"/>
          </a:xfrm>
          <a:prstGeom prst="flowChartDecis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3" name="Grupo 32"/>
          <p:cNvGrpSpPr/>
          <p:nvPr/>
        </p:nvGrpSpPr>
        <p:grpSpPr>
          <a:xfrm>
            <a:off x="1037680" y="1029933"/>
            <a:ext cx="7950639" cy="5528884"/>
            <a:chOff x="1037680" y="1043581"/>
            <a:chExt cx="7950639" cy="5528884"/>
          </a:xfrm>
        </p:grpSpPr>
        <p:graphicFrame>
          <p:nvGraphicFramePr>
            <p:cNvPr id="92163" name="Object 3"/>
            <p:cNvGraphicFramePr>
              <a:graphicFrameLocks noChangeAspect="1"/>
            </p:cNvGraphicFramePr>
            <p:nvPr/>
          </p:nvGraphicFramePr>
          <p:xfrm>
            <a:off x="1037680" y="1043581"/>
            <a:ext cx="7950639" cy="55288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3" r:id="rId3" imgW="5924550" imgH="4667250" progId="">
                    <p:embed/>
                  </p:oleObj>
                </mc:Choice>
                <mc:Fallback>
                  <p:oleObj r:id="rId3" imgW="5924550" imgH="466725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837" b="3918"/>
                        <a:stretch>
                          <a:fillRect/>
                        </a:stretch>
                      </p:blipFill>
                      <p:spPr bwMode="auto">
                        <a:xfrm>
                          <a:off x="1037680" y="1043581"/>
                          <a:ext cx="7950639" cy="55288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Fluxograma: Decisão 11"/>
            <p:cNvSpPr/>
            <p:nvPr/>
          </p:nvSpPr>
          <p:spPr>
            <a:xfrm>
              <a:off x="1094093" y="2267818"/>
              <a:ext cx="1501254" cy="832844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Fluxograma: Decisão 12"/>
            <p:cNvSpPr/>
            <p:nvPr/>
          </p:nvSpPr>
          <p:spPr>
            <a:xfrm>
              <a:off x="2693156" y="3200037"/>
              <a:ext cx="1501254" cy="743313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Fluxograma: Decisão 13"/>
            <p:cNvSpPr/>
            <p:nvPr/>
          </p:nvSpPr>
          <p:spPr>
            <a:xfrm>
              <a:off x="5132978" y="2230936"/>
              <a:ext cx="1528172" cy="842464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Fluxograma: Decisão 14"/>
            <p:cNvSpPr/>
            <p:nvPr/>
          </p:nvSpPr>
          <p:spPr>
            <a:xfrm>
              <a:off x="5107956" y="3765550"/>
              <a:ext cx="1597644" cy="819150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luxograma: Decisão 15"/>
            <p:cNvSpPr/>
            <p:nvPr/>
          </p:nvSpPr>
          <p:spPr>
            <a:xfrm>
              <a:off x="6726069" y="3157184"/>
              <a:ext cx="1501254" cy="771116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Fluxograma: Processo 17"/>
            <p:cNvSpPr/>
            <p:nvPr/>
          </p:nvSpPr>
          <p:spPr>
            <a:xfrm>
              <a:off x="3829050" y="4026090"/>
              <a:ext cx="1073150" cy="56183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luxograma: Processo 18"/>
            <p:cNvSpPr/>
            <p:nvPr/>
          </p:nvSpPr>
          <p:spPr>
            <a:xfrm>
              <a:off x="1074476" y="5133833"/>
              <a:ext cx="1059123" cy="56183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luxograma: Processo 19"/>
            <p:cNvSpPr/>
            <p:nvPr/>
          </p:nvSpPr>
          <p:spPr>
            <a:xfrm>
              <a:off x="2206956" y="5135159"/>
              <a:ext cx="1063294" cy="56183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luxograma: Processo 20"/>
            <p:cNvSpPr/>
            <p:nvPr/>
          </p:nvSpPr>
          <p:spPr>
            <a:xfrm>
              <a:off x="3339168" y="5124731"/>
              <a:ext cx="1032680" cy="561833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Fluxograma: Processo 21"/>
            <p:cNvSpPr/>
            <p:nvPr/>
          </p:nvSpPr>
          <p:spPr>
            <a:xfrm>
              <a:off x="5115650" y="5104264"/>
              <a:ext cx="1050199" cy="748348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Fluxograma: Processo 22"/>
            <p:cNvSpPr/>
            <p:nvPr/>
          </p:nvSpPr>
          <p:spPr>
            <a:xfrm>
              <a:off x="6277986" y="5107488"/>
              <a:ext cx="955327" cy="747212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Fluxograma: Processo 23"/>
            <p:cNvSpPr/>
            <p:nvPr/>
          </p:nvSpPr>
          <p:spPr>
            <a:xfrm>
              <a:off x="7404779" y="5097062"/>
              <a:ext cx="1072471" cy="763987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luxograma: Processo 24"/>
            <p:cNvSpPr/>
            <p:nvPr/>
          </p:nvSpPr>
          <p:spPr>
            <a:xfrm>
              <a:off x="7920268" y="3828201"/>
              <a:ext cx="1058632" cy="748348"/>
            </a:xfrm>
            <a:prstGeom prst="flowChart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Fluxograma: Decisão 25"/>
            <p:cNvSpPr/>
            <p:nvPr/>
          </p:nvSpPr>
          <p:spPr>
            <a:xfrm>
              <a:off x="1070968" y="3784046"/>
              <a:ext cx="1570632" cy="826054"/>
            </a:xfrm>
            <a:prstGeom prst="flowChartDecisi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Fluxograma: Processo alternativo 26"/>
            <p:cNvSpPr/>
            <p:nvPr/>
          </p:nvSpPr>
          <p:spPr>
            <a:xfrm>
              <a:off x="2419350" y="6026150"/>
              <a:ext cx="698500" cy="35560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Fluxograma: Processo alternativo 27"/>
            <p:cNvSpPr/>
            <p:nvPr/>
          </p:nvSpPr>
          <p:spPr>
            <a:xfrm>
              <a:off x="3524250" y="6032500"/>
              <a:ext cx="698500" cy="35560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Fluxograma: Processo alternativo 28"/>
            <p:cNvSpPr/>
            <p:nvPr/>
          </p:nvSpPr>
          <p:spPr>
            <a:xfrm>
              <a:off x="5264150" y="6191250"/>
              <a:ext cx="698500" cy="35560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Fluxograma: Processo alternativo 29"/>
            <p:cNvSpPr/>
            <p:nvPr/>
          </p:nvSpPr>
          <p:spPr>
            <a:xfrm>
              <a:off x="6457950" y="6191250"/>
              <a:ext cx="698500" cy="35560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Fluxograma: Processo alternativo 30"/>
            <p:cNvSpPr/>
            <p:nvPr/>
          </p:nvSpPr>
          <p:spPr>
            <a:xfrm>
              <a:off x="7537450" y="6197600"/>
              <a:ext cx="698500" cy="35560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Fluxograma: Processo alternativo 31"/>
            <p:cNvSpPr/>
            <p:nvPr/>
          </p:nvSpPr>
          <p:spPr>
            <a:xfrm>
              <a:off x="1316134" y="6033444"/>
              <a:ext cx="698500" cy="355600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de Dados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Agrupamentos</a:t>
            </a:r>
          </a:p>
          <a:p>
            <a:pPr lvl="1"/>
            <a:r>
              <a:rPr lang="pt-BR" dirty="0" smtClean="0"/>
              <a:t>Faixa etária, classe de estímulo, etc. </a:t>
            </a:r>
          </a:p>
          <a:p>
            <a:r>
              <a:rPr lang="pt-BR" dirty="0" smtClean="0"/>
              <a:t>Testes Estatísticos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Consistência de respostas dos ouvintes</a:t>
            </a:r>
          </a:p>
          <a:p>
            <a:pPr lvl="1"/>
            <a:r>
              <a:rPr lang="pt-BR" dirty="0" smtClean="0"/>
              <a:t>Detecção de erros acidentais</a:t>
            </a:r>
          </a:p>
          <a:p>
            <a:pPr lvl="2"/>
            <a:r>
              <a:rPr lang="pt-BR" dirty="0" smtClean="0"/>
              <a:t>Ex. Interpretação da escala</a:t>
            </a:r>
          </a:p>
          <a:p>
            <a:pPr lvl="1"/>
            <a:r>
              <a:rPr lang="pt-BR" dirty="0" smtClean="0"/>
              <a:t>Correlação de Resultados</a:t>
            </a:r>
          </a:p>
          <a:p>
            <a:pPr lvl="1"/>
            <a:r>
              <a:rPr lang="pt-BR" dirty="0" smtClean="0"/>
              <a:t>Significância estatística dos resultados (MOS)</a:t>
            </a:r>
          </a:p>
          <a:p>
            <a:pPr lvl="2"/>
            <a:r>
              <a:rPr lang="pt-BR" dirty="0" smtClean="0"/>
              <a:t>Média, Variância, Mediana, </a:t>
            </a:r>
            <a:r>
              <a:rPr lang="pt-BR" dirty="0" err="1" smtClean="0"/>
              <a:t>Quartis</a:t>
            </a:r>
            <a:endParaRPr lang="pt-BR" dirty="0" smtClean="0"/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ANOVA (Análise de Variância)</a:t>
            </a:r>
            <a:r>
              <a:rPr lang="pt-BR" dirty="0" smtClean="0"/>
              <a:t>  </a:t>
            </a:r>
          </a:p>
          <a:p>
            <a:pPr lvl="1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ANOVA</a:t>
            </a:r>
            <a:endParaRPr lang="pt-BR" dirty="0"/>
          </a:p>
        </p:txBody>
      </p:sp>
      <p:pic>
        <p:nvPicPr>
          <p:cNvPr id="7" name="Espaço Reservado para Conteúdo 6" descr="Exemplo_Anov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38"/>
          <a:stretch>
            <a:fillRect/>
          </a:stretch>
        </p:blipFill>
        <p:spPr>
          <a:xfrm>
            <a:off x="1705969" y="1597966"/>
            <a:ext cx="7260617" cy="4264011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109</a:t>
            </a:fld>
            <a:endParaRPr lang="en-GB" dirty="0"/>
          </a:p>
        </p:txBody>
      </p:sp>
      <p:sp>
        <p:nvSpPr>
          <p:cNvPr id="8" name="CaixaDeTexto 7"/>
          <p:cNvSpPr txBox="1"/>
          <p:nvPr/>
        </p:nvSpPr>
        <p:spPr>
          <a:xfrm rot="16200000">
            <a:off x="-423094" y="3575731"/>
            <a:ext cx="378404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i="1" dirty="0" smtClean="0"/>
              <a:t>Subjetive </a:t>
            </a:r>
            <a:r>
              <a:rPr lang="pt-BR" i="1" dirty="0" err="1" smtClean="0"/>
              <a:t>Difference</a:t>
            </a:r>
            <a:r>
              <a:rPr lang="pt-BR" i="1" dirty="0" smtClean="0"/>
              <a:t> Grades </a:t>
            </a:r>
            <a:r>
              <a:rPr lang="pt-BR" dirty="0" smtClean="0"/>
              <a:t>(</a:t>
            </a:r>
            <a:r>
              <a:rPr lang="pt-BR" b="1" dirty="0" smtClean="0"/>
              <a:t>SDG</a:t>
            </a:r>
            <a:r>
              <a:rPr lang="pt-BR" dirty="0" smtClean="0"/>
              <a:t>)</a:t>
            </a:r>
          </a:p>
          <a:p>
            <a:pPr algn="ctr"/>
            <a:r>
              <a:rPr lang="pt-BR" dirty="0" err="1" smtClean="0"/>
              <a:t>Coded</a:t>
            </a:r>
            <a:r>
              <a:rPr lang="pt-BR" dirty="0" smtClean="0"/>
              <a:t> – </a:t>
            </a:r>
            <a:r>
              <a:rPr lang="pt-BR" dirty="0" err="1" smtClean="0"/>
              <a:t>Ref</a:t>
            </a:r>
            <a:r>
              <a:rPr lang="pt-BR" dirty="0" smtClean="0"/>
              <a:t> </a:t>
            </a:r>
            <a:endParaRPr lang="pt-BR" dirty="0"/>
          </a:p>
        </p:txBody>
      </p:sp>
      <p:grpSp>
        <p:nvGrpSpPr>
          <p:cNvPr id="12" name="Grupo 11"/>
          <p:cNvGrpSpPr/>
          <p:nvPr/>
        </p:nvGrpSpPr>
        <p:grpSpPr>
          <a:xfrm>
            <a:off x="4899546" y="3207224"/>
            <a:ext cx="1997572" cy="1065367"/>
            <a:chOff x="4899546" y="3207224"/>
            <a:chExt cx="1997572" cy="1065367"/>
          </a:xfrm>
        </p:grpSpPr>
        <p:sp>
          <p:nvSpPr>
            <p:cNvPr id="9" name="Elipse 8"/>
            <p:cNvSpPr/>
            <p:nvPr/>
          </p:nvSpPr>
          <p:spPr>
            <a:xfrm>
              <a:off x="4899546" y="3207224"/>
              <a:ext cx="395785" cy="1774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5827594" y="3903259"/>
              <a:ext cx="1069524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srgbClr val="FF0000"/>
                  </a:solidFill>
                </a:rPr>
                <a:t>Mediana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sp>
          <p:nvSpPr>
            <p:cNvPr id="11" name="Forma livre 10"/>
            <p:cNvSpPr/>
            <p:nvPr/>
          </p:nvSpPr>
          <p:spPr>
            <a:xfrm>
              <a:off x="5363570" y="3384645"/>
              <a:ext cx="1089546" cy="518615"/>
            </a:xfrm>
            <a:custGeom>
              <a:avLst/>
              <a:gdLst>
                <a:gd name="connsiteX0" fmla="*/ 0 w 1089546"/>
                <a:gd name="connsiteY0" fmla="*/ 0 h 518615"/>
                <a:gd name="connsiteX1" fmla="*/ 914400 w 1089546"/>
                <a:gd name="connsiteY1" fmla="*/ 163773 h 518615"/>
                <a:gd name="connsiteX2" fmla="*/ 1050878 w 1089546"/>
                <a:gd name="connsiteY2" fmla="*/ 518615 h 51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9546" h="518615">
                  <a:moveTo>
                    <a:pt x="0" y="0"/>
                  </a:moveTo>
                  <a:cubicBezTo>
                    <a:pt x="369627" y="38668"/>
                    <a:pt x="739254" y="77337"/>
                    <a:pt x="914400" y="163773"/>
                  </a:cubicBezTo>
                  <a:cubicBezTo>
                    <a:pt x="1089546" y="250209"/>
                    <a:pt x="1070212" y="384412"/>
                    <a:pt x="1050878" y="518615"/>
                  </a:cubicBezTo>
                </a:path>
              </a:pathLst>
            </a:cu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3168554" y="3029803"/>
            <a:ext cx="1749197" cy="1562999"/>
            <a:chOff x="3168554" y="3029803"/>
            <a:chExt cx="1749197" cy="1562999"/>
          </a:xfrm>
        </p:grpSpPr>
        <p:sp>
          <p:nvSpPr>
            <p:cNvPr id="13" name="Chave direita 12"/>
            <p:cNvSpPr/>
            <p:nvPr/>
          </p:nvSpPr>
          <p:spPr>
            <a:xfrm flipH="1">
              <a:off x="4708477" y="3029803"/>
              <a:ext cx="177421" cy="532264"/>
            </a:xfrm>
            <a:prstGeom prst="righ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4" name="Grupo 13"/>
            <p:cNvGrpSpPr/>
            <p:nvPr/>
          </p:nvGrpSpPr>
          <p:grpSpPr>
            <a:xfrm flipH="1">
              <a:off x="3168554" y="3455153"/>
              <a:ext cx="1749197" cy="1137649"/>
              <a:chOff x="5147921" y="3384645"/>
              <a:chExt cx="1749197" cy="1137649"/>
            </a:xfrm>
          </p:grpSpPr>
          <p:sp>
            <p:nvSpPr>
              <p:cNvPr id="16" name="CaixaDeTexto 15"/>
              <p:cNvSpPr txBox="1"/>
              <p:nvPr/>
            </p:nvSpPr>
            <p:spPr>
              <a:xfrm>
                <a:off x="5147921" y="3875963"/>
                <a:ext cx="1749197" cy="6463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rgbClr val="FF0000"/>
                    </a:solidFill>
                  </a:rPr>
                  <a:t>Intervalo de</a:t>
                </a:r>
              </a:p>
              <a:p>
                <a:r>
                  <a:rPr lang="pt-BR" dirty="0" smtClean="0">
                    <a:solidFill>
                      <a:srgbClr val="FF0000"/>
                    </a:solidFill>
                  </a:rPr>
                  <a:t>Confiança 95%</a:t>
                </a:r>
                <a:endParaRPr lang="pt-B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5363570" y="3384645"/>
                <a:ext cx="1089546" cy="518615"/>
              </a:xfrm>
              <a:custGeom>
                <a:avLst/>
                <a:gdLst>
                  <a:gd name="connsiteX0" fmla="*/ 0 w 1089546"/>
                  <a:gd name="connsiteY0" fmla="*/ 0 h 518615"/>
                  <a:gd name="connsiteX1" fmla="*/ 914400 w 1089546"/>
                  <a:gd name="connsiteY1" fmla="*/ 163773 h 518615"/>
                  <a:gd name="connsiteX2" fmla="*/ 1050878 w 1089546"/>
                  <a:gd name="connsiteY2" fmla="*/ 518615 h 51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9546" h="518615">
                    <a:moveTo>
                      <a:pt x="0" y="0"/>
                    </a:moveTo>
                    <a:cubicBezTo>
                      <a:pt x="369627" y="38668"/>
                      <a:pt x="739254" y="77337"/>
                      <a:pt x="914400" y="163773"/>
                    </a:cubicBezTo>
                    <a:cubicBezTo>
                      <a:pt x="1089546" y="250209"/>
                      <a:pt x="1070212" y="384412"/>
                      <a:pt x="1050878" y="518615"/>
                    </a:cubicBezTo>
                  </a:path>
                </a:pathLst>
              </a:cu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Áudio Analógico</a:t>
            </a:r>
            <a:endParaRPr lang="pt-BR" dirty="0"/>
          </a:p>
        </p:txBody>
      </p:sp>
      <p:pic>
        <p:nvPicPr>
          <p:cNvPr id="7" name="Espaço Reservado para Conteúdo 6" descr="mic-diaphragm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368" r="3304"/>
          <a:stretch>
            <a:fillRect/>
          </a:stretch>
        </p:blipFill>
        <p:spPr>
          <a:xfrm>
            <a:off x="2115412" y="1591173"/>
            <a:ext cx="3289097" cy="1524000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</a:t>
            </a:fld>
            <a:endParaRPr lang="en-GB" dirty="0"/>
          </a:p>
        </p:txBody>
      </p:sp>
      <p:pic>
        <p:nvPicPr>
          <p:cNvPr id="8" name="Imagem 7" descr="sound01.gif"/>
          <p:cNvPicPr>
            <a:picLocks noChangeAspect="1"/>
          </p:cNvPicPr>
          <p:nvPr/>
        </p:nvPicPr>
        <p:blipFill>
          <a:blip r:embed="rId4" cstate="print"/>
          <a:srcRect l="26097"/>
          <a:stretch>
            <a:fillRect/>
          </a:stretch>
        </p:blipFill>
        <p:spPr>
          <a:xfrm flipH="1">
            <a:off x="6588742" y="4808275"/>
            <a:ext cx="2555258" cy="126497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308894" y="2048871"/>
            <a:ext cx="819135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/>
              <a:t>Ondas</a:t>
            </a:r>
          </a:p>
          <a:p>
            <a:r>
              <a:rPr lang="pt-BR" sz="1600" b="1" dirty="0" smtClean="0"/>
              <a:t>Sonoras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385626" y="1477941"/>
            <a:ext cx="104836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/>
              <a:t>Sensor de </a:t>
            </a:r>
          </a:p>
          <a:p>
            <a:r>
              <a:rPr lang="pt-BR" sz="1600" b="1" dirty="0" smtClean="0"/>
              <a:t>Pressão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79720" y="2531092"/>
            <a:ext cx="934551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/>
              <a:t>Sinal</a:t>
            </a:r>
          </a:p>
          <a:p>
            <a:r>
              <a:rPr lang="pt-BR" sz="1600" b="1" dirty="0" smtClean="0"/>
              <a:t> de Áudio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419394" y="1446661"/>
            <a:ext cx="2579427" cy="167867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Pré-Amplificação</a:t>
            </a: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Armazenamento</a:t>
            </a: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Modificação</a:t>
            </a: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Amplificação</a:t>
            </a:r>
          </a:p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(Meios Analógicos)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rma livre 18"/>
          <p:cNvSpPr/>
          <p:nvPr/>
        </p:nvSpPr>
        <p:spPr>
          <a:xfrm>
            <a:off x="5863988" y="3117850"/>
            <a:ext cx="1009935" cy="2300311"/>
          </a:xfrm>
          <a:custGeom>
            <a:avLst/>
            <a:gdLst>
              <a:gd name="connsiteX0" fmla="*/ 980364 w 980364"/>
              <a:gd name="connsiteY0" fmla="*/ 0 h 2101755"/>
              <a:gd name="connsiteX1" fmla="*/ 407158 w 980364"/>
              <a:gd name="connsiteY1" fmla="*/ 723331 h 2101755"/>
              <a:gd name="connsiteX2" fmla="*/ 65964 w 980364"/>
              <a:gd name="connsiteY2" fmla="*/ 1787857 h 2101755"/>
              <a:gd name="connsiteX3" fmla="*/ 802943 w 980364"/>
              <a:gd name="connsiteY3" fmla="*/ 2101755 h 2101755"/>
              <a:gd name="connsiteX0" fmla="*/ 980364 w 980364"/>
              <a:gd name="connsiteY0" fmla="*/ 0 h 2101755"/>
              <a:gd name="connsiteX1" fmla="*/ 707409 w 980364"/>
              <a:gd name="connsiteY1" fmla="*/ 300251 h 2101755"/>
              <a:gd name="connsiteX2" fmla="*/ 407158 w 980364"/>
              <a:gd name="connsiteY2" fmla="*/ 723331 h 2101755"/>
              <a:gd name="connsiteX3" fmla="*/ 65964 w 980364"/>
              <a:gd name="connsiteY3" fmla="*/ 1787857 h 2101755"/>
              <a:gd name="connsiteX4" fmla="*/ 802943 w 980364"/>
              <a:gd name="connsiteY4" fmla="*/ 2101755 h 2101755"/>
              <a:gd name="connsiteX0" fmla="*/ 980364 w 1034955"/>
              <a:gd name="connsiteY0" fmla="*/ 0 h 2101755"/>
              <a:gd name="connsiteX1" fmla="*/ 939421 w 1034955"/>
              <a:gd name="connsiteY1" fmla="*/ 477672 h 2101755"/>
              <a:gd name="connsiteX2" fmla="*/ 407158 w 1034955"/>
              <a:gd name="connsiteY2" fmla="*/ 723331 h 2101755"/>
              <a:gd name="connsiteX3" fmla="*/ 65964 w 1034955"/>
              <a:gd name="connsiteY3" fmla="*/ 1787857 h 2101755"/>
              <a:gd name="connsiteX4" fmla="*/ 802943 w 1034955"/>
              <a:gd name="connsiteY4" fmla="*/ 2101755 h 2101755"/>
              <a:gd name="connsiteX0" fmla="*/ 975815 w 1025857"/>
              <a:gd name="connsiteY0" fmla="*/ 0 h 2101755"/>
              <a:gd name="connsiteX1" fmla="*/ 934872 w 1025857"/>
              <a:gd name="connsiteY1" fmla="*/ 477672 h 2101755"/>
              <a:gd name="connsiteX2" fmla="*/ 429905 w 1025857"/>
              <a:gd name="connsiteY2" fmla="*/ 1009934 h 2101755"/>
              <a:gd name="connsiteX3" fmla="*/ 61415 w 1025857"/>
              <a:gd name="connsiteY3" fmla="*/ 1787857 h 2101755"/>
              <a:gd name="connsiteX4" fmla="*/ 798394 w 1025857"/>
              <a:gd name="connsiteY4" fmla="*/ 2101755 h 2101755"/>
              <a:gd name="connsiteX0" fmla="*/ 932597 w 1009935"/>
              <a:gd name="connsiteY0" fmla="*/ 0 h 2101755"/>
              <a:gd name="connsiteX1" fmla="*/ 891654 w 1009935"/>
              <a:gd name="connsiteY1" fmla="*/ 477672 h 2101755"/>
              <a:gd name="connsiteX2" fmla="*/ 864359 w 1009935"/>
              <a:gd name="connsiteY2" fmla="*/ 1119116 h 2101755"/>
              <a:gd name="connsiteX3" fmla="*/ 18197 w 1009935"/>
              <a:gd name="connsiteY3" fmla="*/ 1787857 h 2101755"/>
              <a:gd name="connsiteX4" fmla="*/ 755176 w 1009935"/>
              <a:gd name="connsiteY4" fmla="*/ 2101755 h 210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935" h="2101755">
                <a:moveTo>
                  <a:pt x="932597" y="0"/>
                </a:moveTo>
                <a:cubicBezTo>
                  <a:pt x="887105" y="50042"/>
                  <a:pt x="903027" y="291153"/>
                  <a:pt x="891654" y="477672"/>
                </a:cubicBezTo>
                <a:cubicBezTo>
                  <a:pt x="880281" y="664191"/>
                  <a:pt x="1009935" y="900752"/>
                  <a:pt x="864359" y="1119116"/>
                </a:cubicBezTo>
                <a:cubicBezTo>
                  <a:pt x="718783" y="1337480"/>
                  <a:pt x="36394" y="1624084"/>
                  <a:pt x="18197" y="1787857"/>
                </a:cubicBezTo>
                <a:cubicBezTo>
                  <a:pt x="0" y="1951630"/>
                  <a:pt x="419668" y="2059674"/>
                  <a:pt x="755176" y="2101755"/>
                </a:cubicBezTo>
              </a:path>
            </a:pathLst>
          </a:custGeom>
          <a:ln w="762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8" name="Grupo 37"/>
          <p:cNvGrpSpPr/>
          <p:nvPr/>
        </p:nvGrpSpPr>
        <p:grpSpPr>
          <a:xfrm>
            <a:off x="1086825" y="3480179"/>
            <a:ext cx="4197697" cy="2464620"/>
            <a:chOff x="1086825" y="3480179"/>
            <a:chExt cx="4197697" cy="2464620"/>
          </a:xfrm>
        </p:grpSpPr>
        <p:pic>
          <p:nvPicPr>
            <p:cNvPr id="26" name="Imagem 25" descr="tone-1khz.gif"/>
            <p:cNvPicPr>
              <a:picLocks noChangeAspect="1"/>
            </p:cNvPicPr>
            <p:nvPr/>
          </p:nvPicPr>
          <p:blipFill>
            <a:blip r:embed="rId5" cstate="print"/>
            <a:srcRect l="6511" t="11073" b="8137"/>
            <a:stretch>
              <a:fillRect/>
            </a:stretch>
          </p:blipFill>
          <p:spPr>
            <a:xfrm>
              <a:off x="1419368" y="3480179"/>
              <a:ext cx="3865154" cy="2115403"/>
            </a:xfrm>
            <a:prstGeom prst="rect">
              <a:avLst/>
            </a:prstGeom>
          </p:spPr>
        </p:pic>
        <p:sp>
          <p:nvSpPr>
            <p:cNvPr id="27" name="CaixaDeTexto 26"/>
            <p:cNvSpPr txBox="1"/>
            <p:nvPr/>
          </p:nvSpPr>
          <p:spPr>
            <a:xfrm>
              <a:off x="1670550" y="5419868"/>
              <a:ext cx="113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805588" y="5419868"/>
              <a:ext cx="113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3954275" y="5419868"/>
              <a:ext cx="113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5089314" y="5419868"/>
              <a:ext cx="113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1502227" y="3579694"/>
              <a:ext cx="113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1422616" y="5212879"/>
              <a:ext cx="18274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-1</a:t>
              </a: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1468108" y="4391736"/>
              <a:ext cx="1138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2826079" y="5667800"/>
              <a:ext cx="12909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b="1" dirty="0" smtClean="0"/>
                <a:t>Tempo (</a:t>
              </a:r>
              <a:r>
                <a:rPr lang="pt-BR" b="1" dirty="0" err="1" smtClean="0"/>
                <a:t>ms</a:t>
              </a:r>
              <a:r>
                <a:rPr lang="pt-BR" b="1" dirty="0" smtClean="0"/>
                <a:t>)</a:t>
              </a:r>
              <a:endPara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 rot="16200000" flipH="1">
              <a:off x="541387" y="4358152"/>
              <a:ext cx="136787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b="1" dirty="0" smtClean="0"/>
                <a:t>Tensão (mV)</a:t>
              </a:r>
              <a:endPara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4" name="Forma livre 43"/>
          <p:cNvSpPr/>
          <p:nvPr/>
        </p:nvSpPr>
        <p:spPr>
          <a:xfrm>
            <a:off x="3070742" y="2634019"/>
            <a:ext cx="1023582" cy="859808"/>
          </a:xfrm>
          <a:custGeom>
            <a:avLst/>
            <a:gdLst>
              <a:gd name="connsiteX0" fmla="*/ 1023582 w 1023582"/>
              <a:gd name="connsiteY0" fmla="*/ 0 h 859808"/>
              <a:gd name="connsiteX1" fmla="*/ 532263 w 1023582"/>
              <a:gd name="connsiteY1" fmla="*/ 136477 h 859808"/>
              <a:gd name="connsiteX2" fmla="*/ 150125 w 1023582"/>
              <a:gd name="connsiteY2" fmla="*/ 559558 h 859808"/>
              <a:gd name="connsiteX3" fmla="*/ 0 w 1023582"/>
              <a:gd name="connsiteY3" fmla="*/ 859808 h 85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3582" h="859808">
                <a:moveTo>
                  <a:pt x="1023582" y="0"/>
                </a:moveTo>
                <a:cubicBezTo>
                  <a:pt x="850710" y="21608"/>
                  <a:pt x="677839" y="43217"/>
                  <a:pt x="532263" y="136477"/>
                </a:cubicBezTo>
                <a:cubicBezTo>
                  <a:pt x="386687" y="229737"/>
                  <a:pt x="238835" y="439003"/>
                  <a:pt x="150125" y="559558"/>
                </a:cubicBezTo>
                <a:cubicBezTo>
                  <a:pt x="61415" y="680113"/>
                  <a:pt x="30707" y="769960"/>
                  <a:pt x="0" y="859808"/>
                </a:cubicBezTo>
              </a:path>
            </a:pathLst>
          </a:custGeom>
          <a:ln w="762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CaixaDeTexto 44"/>
          <p:cNvSpPr txBox="1"/>
          <p:nvPr/>
        </p:nvSpPr>
        <p:spPr>
          <a:xfrm>
            <a:off x="5764878" y="3870847"/>
            <a:ext cx="93455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/>
              <a:t>Sinal</a:t>
            </a:r>
          </a:p>
          <a:p>
            <a:r>
              <a:rPr lang="pt-BR" sz="1600" b="1" dirty="0" smtClean="0"/>
              <a:t> de Áudio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6463184" y="6029471"/>
            <a:ext cx="147155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/>
              <a:t>Transdução</a:t>
            </a:r>
          </a:p>
          <a:p>
            <a:r>
              <a:rPr lang="pt-BR" sz="1600" b="1" dirty="0" err="1" smtClean="0"/>
              <a:t>Eletro-acústica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CaixaDeTexto 46"/>
          <p:cNvSpPr txBox="1"/>
          <p:nvPr/>
        </p:nvSpPr>
        <p:spPr>
          <a:xfrm>
            <a:off x="7352563" y="4571435"/>
            <a:ext cx="11862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/>
              <a:t>Alto-Falante</a:t>
            </a:r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Métodos Objetivos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110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5634" t="70313" r="50049" b="17890"/>
          <a:stretch>
            <a:fillRect/>
          </a:stretch>
        </p:blipFill>
        <p:spPr bwMode="auto">
          <a:xfrm>
            <a:off x="2361057" y="3807720"/>
            <a:ext cx="4876002" cy="177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Motivação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dirty="0" smtClean="0"/>
              <a:t>Testes Subjetivos são:</a:t>
            </a:r>
          </a:p>
          <a:p>
            <a:pPr lvl="1"/>
            <a:r>
              <a:rPr lang="pt-BR" sz="3200" dirty="0" smtClean="0">
                <a:solidFill>
                  <a:srgbClr val="FF0000"/>
                </a:solidFill>
              </a:rPr>
              <a:t>Confiáveis</a:t>
            </a:r>
            <a:r>
              <a:rPr lang="pt-BR" sz="3200" dirty="0" smtClean="0"/>
              <a:t>, se feitos devidamente </a:t>
            </a:r>
          </a:p>
          <a:p>
            <a:pPr lvl="1"/>
            <a:r>
              <a:rPr lang="pt-BR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Custosos e Demorados</a:t>
            </a:r>
          </a:p>
          <a:p>
            <a:pPr lvl="1"/>
            <a:r>
              <a:rPr lang="pt-BR" sz="3200" dirty="0" smtClean="0"/>
              <a:t>Suscetíveis a variabilidade </a:t>
            </a:r>
          </a:p>
          <a:p>
            <a:pPr>
              <a:spcBef>
                <a:spcPts val="2400"/>
              </a:spcBef>
            </a:pPr>
            <a:r>
              <a:rPr lang="pt-BR" sz="4000" dirty="0" smtClean="0"/>
              <a:t>Sistemas de Comunicações</a:t>
            </a:r>
          </a:p>
          <a:p>
            <a:pPr lvl="1"/>
            <a:r>
              <a:rPr lang="pt-BR" sz="3200" dirty="0" smtClean="0">
                <a:solidFill>
                  <a:srgbClr val="0000FF"/>
                </a:solidFill>
              </a:rPr>
              <a:t>Monitoração constante de qualidade</a:t>
            </a:r>
          </a:p>
          <a:p>
            <a:pPr lvl="1"/>
            <a:r>
              <a:rPr lang="pt-BR" sz="3200" dirty="0" smtClean="0"/>
              <a:t>Inviável recorrer a testes subjetivos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dirty="0" smtClean="0"/>
              <a:t>Substituir o ouvinte na monitoração de qualidade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Ferramenta de AQ = </a:t>
            </a:r>
            <a:r>
              <a:rPr lang="pt-BR" b="1" u="sng" dirty="0" err="1" smtClean="0">
                <a:solidFill>
                  <a:srgbClr val="FF0000"/>
                </a:solidFill>
              </a:rPr>
              <a:t>Preditor</a:t>
            </a:r>
            <a:r>
              <a:rPr lang="pt-BR" dirty="0" smtClean="0">
                <a:solidFill>
                  <a:srgbClr val="FF0000"/>
                </a:solidFill>
              </a:rPr>
              <a:t> de MOS</a:t>
            </a:r>
          </a:p>
          <a:p>
            <a:pPr lvl="1"/>
            <a:r>
              <a:rPr lang="pt-BR" dirty="0" smtClean="0"/>
              <a:t>Uso operacional</a:t>
            </a:r>
          </a:p>
          <a:p>
            <a:pPr>
              <a:spcBef>
                <a:spcPts val="2400"/>
              </a:spcBef>
            </a:pPr>
            <a:r>
              <a:rPr lang="pt-BR" dirty="0" smtClean="0"/>
              <a:t>Etapa de Projeto do AQ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Resultados do AQ altamente correlacionados com o MOS medido</a:t>
            </a:r>
          </a:p>
          <a:p>
            <a:pPr lvl="2"/>
            <a:r>
              <a:rPr lang="pt-BR" dirty="0" smtClean="0">
                <a:solidFill>
                  <a:srgbClr val="FF0000"/>
                </a:solidFill>
              </a:rPr>
              <a:t>Requer a condução de testes de audição</a:t>
            </a:r>
          </a:p>
          <a:p>
            <a:pPr lvl="3"/>
            <a:r>
              <a:rPr lang="pt-BR" b="1" dirty="0" smtClean="0"/>
              <a:t>Fase de projeto e de validação</a:t>
            </a:r>
            <a:r>
              <a:rPr lang="pt-BR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Abordagens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Construir um “ouvido biônico”</a:t>
            </a:r>
          </a:p>
          <a:p>
            <a:pPr lvl="1"/>
            <a:r>
              <a:rPr lang="pt-BR" dirty="0" smtClean="0"/>
              <a:t>Emprego de Modelos Psicoacústicos</a:t>
            </a:r>
          </a:p>
          <a:p>
            <a:pPr lvl="1"/>
            <a:r>
              <a:rPr lang="pt-BR" dirty="0" smtClean="0"/>
              <a:t>Operação no domínio digital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Métodos com Referência</a:t>
            </a:r>
          </a:p>
          <a:p>
            <a:pPr lvl="1"/>
            <a:r>
              <a:rPr lang="pt-BR" dirty="0" smtClean="0"/>
              <a:t>Comparação de representações internas (produzidas no ouvido interno)</a:t>
            </a:r>
          </a:p>
          <a:p>
            <a:pPr lvl="1"/>
            <a:r>
              <a:rPr lang="pt-BR" dirty="0" smtClean="0"/>
              <a:t>Mais sensíveis e confiáveis</a:t>
            </a:r>
          </a:p>
          <a:p>
            <a:r>
              <a:rPr lang="pt-BR" dirty="0" smtClean="0">
                <a:solidFill>
                  <a:srgbClr val="0000FF"/>
                </a:solidFill>
              </a:rPr>
              <a:t>Métodos sem Referência</a:t>
            </a:r>
          </a:p>
          <a:p>
            <a:pPr lvl="1"/>
            <a:r>
              <a:rPr lang="pt-BR" dirty="0" smtClean="0"/>
              <a:t>Mais frágeis </a:t>
            </a:r>
          </a:p>
          <a:p>
            <a:pPr lvl="1"/>
            <a:r>
              <a:rPr lang="pt-BR" dirty="0" smtClean="0"/>
              <a:t>Aplicáveis a degradações bem evidentes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Métodos Com Referência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200" dirty="0" smtClean="0"/>
              <a:t>Duas Categorias </a:t>
            </a:r>
          </a:p>
          <a:p>
            <a:pPr lvl="1"/>
            <a:r>
              <a:rPr lang="pt-BR" sz="2400" dirty="0" smtClean="0">
                <a:solidFill>
                  <a:srgbClr val="FF0000"/>
                </a:solidFill>
              </a:rPr>
              <a:t>CIR: </a:t>
            </a:r>
            <a:r>
              <a:rPr lang="pt-BR" sz="2400" i="1" dirty="0" err="1" smtClean="0">
                <a:solidFill>
                  <a:srgbClr val="FF0000"/>
                </a:solidFill>
              </a:rPr>
              <a:t>Comparison</a:t>
            </a:r>
            <a:r>
              <a:rPr lang="pt-BR" sz="2400" i="1" dirty="0" smtClean="0">
                <a:solidFill>
                  <a:srgbClr val="FF0000"/>
                </a:solidFill>
              </a:rPr>
              <a:t> </a:t>
            </a:r>
            <a:r>
              <a:rPr lang="pt-BR" sz="2400" i="1" dirty="0" err="1" smtClean="0">
                <a:solidFill>
                  <a:srgbClr val="FF0000"/>
                </a:solidFill>
              </a:rPr>
              <a:t>of</a:t>
            </a:r>
            <a:r>
              <a:rPr lang="pt-BR" sz="2400" i="1" dirty="0" smtClean="0">
                <a:solidFill>
                  <a:srgbClr val="FF0000"/>
                </a:solidFill>
              </a:rPr>
              <a:t> </a:t>
            </a:r>
            <a:r>
              <a:rPr lang="pt-BR" sz="2400" i="1" dirty="0" err="1" smtClean="0">
                <a:solidFill>
                  <a:srgbClr val="FF0000"/>
                </a:solidFill>
              </a:rPr>
              <a:t>Internal</a:t>
            </a:r>
            <a:r>
              <a:rPr lang="pt-BR" sz="2400" i="1" dirty="0" smtClean="0">
                <a:solidFill>
                  <a:srgbClr val="FF0000"/>
                </a:solidFill>
              </a:rPr>
              <a:t> </a:t>
            </a:r>
            <a:r>
              <a:rPr lang="pt-BR" sz="2400" i="1" dirty="0" err="1" smtClean="0">
                <a:solidFill>
                  <a:srgbClr val="FF0000"/>
                </a:solidFill>
              </a:rPr>
              <a:t>Representations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pPr lvl="1"/>
            <a:r>
              <a:rPr lang="pt-BR" sz="2400" dirty="0" smtClean="0">
                <a:solidFill>
                  <a:srgbClr val="0000FF"/>
                </a:solidFill>
              </a:rPr>
              <a:t>NSE: </a:t>
            </a:r>
            <a:r>
              <a:rPr lang="pt-BR" sz="2400" i="1" dirty="0" err="1" smtClean="0">
                <a:solidFill>
                  <a:srgbClr val="0000FF"/>
                </a:solidFill>
              </a:rPr>
              <a:t>Noise</a:t>
            </a:r>
            <a:r>
              <a:rPr lang="pt-BR" sz="2400" i="1" dirty="0" smtClean="0">
                <a:solidFill>
                  <a:srgbClr val="0000FF"/>
                </a:solidFill>
              </a:rPr>
              <a:t> </a:t>
            </a:r>
            <a:r>
              <a:rPr lang="pt-BR" sz="2400" i="1" dirty="0" err="1" smtClean="0">
                <a:solidFill>
                  <a:srgbClr val="0000FF"/>
                </a:solidFill>
              </a:rPr>
              <a:t>Signal</a:t>
            </a:r>
            <a:r>
              <a:rPr lang="pt-BR" sz="2400" i="1" dirty="0" smtClean="0">
                <a:solidFill>
                  <a:srgbClr val="0000FF"/>
                </a:solidFill>
              </a:rPr>
              <a:t> </a:t>
            </a:r>
            <a:r>
              <a:rPr lang="pt-BR" sz="2400" i="1" dirty="0" err="1" smtClean="0">
                <a:solidFill>
                  <a:srgbClr val="0000FF"/>
                </a:solidFill>
              </a:rPr>
              <a:t>Evaluation</a:t>
            </a:r>
            <a:r>
              <a:rPr lang="pt-BR" sz="2400" i="1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114</a:t>
            </a:fld>
            <a:endParaRPr lang="en-GB" dirty="0"/>
          </a:p>
        </p:txBody>
      </p:sp>
      <p:grpSp>
        <p:nvGrpSpPr>
          <p:cNvPr id="77" name="Grupo 76"/>
          <p:cNvGrpSpPr/>
          <p:nvPr/>
        </p:nvGrpSpPr>
        <p:grpSpPr>
          <a:xfrm>
            <a:off x="1392072" y="2292824"/>
            <a:ext cx="7141285" cy="3650776"/>
            <a:chOff x="1392072" y="2292824"/>
            <a:chExt cx="7141285" cy="3650776"/>
          </a:xfrm>
        </p:grpSpPr>
        <p:grpSp>
          <p:nvGrpSpPr>
            <p:cNvPr id="75" name="Grupo 74"/>
            <p:cNvGrpSpPr/>
            <p:nvPr/>
          </p:nvGrpSpPr>
          <p:grpSpPr>
            <a:xfrm>
              <a:off x="1428751" y="3193566"/>
              <a:ext cx="7104606" cy="2750034"/>
              <a:chOff x="1428751" y="3193566"/>
              <a:chExt cx="7104606" cy="2750034"/>
            </a:xfrm>
          </p:grpSpPr>
          <p:sp>
            <p:nvSpPr>
              <p:cNvPr id="9" name="Retângulo 8"/>
              <p:cNvSpPr/>
              <p:nvPr/>
            </p:nvSpPr>
            <p:spPr>
              <a:xfrm>
                <a:off x="3955937" y="3193566"/>
                <a:ext cx="1178038" cy="116110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Modelo do Sistema Auditivo</a:t>
                </a:r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5780541" y="3193566"/>
                <a:ext cx="1715634" cy="275003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Comparação das Representações Internas </a:t>
                </a:r>
              </a:p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</a:t>
                </a:r>
              </a:p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Modelo Cognitivo</a:t>
                </a:r>
                <a:endPara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7884140" y="4322683"/>
                <a:ext cx="6492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MOS</a:t>
                </a:r>
              </a:p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Predito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6" name="Conector reto 15"/>
              <p:cNvCxnSpPr>
                <a:stCxn id="37" idx="3"/>
                <a:endCxn id="9" idx="1"/>
              </p:cNvCxnSpPr>
              <p:nvPr/>
            </p:nvCxnSpPr>
            <p:spPr>
              <a:xfrm>
                <a:off x="3362325" y="3766660"/>
                <a:ext cx="593612" cy="7458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/>
              <p:cNvCxnSpPr>
                <a:stCxn id="9" idx="3"/>
              </p:cNvCxnSpPr>
              <p:nvPr/>
            </p:nvCxnSpPr>
            <p:spPr>
              <a:xfrm>
                <a:off x="5133975" y="3774118"/>
                <a:ext cx="638175" cy="0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>
                <a:stCxn id="10" idx="3"/>
                <a:endCxn id="14" idx="1"/>
              </p:cNvCxnSpPr>
              <p:nvPr/>
            </p:nvCxnSpPr>
            <p:spPr>
              <a:xfrm>
                <a:off x="7496175" y="4568583"/>
                <a:ext cx="387965" cy="322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tângulo 26"/>
              <p:cNvSpPr/>
              <p:nvPr/>
            </p:nvSpPr>
            <p:spPr>
              <a:xfrm>
                <a:off x="3958495" y="4779006"/>
                <a:ext cx="1204055" cy="116110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Modelo do Sistema Auditivo</a:t>
                </a:r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2028965" y="3520438"/>
                <a:ext cx="133336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Áudio Original</a:t>
                </a:r>
              </a:p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(Referência)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CaixaDeTexto 42"/>
              <p:cNvSpPr txBox="1"/>
              <p:nvPr/>
            </p:nvSpPr>
            <p:spPr>
              <a:xfrm>
                <a:off x="1428751" y="5101588"/>
                <a:ext cx="20193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Áudio Sob-Teste</a:t>
                </a:r>
              </a:p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(Codec com Perdas)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44" name="Conector reto 43"/>
              <p:cNvCxnSpPr>
                <a:stCxn id="43" idx="3"/>
                <a:endCxn id="27" idx="1"/>
              </p:cNvCxnSpPr>
              <p:nvPr/>
            </p:nvCxnSpPr>
            <p:spPr>
              <a:xfrm>
                <a:off x="3448051" y="5347810"/>
                <a:ext cx="510444" cy="11748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>
                <a:stCxn id="27" idx="3"/>
              </p:cNvCxnSpPr>
              <p:nvPr/>
            </p:nvCxnSpPr>
            <p:spPr>
              <a:xfrm flipV="1">
                <a:off x="5162550" y="5354726"/>
                <a:ext cx="623773" cy="4832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Retângulo 75"/>
            <p:cNvSpPr/>
            <p:nvPr/>
          </p:nvSpPr>
          <p:spPr>
            <a:xfrm>
              <a:off x="1392072" y="2292824"/>
              <a:ext cx="4954137" cy="559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967360" y="1807530"/>
            <a:ext cx="8098700" cy="4462202"/>
            <a:chOff x="967360" y="1807530"/>
            <a:chExt cx="8098700" cy="4462202"/>
          </a:xfrm>
        </p:grpSpPr>
        <p:grpSp>
          <p:nvGrpSpPr>
            <p:cNvPr id="79" name="Grupo 55"/>
            <p:cNvGrpSpPr/>
            <p:nvPr/>
          </p:nvGrpSpPr>
          <p:grpSpPr>
            <a:xfrm>
              <a:off x="967360" y="3193566"/>
              <a:ext cx="8098700" cy="3076166"/>
              <a:chOff x="967360" y="3193566"/>
              <a:chExt cx="8098700" cy="3076166"/>
            </a:xfrm>
          </p:grpSpPr>
          <p:sp>
            <p:nvSpPr>
              <p:cNvPr id="81" name="Retângulo 80"/>
              <p:cNvSpPr/>
              <p:nvPr/>
            </p:nvSpPr>
            <p:spPr>
              <a:xfrm>
                <a:off x="4274927" y="3193566"/>
                <a:ext cx="1178038" cy="116110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Análise</a:t>
                </a:r>
              </a:p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Tempo-Freqüência</a:t>
                </a:r>
              </a:p>
            </p:txBody>
          </p:sp>
          <p:sp>
            <p:nvSpPr>
              <p:cNvPr id="82" name="CaixaDeTexto 81"/>
              <p:cNvSpPr txBox="1"/>
              <p:nvPr/>
            </p:nvSpPr>
            <p:spPr>
              <a:xfrm>
                <a:off x="8416843" y="3525327"/>
                <a:ext cx="64921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MOS</a:t>
                </a:r>
              </a:p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Predito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83" name="Conector reto 82"/>
              <p:cNvCxnSpPr>
                <a:stCxn id="89" idx="6"/>
                <a:endCxn id="81" idx="1"/>
              </p:cNvCxnSpPr>
              <p:nvPr/>
            </p:nvCxnSpPr>
            <p:spPr>
              <a:xfrm>
                <a:off x="3832070" y="3773028"/>
                <a:ext cx="442857" cy="1090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/>
              <p:cNvCxnSpPr>
                <a:stCxn id="81" idx="3"/>
                <a:endCxn id="96" idx="1"/>
              </p:cNvCxnSpPr>
              <p:nvPr/>
            </p:nvCxnSpPr>
            <p:spPr>
              <a:xfrm>
                <a:off x="5452965" y="3774118"/>
                <a:ext cx="479526" cy="0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/>
              <p:cNvCxnSpPr>
                <a:stCxn id="96" idx="3"/>
                <a:endCxn id="82" idx="1"/>
              </p:cNvCxnSpPr>
              <p:nvPr/>
            </p:nvCxnSpPr>
            <p:spPr>
              <a:xfrm flipV="1">
                <a:off x="8082821" y="3771549"/>
                <a:ext cx="334022" cy="2569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tângulo 85"/>
              <p:cNvSpPr/>
              <p:nvPr/>
            </p:nvSpPr>
            <p:spPr>
              <a:xfrm>
                <a:off x="4277485" y="5108629"/>
                <a:ext cx="1204055" cy="116110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Análise</a:t>
                </a:r>
              </a:p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Tempo-Freqüência</a:t>
                </a:r>
              </a:p>
            </p:txBody>
          </p:sp>
          <p:cxnSp>
            <p:nvCxnSpPr>
              <p:cNvPr id="87" name="Conector reto 86"/>
              <p:cNvCxnSpPr>
                <a:endCxn id="86" idx="1"/>
              </p:cNvCxnSpPr>
              <p:nvPr/>
            </p:nvCxnSpPr>
            <p:spPr>
              <a:xfrm>
                <a:off x="3333984" y="5686273"/>
                <a:ext cx="943501" cy="2908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reto 87"/>
              <p:cNvCxnSpPr>
                <a:stCxn id="86" idx="3"/>
                <a:endCxn id="93" idx="1"/>
              </p:cNvCxnSpPr>
              <p:nvPr/>
            </p:nvCxnSpPr>
            <p:spPr>
              <a:xfrm>
                <a:off x="5481540" y="5689181"/>
                <a:ext cx="468139" cy="0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luxograma: Ou 88"/>
              <p:cNvSpPr/>
              <p:nvPr/>
            </p:nvSpPr>
            <p:spPr>
              <a:xfrm>
                <a:off x="3385503" y="3549744"/>
                <a:ext cx="446567" cy="446567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0" name="Conector reto 89"/>
              <p:cNvCxnSpPr>
                <a:stCxn id="99" idx="3"/>
                <a:endCxn id="89" idx="2"/>
              </p:cNvCxnSpPr>
              <p:nvPr/>
            </p:nvCxnSpPr>
            <p:spPr>
              <a:xfrm flipV="1">
                <a:off x="2986660" y="3773028"/>
                <a:ext cx="398843" cy="2915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Forma 90"/>
              <p:cNvCxnSpPr>
                <a:stCxn id="98" idx="3"/>
                <a:endCxn id="89" idx="4"/>
              </p:cNvCxnSpPr>
              <p:nvPr/>
            </p:nvCxnSpPr>
            <p:spPr>
              <a:xfrm flipV="1">
                <a:off x="2453238" y="3996311"/>
                <a:ext cx="1155549" cy="1689284"/>
              </a:xfrm>
              <a:prstGeom prst="bentConnector2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Menos 91"/>
              <p:cNvSpPr/>
              <p:nvPr/>
            </p:nvSpPr>
            <p:spPr>
              <a:xfrm>
                <a:off x="3108843" y="3528485"/>
                <a:ext cx="247650" cy="95250"/>
              </a:xfrm>
              <a:prstGeom prst="mathMin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3" name="Retângulo 92"/>
              <p:cNvSpPr/>
              <p:nvPr/>
            </p:nvSpPr>
            <p:spPr>
              <a:xfrm>
                <a:off x="5949679" y="5108629"/>
                <a:ext cx="2124022" cy="116110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Modelo do Psicoacústico</a:t>
                </a:r>
              </a:p>
            </p:txBody>
          </p:sp>
          <p:sp>
            <p:nvSpPr>
              <p:cNvPr id="94" name="CaixaDeTexto 93"/>
              <p:cNvSpPr txBox="1"/>
              <p:nvPr/>
            </p:nvSpPr>
            <p:spPr>
              <a:xfrm rot="18905051">
                <a:off x="3768254" y="3308605"/>
                <a:ext cx="55147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Erro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95" name="Conector de seta reta 94"/>
              <p:cNvCxnSpPr>
                <a:stCxn id="93" idx="0"/>
                <a:endCxn id="96" idx="2"/>
              </p:cNvCxnSpPr>
              <p:nvPr/>
            </p:nvCxnSpPr>
            <p:spPr>
              <a:xfrm rot="16200000" flipV="1">
                <a:off x="6632693" y="4729632"/>
                <a:ext cx="753960" cy="4034"/>
              </a:xfrm>
              <a:prstGeom prst="straightConnector1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Retângulo 95"/>
              <p:cNvSpPr/>
              <p:nvPr/>
            </p:nvSpPr>
            <p:spPr>
              <a:xfrm>
                <a:off x="5932491" y="3193566"/>
                <a:ext cx="2150330" cy="116110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Comparação entre </a:t>
                </a:r>
              </a:p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Erro e Máscara Global</a:t>
                </a:r>
              </a:p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+</a:t>
                </a:r>
              </a:p>
              <a:p>
                <a:pPr algn="ctr"/>
                <a:r>
                  <a:rPr lang="pt-BR" sz="1600" dirty="0" smtClean="0">
                    <a:solidFill>
                      <a:schemeClr val="bg2">
                        <a:lumMod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Modelo Cognitivo</a:t>
                </a:r>
              </a:p>
            </p:txBody>
          </p:sp>
          <p:sp>
            <p:nvSpPr>
              <p:cNvPr id="97" name="CaixaDeTexto 96"/>
              <p:cNvSpPr txBox="1"/>
              <p:nvPr/>
            </p:nvSpPr>
            <p:spPr>
              <a:xfrm>
                <a:off x="6979409" y="4791531"/>
                <a:ext cx="169386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Máscara Global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8" name="CaixaDeTexto 97"/>
              <p:cNvSpPr txBox="1"/>
              <p:nvPr/>
            </p:nvSpPr>
            <p:spPr>
              <a:xfrm>
                <a:off x="1119878" y="5439373"/>
                <a:ext cx="133336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Áudio Original</a:t>
                </a:r>
              </a:p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(Referência)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9" name="CaixaDeTexto 98"/>
              <p:cNvSpPr txBox="1"/>
              <p:nvPr/>
            </p:nvSpPr>
            <p:spPr>
              <a:xfrm>
                <a:off x="967360" y="3529721"/>
                <a:ext cx="20193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Áudio Sob-Teste</a:t>
                </a:r>
              </a:p>
              <a:p>
                <a:pPr algn="ctr"/>
                <a:r>
                  <a:rPr lang="pt-BR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(Codec com Perdas)</a:t>
                </a:r>
                <a:endParaRPr lang="pt-BR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80" name="Retângulo 79"/>
            <p:cNvSpPr/>
            <p:nvPr/>
          </p:nvSpPr>
          <p:spPr>
            <a:xfrm>
              <a:off x="1552353" y="1807530"/>
              <a:ext cx="6996224" cy="510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Avaliadores Padronizados (ITU)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Família PESQ</a:t>
            </a:r>
          </a:p>
          <a:p>
            <a:pPr lvl="1"/>
            <a:r>
              <a:rPr lang="pt-BR" b="1" i="1" dirty="0" smtClean="0"/>
              <a:t>P</a:t>
            </a:r>
            <a:r>
              <a:rPr lang="pt-BR" i="1" dirty="0" smtClean="0"/>
              <a:t>erceptual </a:t>
            </a:r>
            <a:r>
              <a:rPr lang="pt-BR" b="1" i="1" dirty="0" err="1" smtClean="0"/>
              <a:t>E</a:t>
            </a:r>
            <a:r>
              <a:rPr lang="pt-BR" i="1" dirty="0" err="1" smtClean="0"/>
              <a:t>valuation</a:t>
            </a:r>
            <a:r>
              <a:rPr lang="pt-BR" i="1" dirty="0" smtClean="0"/>
              <a:t> </a:t>
            </a:r>
            <a:r>
              <a:rPr lang="pt-BR" i="1" dirty="0" err="1" smtClean="0"/>
              <a:t>of</a:t>
            </a:r>
            <a:r>
              <a:rPr lang="pt-BR" i="1" dirty="0" smtClean="0"/>
              <a:t> </a:t>
            </a:r>
            <a:r>
              <a:rPr lang="pt-BR" b="1" i="1" dirty="0" smtClean="0"/>
              <a:t>S</a:t>
            </a:r>
            <a:r>
              <a:rPr lang="pt-BR" i="1" dirty="0" smtClean="0"/>
              <a:t>peech </a:t>
            </a:r>
            <a:r>
              <a:rPr lang="pt-BR" b="1" i="1" dirty="0" err="1" smtClean="0"/>
              <a:t>Q</a:t>
            </a:r>
            <a:r>
              <a:rPr lang="pt-BR" i="1" dirty="0" err="1" smtClean="0"/>
              <a:t>uality</a:t>
            </a:r>
            <a:endParaRPr lang="pt-BR" i="1" dirty="0" smtClean="0"/>
          </a:p>
          <a:p>
            <a:pPr lvl="1"/>
            <a:r>
              <a:rPr lang="pt-BR" dirty="0" smtClean="0"/>
              <a:t>AQ de sinais de voz</a:t>
            </a:r>
          </a:p>
          <a:p>
            <a:pPr lvl="1"/>
            <a:r>
              <a:rPr lang="pt-BR" dirty="0" smtClean="0"/>
              <a:t>Redes de telefonia e </a:t>
            </a:r>
            <a:r>
              <a:rPr lang="pt-BR" dirty="0" err="1" smtClean="0"/>
              <a:t>codecs</a:t>
            </a:r>
            <a:r>
              <a:rPr lang="pt-BR" dirty="0" smtClean="0"/>
              <a:t> de voz</a:t>
            </a:r>
          </a:p>
          <a:p>
            <a:pPr lvl="1"/>
            <a:r>
              <a:rPr lang="pt-BR" dirty="0" smtClean="0"/>
              <a:t>Com referência (</a:t>
            </a:r>
            <a:r>
              <a:rPr lang="pt-BR" i="1" dirty="0" err="1" smtClean="0"/>
              <a:t>end-to-end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ITU-T </a:t>
            </a:r>
            <a:r>
              <a:rPr lang="pt-BR" i="1" dirty="0" err="1" smtClean="0"/>
              <a:t>Recommendation</a:t>
            </a:r>
            <a:r>
              <a:rPr lang="pt-BR" dirty="0" smtClean="0"/>
              <a:t> P.862 (02/01)</a:t>
            </a:r>
          </a:p>
          <a:p>
            <a:pPr lvl="2"/>
            <a:r>
              <a:rPr lang="pt-BR" b="1" dirty="0" smtClean="0">
                <a:solidFill>
                  <a:srgbClr val="FF0000"/>
                </a:solidFill>
              </a:rPr>
              <a:t>PESQ</a:t>
            </a:r>
          </a:p>
          <a:p>
            <a:pPr lvl="2"/>
            <a:r>
              <a:rPr lang="pt-BR" dirty="0" smtClean="0">
                <a:solidFill>
                  <a:srgbClr val="FF0000"/>
                </a:solidFill>
              </a:rPr>
              <a:t>Banda estreita (4 kHz)</a:t>
            </a:r>
          </a:p>
          <a:p>
            <a:pPr lvl="1"/>
            <a:r>
              <a:rPr lang="pt-BR" dirty="0" smtClean="0"/>
              <a:t>ITU-T </a:t>
            </a:r>
            <a:r>
              <a:rPr lang="pt-BR" i="1" dirty="0" err="1" smtClean="0"/>
              <a:t>Recommendation</a:t>
            </a:r>
            <a:r>
              <a:rPr lang="pt-BR" dirty="0" smtClean="0"/>
              <a:t> P.862.2 (11/07)</a:t>
            </a:r>
          </a:p>
          <a:p>
            <a:pPr lvl="2"/>
            <a:r>
              <a:rPr lang="pt-BR" b="1" dirty="0" smtClean="0">
                <a:solidFill>
                  <a:srgbClr val="0000FF"/>
                </a:solidFill>
              </a:rPr>
              <a:t>W-PESQ</a:t>
            </a:r>
          </a:p>
          <a:p>
            <a:pPr lvl="2"/>
            <a:r>
              <a:rPr lang="pt-BR" dirty="0" smtClean="0">
                <a:solidFill>
                  <a:srgbClr val="0000FF"/>
                </a:solidFill>
              </a:rPr>
              <a:t>Banda larga (8 kHz)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Avaliadores Padronizados (ITU)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PEAQ</a:t>
            </a:r>
          </a:p>
          <a:p>
            <a:pPr lvl="1"/>
            <a:r>
              <a:rPr lang="pt-BR" b="1" i="1" dirty="0" smtClean="0"/>
              <a:t>P</a:t>
            </a:r>
            <a:r>
              <a:rPr lang="pt-BR" i="1" dirty="0" smtClean="0"/>
              <a:t>erceptual </a:t>
            </a:r>
            <a:r>
              <a:rPr lang="pt-BR" b="1" i="1" dirty="0" err="1" smtClean="0"/>
              <a:t>E</a:t>
            </a:r>
            <a:r>
              <a:rPr lang="pt-BR" i="1" dirty="0" err="1" smtClean="0"/>
              <a:t>valuation</a:t>
            </a:r>
            <a:r>
              <a:rPr lang="pt-BR" i="1" dirty="0" smtClean="0"/>
              <a:t> </a:t>
            </a:r>
            <a:r>
              <a:rPr lang="pt-BR" i="1" dirty="0" err="1" smtClean="0"/>
              <a:t>of</a:t>
            </a:r>
            <a:r>
              <a:rPr lang="pt-BR" i="1" dirty="0" smtClean="0"/>
              <a:t> </a:t>
            </a:r>
            <a:r>
              <a:rPr lang="pt-BR" b="1" i="1" dirty="0" err="1" smtClean="0"/>
              <a:t>A</a:t>
            </a:r>
            <a:r>
              <a:rPr lang="pt-BR" i="1" dirty="0" err="1" smtClean="0"/>
              <a:t>udio</a:t>
            </a:r>
            <a:r>
              <a:rPr lang="pt-BR" i="1" dirty="0" smtClean="0"/>
              <a:t> </a:t>
            </a:r>
            <a:r>
              <a:rPr lang="pt-BR" b="1" i="1" dirty="0" err="1" smtClean="0"/>
              <a:t>Q</a:t>
            </a:r>
            <a:r>
              <a:rPr lang="pt-BR" i="1" dirty="0" err="1" smtClean="0"/>
              <a:t>uality</a:t>
            </a:r>
            <a:endParaRPr lang="pt-BR" i="1" dirty="0" smtClean="0"/>
          </a:p>
          <a:p>
            <a:pPr lvl="1"/>
            <a:r>
              <a:rPr lang="pt-BR" dirty="0" smtClean="0"/>
              <a:t>ITU-R </a:t>
            </a:r>
            <a:r>
              <a:rPr lang="pt-BR" i="1" dirty="0" err="1" smtClean="0"/>
              <a:t>Recommendation</a:t>
            </a:r>
            <a:r>
              <a:rPr lang="pt-BR" dirty="0" smtClean="0"/>
              <a:t> BS. 1387 (2001)</a:t>
            </a:r>
          </a:p>
          <a:p>
            <a:pPr lvl="1"/>
            <a:r>
              <a:rPr lang="pt-BR" dirty="0" smtClean="0"/>
              <a:t>AQ de sinais de Áudio (banda de 24 kHz)</a:t>
            </a:r>
          </a:p>
          <a:p>
            <a:pPr lvl="1"/>
            <a:r>
              <a:rPr lang="pt-BR" dirty="0" smtClean="0"/>
              <a:t>Com referência (</a:t>
            </a:r>
            <a:r>
              <a:rPr lang="pt-BR" i="1" dirty="0" err="1" smtClean="0"/>
              <a:t>end-to-end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Otimizado para </a:t>
            </a:r>
            <a:r>
              <a:rPr lang="pt-BR" dirty="0" err="1" smtClean="0">
                <a:solidFill>
                  <a:srgbClr val="FF0000"/>
                </a:solidFill>
              </a:rPr>
              <a:t>codecs</a:t>
            </a:r>
            <a:r>
              <a:rPr lang="pt-BR" dirty="0" smtClean="0">
                <a:solidFill>
                  <a:srgbClr val="FF0000"/>
                </a:solidFill>
              </a:rPr>
              <a:t> de áudio</a:t>
            </a:r>
          </a:p>
          <a:p>
            <a:pPr lvl="2"/>
            <a:r>
              <a:rPr lang="pt-BR" dirty="0" smtClean="0"/>
              <a:t>Defeitos sutis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Codecs</a:t>
            </a:r>
            <a:r>
              <a:rPr lang="pt-BR" dirty="0" smtClean="0"/>
              <a:t>: (D)Efeitos Colaterais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dirty="0" smtClean="0"/>
              <a:t>Causas Principais</a:t>
            </a:r>
          </a:p>
          <a:p>
            <a:pPr lvl="1"/>
            <a:r>
              <a:rPr lang="pt-BR" sz="2000" dirty="0" smtClean="0"/>
              <a:t>Erros de quantização e descarte de informação</a:t>
            </a:r>
          </a:p>
          <a:p>
            <a:r>
              <a:rPr lang="pt-BR" sz="2400" dirty="0" smtClean="0"/>
              <a:t>Defeitos mais evidentes</a:t>
            </a:r>
          </a:p>
          <a:p>
            <a:pPr lvl="1"/>
            <a:r>
              <a:rPr lang="pt-BR" sz="2000" dirty="0" smtClean="0">
                <a:solidFill>
                  <a:srgbClr val="FF0000"/>
                </a:solidFill>
              </a:rPr>
              <a:t>Pré-eco</a:t>
            </a:r>
            <a:r>
              <a:rPr lang="pt-BR" sz="2000" dirty="0" smtClean="0"/>
              <a:t> </a:t>
            </a:r>
          </a:p>
          <a:p>
            <a:pPr lvl="2"/>
            <a:r>
              <a:rPr lang="pt-BR" sz="1600" dirty="0" smtClean="0"/>
              <a:t>Espalhamento no tempo do ruído de quantização + proc. em blocos</a:t>
            </a:r>
          </a:p>
          <a:p>
            <a:pPr lvl="1"/>
            <a:r>
              <a:rPr lang="pt-BR" sz="2000" dirty="0" smtClean="0"/>
              <a:t>Aspereza</a:t>
            </a:r>
            <a:r>
              <a:rPr lang="pt-BR" sz="2000" i="1" dirty="0" smtClean="0"/>
              <a:t> </a:t>
            </a:r>
          </a:p>
          <a:p>
            <a:pPr lvl="2"/>
            <a:r>
              <a:rPr lang="pt-BR" sz="1600" dirty="0" smtClean="0"/>
              <a:t>Transformações sem reconstrução perfeita</a:t>
            </a:r>
          </a:p>
          <a:p>
            <a:pPr lvl="1"/>
            <a:r>
              <a:rPr lang="pt-BR" sz="2000" i="1" dirty="0" err="1" smtClean="0">
                <a:solidFill>
                  <a:srgbClr val="0000FF"/>
                </a:solidFill>
              </a:rPr>
              <a:t>Birdies</a:t>
            </a:r>
            <a:endParaRPr lang="pt-BR" sz="2000" dirty="0" smtClean="0">
              <a:solidFill>
                <a:srgbClr val="0000FF"/>
              </a:solidFill>
            </a:endParaRPr>
          </a:p>
          <a:p>
            <a:pPr lvl="2"/>
            <a:r>
              <a:rPr lang="pt-BR" sz="1600" dirty="0" smtClean="0"/>
              <a:t>Chaveamento (súbito, não-natural), entre blocos adjacentes, de componentes das bandas de freqüências mais altas</a:t>
            </a:r>
          </a:p>
          <a:p>
            <a:pPr lvl="1"/>
            <a:r>
              <a:rPr lang="pt-BR" sz="2000" dirty="0" smtClean="0"/>
              <a:t>Pós-eco (reverberação de voz)</a:t>
            </a:r>
          </a:p>
          <a:p>
            <a:pPr lvl="2"/>
            <a:r>
              <a:rPr lang="pt-BR" sz="1600" dirty="0" smtClean="0"/>
              <a:t>Causado pela baixa resolução temporal de codificadores de áudio</a:t>
            </a:r>
          </a:p>
          <a:p>
            <a:pPr lvl="1"/>
            <a:r>
              <a:rPr lang="pt-BR" sz="2000" dirty="0" smtClean="0"/>
              <a:t>Perda de altas freqüências</a:t>
            </a:r>
          </a:p>
          <a:p>
            <a:pPr lvl="1"/>
            <a:r>
              <a:rPr lang="pt-BR" sz="2000" dirty="0" smtClean="0"/>
              <a:t>Degradação de localização espacial de fontes sonoras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117</a:t>
            </a:fld>
            <a:endParaRPr lang="en-GB" dirty="0"/>
          </a:p>
        </p:txBody>
      </p:sp>
      <p:pic>
        <p:nvPicPr>
          <p:cNvPr id="9" name="bras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3457847" y="3290888"/>
            <a:ext cx="304800" cy="304800"/>
          </a:xfrm>
          <a:prstGeom prst="rect">
            <a:avLst/>
          </a:prstGeom>
        </p:spPr>
      </p:pic>
      <p:pic>
        <p:nvPicPr>
          <p:cNvPr id="10" name="brass_52kpps_Og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23022" y="3276600"/>
            <a:ext cx="304800" cy="304800"/>
          </a:xfrm>
          <a:prstGeom prst="rect">
            <a:avLst/>
          </a:prstGeom>
        </p:spPr>
      </p:pic>
      <p:pic>
        <p:nvPicPr>
          <p:cNvPr id="11" name="birds_LvB_Kocsis_birds_selec_44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626" y="3925690"/>
            <a:ext cx="337592" cy="312149"/>
          </a:xfrm>
          <a:prstGeom prst="rect">
            <a:avLst/>
          </a:prstGeom>
        </p:spPr>
      </p:pic>
      <p:pic>
        <p:nvPicPr>
          <p:cNvPr id="13" name="castanets_orig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3485418" y="2593975"/>
            <a:ext cx="304800" cy="304800"/>
          </a:xfrm>
          <a:prstGeom prst="rect">
            <a:avLst/>
          </a:prstGeom>
        </p:spPr>
      </p:pic>
      <p:pic>
        <p:nvPicPr>
          <p:cNvPr id="14" name="castanets_orig_coded_pre-eco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19580" y="259715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Avaliação via PEAQ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200" dirty="0" smtClean="0"/>
              <a:t>Escala (SDG): – 4 (Ruim) a 0 (</a:t>
            </a:r>
            <a:r>
              <a:rPr lang="pt-BR" sz="3200" dirty="0" err="1" smtClean="0"/>
              <a:t>Trasp</a:t>
            </a:r>
            <a:r>
              <a:rPr lang="pt-BR" sz="3200" dirty="0" smtClean="0"/>
              <a:t>.)</a:t>
            </a:r>
          </a:p>
          <a:p>
            <a:r>
              <a:rPr lang="pt-BR" sz="3200" dirty="0" smtClean="0"/>
              <a:t>Berimbau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118</a:t>
            </a:fld>
            <a:endParaRPr lang="en-GB" dirty="0"/>
          </a:p>
        </p:txBody>
      </p:sp>
      <p:graphicFrame>
        <p:nvGraphicFramePr>
          <p:cNvPr id="7" name="Group 88"/>
          <p:cNvGraphicFramePr>
            <a:graphicFrameLocks/>
          </p:cNvGraphicFramePr>
          <p:nvPr/>
        </p:nvGraphicFramePr>
        <p:xfrm>
          <a:off x="2359944" y="2957040"/>
          <a:ext cx="4938713" cy="28876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46238"/>
                <a:gridCol w="1646237"/>
                <a:gridCol w="1646238"/>
              </a:tblGrid>
              <a:tr h="930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Original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96 kb/s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192 </a:t>
                      </a:r>
                      <a:r>
                        <a:rPr kumimoji="0" lang="pt-BR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kb</a:t>
                      </a:r>
                      <a:r>
                        <a:rPr kumimoji="0" lang="pt-BR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/s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</a:tr>
              <a:tr h="928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MP3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(-3,397)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(-1,614)</a:t>
                      </a:r>
                      <a:endParaRPr kumimoji="0" lang="pt-B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928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OGG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(-1,440)</a:t>
                      </a:r>
                      <a:endParaRPr kumimoji="0" lang="pt-B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(-0,019)</a:t>
                      </a:r>
                      <a:endParaRPr kumimoji="0" lang="pt-B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11" name="Picture 64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35513" y="44942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6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46825" y="44815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6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22813" y="53959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8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34125" y="53816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5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6413" y="35671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III. Padrões em Codificação de Áudio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Seleção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119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Áudio Digital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</a:t>
            </a:fld>
            <a:endParaRPr lang="en-GB" dirty="0"/>
          </a:p>
        </p:txBody>
      </p:sp>
      <p:grpSp>
        <p:nvGrpSpPr>
          <p:cNvPr id="90" name="Grupo 89"/>
          <p:cNvGrpSpPr/>
          <p:nvPr/>
        </p:nvGrpSpPr>
        <p:grpSpPr>
          <a:xfrm>
            <a:off x="1167054" y="1296535"/>
            <a:ext cx="7879923" cy="5026935"/>
            <a:chOff x="1167054" y="1419367"/>
            <a:chExt cx="7879923" cy="5026935"/>
          </a:xfrm>
        </p:grpSpPr>
        <p:pic>
          <p:nvPicPr>
            <p:cNvPr id="91" name="Imagem 90" descr="sinal_analogico_in.png"/>
            <p:cNvPicPr>
              <a:picLocks/>
            </p:cNvPicPr>
            <p:nvPr/>
          </p:nvPicPr>
          <p:blipFill>
            <a:blip r:embed="rId3" cstate="print"/>
            <a:srcRect l="18529" t="12901" r="16994" b="15471"/>
            <a:stretch>
              <a:fillRect/>
            </a:stretch>
          </p:blipFill>
          <p:spPr>
            <a:xfrm>
              <a:off x="2205056" y="2674961"/>
              <a:ext cx="2235487" cy="1283573"/>
            </a:xfrm>
            <a:prstGeom prst="rect">
              <a:avLst/>
            </a:prstGeom>
          </p:spPr>
        </p:pic>
        <p:cxnSp>
          <p:nvCxnSpPr>
            <p:cNvPr id="92" name="Conector reto 91"/>
            <p:cNvCxnSpPr/>
            <p:nvPr/>
          </p:nvCxnSpPr>
          <p:spPr>
            <a:xfrm>
              <a:off x="2247900" y="3514725"/>
              <a:ext cx="21812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upo 13"/>
            <p:cNvGrpSpPr/>
            <p:nvPr/>
          </p:nvGrpSpPr>
          <p:grpSpPr>
            <a:xfrm>
              <a:off x="1446649" y="1542195"/>
              <a:ext cx="641442" cy="682386"/>
              <a:chOff x="2292825" y="1651379"/>
              <a:chExt cx="641442" cy="682386"/>
            </a:xfrm>
          </p:grpSpPr>
          <p:sp>
            <p:nvSpPr>
              <p:cNvPr id="135" name="Elipse 134"/>
              <p:cNvSpPr/>
              <p:nvPr/>
            </p:nvSpPr>
            <p:spPr>
              <a:xfrm>
                <a:off x="2402006" y="2019869"/>
                <a:ext cx="272955" cy="27295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36" name="Conector reto 135"/>
              <p:cNvCxnSpPr/>
              <p:nvPr/>
            </p:nvCxnSpPr>
            <p:spPr>
              <a:xfrm rot="5400000">
                <a:off x="2217716" y="2163168"/>
                <a:ext cx="341194" cy="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36"/>
              <p:cNvCxnSpPr/>
              <p:nvPr/>
            </p:nvCxnSpPr>
            <p:spPr>
              <a:xfrm>
                <a:off x="2661311" y="2156346"/>
                <a:ext cx="272956" cy="0"/>
              </a:xfrm>
              <a:prstGeom prst="line">
                <a:avLst/>
              </a:prstGeom>
              <a:ln w="57150"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CaixaDeTexto 137"/>
              <p:cNvSpPr txBox="1"/>
              <p:nvPr/>
            </p:nvSpPr>
            <p:spPr>
              <a:xfrm>
                <a:off x="2292825" y="1651379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err="1" smtClean="0"/>
                  <a:t>Mic</a:t>
                </a:r>
                <a:endParaRPr lang="pt-BR" dirty="0"/>
              </a:p>
            </p:txBody>
          </p:sp>
        </p:grpSp>
        <p:pic>
          <p:nvPicPr>
            <p:cNvPr id="94" name="Imagem 93" descr="220px-Icon_sound_loudspeaker.svg.png"/>
            <p:cNvPicPr>
              <a:picLocks noChangeAspect="1"/>
            </p:cNvPicPr>
            <p:nvPr/>
          </p:nvPicPr>
          <p:blipFill>
            <a:blip r:embed="rId4" cstate="print"/>
            <a:srcRect l="56849" b="8330"/>
            <a:stretch>
              <a:fillRect/>
            </a:stretch>
          </p:blipFill>
          <p:spPr>
            <a:xfrm rot="97724">
              <a:off x="1180971" y="1781966"/>
              <a:ext cx="258714" cy="514639"/>
            </a:xfrm>
            <a:prstGeom prst="rect">
              <a:avLst/>
            </a:prstGeom>
          </p:spPr>
        </p:pic>
        <p:sp>
          <p:nvSpPr>
            <p:cNvPr id="95" name="Retângulo 94"/>
            <p:cNvSpPr/>
            <p:nvPr/>
          </p:nvSpPr>
          <p:spPr>
            <a:xfrm>
              <a:off x="2088108" y="1746913"/>
              <a:ext cx="1433014" cy="6005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Pré-Amplificação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Retângulo 95"/>
            <p:cNvSpPr/>
            <p:nvPr/>
          </p:nvSpPr>
          <p:spPr>
            <a:xfrm>
              <a:off x="4137549" y="1612709"/>
              <a:ext cx="1485331" cy="87118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Conversão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Analógico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Digital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CaixaDeTexto 96"/>
            <p:cNvSpPr txBox="1"/>
            <p:nvPr/>
          </p:nvSpPr>
          <p:spPr>
            <a:xfrm>
              <a:off x="5622877" y="2156343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i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pt-BR" sz="240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8" name="Conector reto 97"/>
            <p:cNvCxnSpPr>
              <a:stCxn id="95" idx="3"/>
              <a:endCxn id="96" idx="1"/>
            </p:cNvCxnSpPr>
            <p:nvPr/>
          </p:nvCxnSpPr>
          <p:spPr>
            <a:xfrm>
              <a:off x="3521122" y="2047164"/>
              <a:ext cx="616427" cy="1136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tângulo 98"/>
            <p:cNvSpPr/>
            <p:nvPr/>
          </p:nvSpPr>
          <p:spPr>
            <a:xfrm>
              <a:off x="6277970" y="1419367"/>
              <a:ext cx="1760562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Processamento</a:t>
              </a:r>
            </a:p>
            <a:p>
              <a:pPr algn="ctr"/>
              <a:r>
                <a:rPr lang="pt-BR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Codificação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Armazenagem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Transmissão</a:t>
              </a:r>
            </a:p>
          </p:txBody>
        </p:sp>
        <p:cxnSp>
          <p:nvCxnSpPr>
            <p:cNvPr id="100" name="Conector reto 99"/>
            <p:cNvCxnSpPr>
              <a:stCxn id="96" idx="3"/>
              <a:endCxn id="99" idx="1"/>
            </p:cNvCxnSpPr>
            <p:nvPr/>
          </p:nvCxnSpPr>
          <p:spPr>
            <a:xfrm flipV="1">
              <a:off x="5622880" y="2047163"/>
              <a:ext cx="655090" cy="1137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CaixaDeTexto 100"/>
            <p:cNvSpPr txBox="1"/>
            <p:nvPr/>
          </p:nvSpPr>
          <p:spPr>
            <a:xfrm>
              <a:off x="3509748" y="2144971"/>
              <a:ext cx="611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i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pt-BR" sz="24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2" name="CaixaDeTexto 101"/>
            <p:cNvSpPr txBox="1"/>
            <p:nvPr/>
          </p:nvSpPr>
          <p:spPr>
            <a:xfrm>
              <a:off x="8282024" y="2134547"/>
              <a:ext cx="764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i="1" dirty="0" err="1" smtClean="0"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pt-BR" sz="2400" i="1" baseline="-25000" dirty="0" err="1" smtClean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pt-BR" sz="2400" i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3" name="Retângulo 102"/>
            <p:cNvSpPr/>
            <p:nvPr/>
          </p:nvSpPr>
          <p:spPr>
            <a:xfrm>
              <a:off x="4325339" y="5575118"/>
              <a:ext cx="1439864" cy="86890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Conversão Digital 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Analógico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4" name="Conector reto 31"/>
            <p:cNvCxnSpPr>
              <a:stCxn id="99" idx="3"/>
              <a:endCxn id="68" idx="3"/>
            </p:cNvCxnSpPr>
            <p:nvPr/>
          </p:nvCxnSpPr>
          <p:spPr>
            <a:xfrm flipH="1">
              <a:off x="8003962" y="2047163"/>
              <a:ext cx="34570" cy="3960431"/>
            </a:xfrm>
            <a:prstGeom prst="bentConnector3">
              <a:avLst>
                <a:gd name="adj1" fmla="val -661267"/>
              </a:avLst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CaixaDeTexto 104"/>
            <p:cNvSpPr txBox="1"/>
            <p:nvPr/>
          </p:nvSpPr>
          <p:spPr>
            <a:xfrm>
              <a:off x="3688170" y="5463670"/>
              <a:ext cx="611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i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pt-BR" sz="2400" i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pt-BR" sz="2400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  <a:endParaRPr lang="pt-BR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6" name="Conector reto 105"/>
            <p:cNvCxnSpPr>
              <a:stCxn id="107" idx="3"/>
              <a:endCxn id="103" idx="1"/>
            </p:cNvCxnSpPr>
            <p:nvPr/>
          </p:nvCxnSpPr>
          <p:spPr>
            <a:xfrm flipV="1">
              <a:off x="3534768" y="6009573"/>
              <a:ext cx="790571" cy="2275"/>
            </a:xfrm>
            <a:prstGeom prst="line">
              <a:avLst/>
            </a:prstGeom>
            <a:ln w="57150"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tângulo 106"/>
            <p:cNvSpPr/>
            <p:nvPr/>
          </p:nvSpPr>
          <p:spPr>
            <a:xfrm>
              <a:off x="2097180" y="5577393"/>
              <a:ext cx="1437588" cy="86890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Amplificação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Modificação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8" name="Grupo 40"/>
            <p:cNvGrpSpPr/>
            <p:nvPr/>
          </p:nvGrpSpPr>
          <p:grpSpPr>
            <a:xfrm rot="3859696">
              <a:off x="1186131" y="5715897"/>
              <a:ext cx="561406" cy="599560"/>
              <a:chOff x="2807404" y="3485366"/>
              <a:chExt cx="561406" cy="599560"/>
            </a:xfrm>
          </p:grpSpPr>
          <p:pic>
            <p:nvPicPr>
              <p:cNvPr id="132" name="Imagem 131" descr="220px-Icon_sound_loudspeaker.svg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6903156">
                <a:off x="2788327" y="3504443"/>
                <a:ext cx="599560" cy="561406"/>
              </a:xfrm>
              <a:prstGeom prst="rect">
                <a:avLst/>
              </a:prstGeom>
            </p:spPr>
          </p:pic>
          <p:sp>
            <p:nvSpPr>
              <p:cNvPr id="133" name="Trapezóide 132"/>
              <p:cNvSpPr/>
              <p:nvPr/>
            </p:nvSpPr>
            <p:spPr>
              <a:xfrm rot="1637251">
                <a:off x="2896621" y="3636045"/>
                <a:ext cx="439903" cy="144163"/>
              </a:xfrm>
              <a:prstGeom prst="trapezoid">
                <a:avLst>
                  <a:gd name="adj" fmla="val 73575"/>
                </a:avLst>
              </a:prstGeom>
              <a:solidFill>
                <a:srgbClr val="FF000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4" name="Retângulo 133"/>
              <p:cNvSpPr/>
              <p:nvPr/>
            </p:nvSpPr>
            <p:spPr>
              <a:xfrm rot="1380000">
                <a:off x="3071703" y="3540074"/>
                <a:ext cx="201880" cy="118754"/>
              </a:xfrm>
              <a:prstGeom prst="rect">
                <a:avLst/>
              </a:prstGeom>
              <a:solidFill>
                <a:srgbClr val="FF0000">
                  <a:alpha val="4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109" name="Conector reto 108"/>
            <p:cNvCxnSpPr>
              <a:endCxn id="107" idx="1"/>
            </p:cNvCxnSpPr>
            <p:nvPr/>
          </p:nvCxnSpPr>
          <p:spPr>
            <a:xfrm>
              <a:off x="1726306" y="6008655"/>
              <a:ext cx="370874" cy="3193"/>
            </a:xfrm>
            <a:prstGeom prst="line">
              <a:avLst/>
            </a:prstGeom>
            <a:ln w="57150"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0" name="Imagem 109" descr="sinal_digital_in.png"/>
            <p:cNvPicPr>
              <a:picLocks/>
            </p:cNvPicPr>
            <p:nvPr/>
          </p:nvPicPr>
          <p:blipFill>
            <a:blip r:embed="rId5" cstate="print"/>
            <a:srcRect l="18525" t="14260" r="16478" b="14432"/>
            <a:stretch>
              <a:fillRect/>
            </a:stretch>
          </p:blipFill>
          <p:spPr>
            <a:xfrm>
              <a:off x="5288081" y="2688609"/>
              <a:ext cx="2253230" cy="1277432"/>
            </a:xfrm>
            <a:prstGeom prst="rect">
              <a:avLst/>
            </a:prstGeom>
          </p:spPr>
        </p:pic>
        <p:grpSp>
          <p:nvGrpSpPr>
            <p:cNvPr id="111" name="Grupo 83"/>
            <p:cNvGrpSpPr/>
            <p:nvPr/>
          </p:nvGrpSpPr>
          <p:grpSpPr>
            <a:xfrm>
              <a:off x="2160614" y="4072487"/>
              <a:ext cx="2491888" cy="1254748"/>
              <a:chOff x="2297094" y="4072487"/>
              <a:chExt cx="2491888" cy="1254748"/>
            </a:xfrm>
          </p:grpSpPr>
          <p:pic>
            <p:nvPicPr>
              <p:cNvPr id="128" name="Imagem 127" descr="sinal_analogico_out.png"/>
              <p:cNvPicPr>
                <a:picLocks/>
              </p:cNvPicPr>
              <p:nvPr/>
            </p:nvPicPr>
            <p:blipFill>
              <a:blip r:embed="rId6" cstate="print"/>
              <a:srcRect l="20175" t="7650" r="16960" b="19853"/>
              <a:stretch>
                <a:fillRect/>
              </a:stretch>
            </p:blipFill>
            <p:spPr>
              <a:xfrm>
                <a:off x="2447925" y="4104703"/>
                <a:ext cx="2179320" cy="1222532"/>
              </a:xfrm>
              <a:prstGeom prst="rect">
                <a:avLst/>
              </a:prstGeom>
            </p:spPr>
          </p:pic>
          <p:cxnSp>
            <p:nvCxnSpPr>
              <p:cNvPr id="129" name="Conector reto 128"/>
              <p:cNvCxnSpPr/>
              <p:nvPr/>
            </p:nvCxnSpPr>
            <p:spPr>
              <a:xfrm>
                <a:off x="2476500" y="4857750"/>
                <a:ext cx="218122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tângulo 129"/>
              <p:cNvSpPr/>
              <p:nvPr/>
            </p:nvSpPr>
            <p:spPr>
              <a:xfrm>
                <a:off x="2297094" y="4076128"/>
                <a:ext cx="1447800" cy="476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1" name="Retângulo 130"/>
              <p:cNvSpPr/>
              <p:nvPr/>
            </p:nvSpPr>
            <p:spPr>
              <a:xfrm>
                <a:off x="3884107" y="4072487"/>
                <a:ext cx="90487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12" name="Grupo 66"/>
            <p:cNvGrpSpPr/>
            <p:nvPr/>
          </p:nvGrpSpPr>
          <p:grpSpPr>
            <a:xfrm>
              <a:off x="5560724" y="4078828"/>
              <a:ext cx="2433169" cy="1256072"/>
              <a:chOff x="5137636" y="4242604"/>
              <a:chExt cx="2433169" cy="1256072"/>
            </a:xfrm>
          </p:grpSpPr>
          <p:pic>
            <p:nvPicPr>
              <p:cNvPr id="125" name="Imagem 124" descr="sinal_digital_out.png"/>
              <p:cNvPicPr>
                <a:picLocks/>
              </p:cNvPicPr>
              <p:nvPr/>
            </p:nvPicPr>
            <p:blipFill>
              <a:blip r:embed="rId7" cstate="print"/>
              <a:srcRect l="20060" t="5347" r="15710" b="18546"/>
              <a:stretch>
                <a:fillRect/>
              </a:stretch>
            </p:blipFill>
            <p:spPr>
              <a:xfrm>
                <a:off x="5254383" y="4244454"/>
                <a:ext cx="2226640" cy="1254222"/>
              </a:xfrm>
              <a:prstGeom prst="rect">
                <a:avLst/>
              </a:prstGeom>
            </p:spPr>
          </p:pic>
          <p:sp>
            <p:nvSpPr>
              <p:cNvPr id="126" name="Retângulo 125"/>
              <p:cNvSpPr/>
              <p:nvPr/>
            </p:nvSpPr>
            <p:spPr>
              <a:xfrm>
                <a:off x="5137636" y="4242604"/>
                <a:ext cx="1447800" cy="580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7" name="Retângulo 126"/>
              <p:cNvSpPr/>
              <p:nvPr/>
            </p:nvSpPr>
            <p:spPr>
              <a:xfrm>
                <a:off x="6665930" y="4258157"/>
                <a:ext cx="90487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3" name="Forma livre 112"/>
            <p:cNvSpPr/>
            <p:nvPr/>
          </p:nvSpPr>
          <p:spPr>
            <a:xfrm>
              <a:off x="3780430" y="2606722"/>
              <a:ext cx="211540" cy="627797"/>
            </a:xfrm>
            <a:custGeom>
              <a:avLst/>
              <a:gdLst>
                <a:gd name="connsiteX0" fmla="*/ 122829 w 211540"/>
                <a:gd name="connsiteY0" fmla="*/ 0 h 627797"/>
                <a:gd name="connsiteX1" fmla="*/ 191068 w 211540"/>
                <a:gd name="connsiteY1" fmla="*/ 395785 h 627797"/>
                <a:gd name="connsiteX2" fmla="*/ 0 w 211540"/>
                <a:gd name="connsiteY2" fmla="*/ 627797 h 62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1540" h="627797">
                  <a:moveTo>
                    <a:pt x="122829" y="0"/>
                  </a:moveTo>
                  <a:cubicBezTo>
                    <a:pt x="167184" y="145576"/>
                    <a:pt x="211540" y="291152"/>
                    <a:pt x="191068" y="395785"/>
                  </a:cubicBezTo>
                  <a:cubicBezTo>
                    <a:pt x="170596" y="500418"/>
                    <a:pt x="85298" y="564107"/>
                    <a:pt x="0" y="627797"/>
                  </a:cubicBez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4" name="Forma livre 113"/>
            <p:cNvSpPr/>
            <p:nvPr/>
          </p:nvSpPr>
          <p:spPr>
            <a:xfrm>
              <a:off x="5672920" y="2620370"/>
              <a:ext cx="482220" cy="464024"/>
            </a:xfrm>
            <a:custGeom>
              <a:avLst/>
              <a:gdLst>
                <a:gd name="connsiteX0" fmla="*/ 209265 w 482220"/>
                <a:gd name="connsiteY0" fmla="*/ 0 h 464024"/>
                <a:gd name="connsiteX1" fmla="*/ 45492 w 482220"/>
                <a:gd name="connsiteY1" fmla="*/ 245660 h 464024"/>
                <a:gd name="connsiteX2" fmla="*/ 482220 w 482220"/>
                <a:gd name="connsiteY2" fmla="*/ 464024 h 464024"/>
                <a:gd name="connsiteX3" fmla="*/ 482220 w 482220"/>
                <a:gd name="connsiteY3" fmla="*/ 464024 h 464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220" h="464024">
                  <a:moveTo>
                    <a:pt x="209265" y="0"/>
                  </a:moveTo>
                  <a:cubicBezTo>
                    <a:pt x="104632" y="84161"/>
                    <a:pt x="0" y="168323"/>
                    <a:pt x="45492" y="245660"/>
                  </a:cubicBezTo>
                  <a:cubicBezTo>
                    <a:pt x="90985" y="322997"/>
                    <a:pt x="482220" y="464024"/>
                    <a:pt x="482220" y="464024"/>
                  </a:cubicBezTo>
                  <a:lnTo>
                    <a:pt x="482220" y="464024"/>
                  </a:lnTo>
                </a:path>
              </a:pathLst>
            </a:custGeom>
            <a:ln w="381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7" name="CaixaDeTexto 116"/>
            <p:cNvSpPr txBox="1"/>
            <p:nvPr/>
          </p:nvSpPr>
          <p:spPr>
            <a:xfrm>
              <a:off x="3659861" y="3659873"/>
              <a:ext cx="110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Tempo</a:t>
              </a:r>
              <a:r>
                <a:rPr lang="pt-BR" sz="1600" b="1" dirty="0" smtClean="0"/>
                <a:t> </a:t>
              </a:r>
              <a:r>
                <a:rPr lang="pt-BR" sz="1600" b="1" dirty="0" smtClean="0">
                  <a:latin typeface="Times New Roman"/>
                  <a:cs typeface="Times New Roman"/>
                </a:rPr>
                <a:t>→</a:t>
              </a:r>
              <a:endParaRPr lang="pt-BR" sz="1600" b="1" dirty="0"/>
            </a:p>
          </p:txBody>
        </p:sp>
        <p:sp>
          <p:nvSpPr>
            <p:cNvPr id="118" name="CaixaDeTexto 117"/>
            <p:cNvSpPr txBox="1"/>
            <p:nvPr/>
          </p:nvSpPr>
          <p:spPr>
            <a:xfrm>
              <a:off x="6984929" y="3689443"/>
              <a:ext cx="110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Tempo</a:t>
              </a:r>
              <a:r>
                <a:rPr lang="pt-BR" sz="1600" b="1" dirty="0" smtClean="0"/>
                <a:t> </a:t>
              </a:r>
              <a:r>
                <a:rPr lang="pt-BR" sz="1600" b="1" dirty="0" smtClean="0">
                  <a:latin typeface="Times New Roman"/>
                  <a:cs typeface="Times New Roman"/>
                </a:rPr>
                <a:t>→</a:t>
              </a:r>
              <a:endParaRPr lang="pt-BR" sz="1600" b="1" dirty="0"/>
            </a:p>
          </p:txBody>
        </p:sp>
        <p:sp>
          <p:nvSpPr>
            <p:cNvPr id="119" name="CaixaDeTexto 118"/>
            <p:cNvSpPr txBox="1"/>
            <p:nvPr/>
          </p:nvSpPr>
          <p:spPr>
            <a:xfrm>
              <a:off x="3719002" y="5247564"/>
              <a:ext cx="110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Tempo</a:t>
              </a:r>
              <a:r>
                <a:rPr lang="pt-BR" sz="1600" b="1" dirty="0" smtClean="0"/>
                <a:t> </a:t>
              </a:r>
              <a:r>
                <a:rPr lang="pt-BR" sz="1600" b="1" dirty="0" smtClean="0">
                  <a:latin typeface="Times New Roman"/>
                  <a:cs typeface="Times New Roman"/>
                </a:rPr>
                <a:t>→</a:t>
              </a:r>
              <a:endParaRPr lang="pt-BR" sz="1600" b="1" dirty="0"/>
            </a:p>
          </p:txBody>
        </p:sp>
        <p:sp>
          <p:nvSpPr>
            <p:cNvPr id="120" name="CaixaDeTexto 119"/>
            <p:cNvSpPr txBox="1"/>
            <p:nvPr/>
          </p:nvSpPr>
          <p:spPr>
            <a:xfrm>
              <a:off x="7089999" y="5233915"/>
              <a:ext cx="110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Tempo</a:t>
              </a:r>
              <a:r>
                <a:rPr lang="pt-BR" sz="1600" b="1" dirty="0" smtClean="0"/>
                <a:t> </a:t>
              </a:r>
              <a:r>
                <a:rPr lang="pt-BR" sz="1600" b="1" dirty="0" smtClean="0">
                  <a:latin typeface="Times New Roman"/>
                  <a:cs typeface="Times New Roman"/>
                </a:rPr>
                <a:t>→</a:t>
              </a:r>
              <a:endParaRPr lang="pt-BR" sz="1600" b="1" dirty="0"/>
            </a:p>
          </p:txBody>
        </p:sp>
        <p:sp>
          <p:nvSpPr>
            <p:cNvPr id="121" name="CaixaDeTexto 120"/>
            <p:cNvSpPr txBox="1"/>
            <p:nvPr/>
          </p:nvSpPr>
          <p:spPr>
            <a:xfrm rot="16200000">
              <a:off x="1581847" y="3364175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Amplitude</a:t>
              </a:r>
              <a:endParaRPr lang="pt-BR" sz="1600" dirty="0"/>
            </a:p>
          </p:txBody>
        </p:sp>
        <p:sp>
          <p:nvSpPr>
            <p:cNvPr id="122" name="CaixaDeTexto 121"/>
            <p:cNvSpPr txBox="1"/>
            <p:nvPr/>
          </p:nvSpPr>
          <p:spPr>
            <a:xfrm rot="16200000">
              <a:off x="4593017" y="3325507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Amplitude</a:t>
              </a:r>
              <a:endParaRPr lang="pt-BR" sz="1600" dirty="0"/>
            </a:p>
          </p:txBody>
        </p:sp>
        <p:sp>
          <p:nvSpPr>
            <p:cNvPr id="123" name="CaixaDeTexto 122"/>
            <p:cNvSpPr txBox="1"/>
            <p:nvPr/>
          </p:nvSpPr>
          <p:spPr>
            <a:xfrm rot="16200000">
              <a:off x="1600044" y="4706207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Amplitude</a:t>
              </a:r>
              <a:endParaRPr lang="pt-BR" sz="1600" dirty="0"/>
            </a:p>
          </p:txBody>
        </p:sp>
        <p:sp>
          <p:nvSpPr>
            <p:cNvPr id="124" name="CaixaDeTexto 123"/>
            <p:cNvSpPr txBox="1"/>
            <p:nvPr/>
          </p:nvSpPr>
          <p:spPr>
            <a:xfrm rot="16200000">
              <a:off x="4836834" y="4531057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Amplitude</a:t>
              </a:r>
              <a:endParaRPr lang="pt-BR" sz="1600" dirty="0"/>
            </a:p>
          </p:txBody>
        </p:sp>
      </p:grpSp>
      <p:sp>
        <p:nvSpPr>
          <p:cNvPr id="65" name="Forma livre 64"/>
          <p:cNvSpPr/>
          <p:nvPr/>
        </p:nvSpPr>
        <p:spPr>
          <a:xfrm>
            <a:off x="3689445" y="4940490"/>
            <a:ext cx="172871" cy="559558"/>
          </a:xfrm>
          <a:custGeom>
            <a:avLst/>
            <a:gdLst>
              <a:gd name="connsiteX0" fmla="*/ 172871 w 172871"/>
              <a:gd name="connsiteY0" fmla="*/ 559558 h 559558"/>
              <a:gd name="connsiteX1" fmla="*/ 9098 w 172871"/>
              <a:gd name="connsiteY1" fmla="*/ 450376 h 559558"/>
              <a:gd name="connsiteX2" fmla="*/ 118280 w 172871"/>
              <a:gd name="connsiteY2" fmla="*/ 0 h 559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871" h="559558">
                <a:moveTo>
                  <a:pt x="172871" y="559558"/>
                </a:moveTo>
                <a:cubicBezTo>
                  <a:pt x="95534" y="551597"/>
                  <a:pt x="18197" y="543636"/>
                  <a:pt x="9098" y="450376"/>
                </a:cubicBezTo>
                <a:cubicBezTo>
                  <a:pt x="0" y="357116"/>
                  <a:pt x="59140" y="178558"/>
                  <a:pt x="118280" y="0"/>
                </a:cubicBezTo>
              </a:path>
            </a:pathLst>
          </a:cu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/>
          <p:cNvSpPr/>
          <p:nvPr/>
        </p:nvSpPr>
        <p:spPr>
          <a:xfrm>
            <a:off x="6425284" y="5450307"/>
            <a:ext cx="1578678" cy="86890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Recepção</a:t>
            </a:r>
          </a:p>
          <a:p>
            <a:pPr algn="ctr"/>
            <a:r>
              <a:rPr lang="pt-B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Decodificação</a:t>
            </a:r>
            <a:endParaRPr lang="pt-B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0" name="Conector reto 69"/>
          <p:cNvCxnSpPr>
            <a:stCxn id="103" idx="3"/>
            <a:endCxn id="68" idx="1"/>
          </p:cNvCxnSpPr>
          <p:nvPr/>
        </p:nvCxnSpPr>
        <p:spPr>
          <a:xfrm flipV="1">
            <a:off x="5765203" y="5884762"/>
            <a:ext cx="660081" cy="1979"/>
          </a:xfrm>
          <a:prstGeom prst="line">
            <a:avLst/>
          </a:prstGeom>
          <a:ln w="57150"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ixaDeTexto 72"/>
          <p:cNvSpPr txBox="1"/>
          <p:nvPr/>
        </p:nvSpPr>
        <p:spPr>
          <a:xfrm>
            <a:off x="5730852" y="5382327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pt-BR" sz="2400" i="1" baseline="-25000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" name="Imagem 73" descr="antena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 flipV="1">
            <a:off x="8277103" y="2809573"/>
            <a:ext cx="404208" cy="473954"/>
          </a:xfrm>
          <a:prstGeom prst="rect">
            <a:avLst/>
          </a:prstGeom>
        </p:spPr>
      </p:pic>
      <p:pic>
        <p:nvPicPr>
          <p:cNvPr id="75" name="Imagem 74" descr="antena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8310748" y="4909525"/>
            <a:ext cx="404208" cy="473954"/>
          </a:xfrm>
          <a:prstGeom prst="rect">
            <a:avLst/>
          </a:prstGeom>
        </p:spPr>
      </p:pic>
      <p:sp>
        <p:nvSpPr>
          <p:cNvPr id="78" name="Fluxograma: Processo 77"/>
          <p:cNvSpPr/>
          <p:nvPr/>
        </p:nvSpPr>
        <p:spPr>
          <a:xfrm>
            <a:off x="8205850" y="3194462"/>
            <a:ext cx="118753" cy="179317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9" name="Forma livre 78"/>
          <p:cNvSpPr/>
          <p:nvPr/>
        </p:nvSpPr>
        <p:spPr>
          <a:xfrm>
            <a:off x="5862452" y="4892634"/>
            <a:ext cx="265216" cy="534389"/>
          </a:xfrm>
          <a:custGeom>
            <a:avLst/>
            <a:gdLst>
              <a:gd name="connsiteX0" fmla="*/ 265216 w 265216"/>
              <a:gd name="connsiteY0" fmla="*/ 534389 h 534389"/>
              <a:gd name="connsiteX1" fmla="*/ 3958 w 265216"/>
              <a:gd name="connsiteY1" fmla="*/ 403761 h 534389"/>
              <a:gd name="connsiteX2" fmla="*/ 241465 w 265216"/>
              <a:gd name="connsiteY2" fmla="*/ 0 h 534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216" h="534389">
                <a:moveTo>
                  <a:pt x="265216" y="534389"/>
                </a:moveTo>
                <a:cubicBezTo>
                  <a:pt x="136566" y="513607"/>
                  <a:pt x="7917" y="492826"/>
                  <a:pt x="3958" y="403761"/>
                </a:cubicBezTo>
                <a:cubicBezTo>
                  <a:pt x="0" y="314696"/>
                  <a:pt x="120732" y="157348"/>
                  <a:pt x="241465" y="0"/>
                </a:cubicBezTo>
              </a:path>
            </a:pathLst>
          </a:cu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Aplicações</a:t>
            </a:r>
            <a:r>
              <a:rPr lang="en-US" dirty="0" smtClean="0"/>
              <a:t> de </a:t>
            </a:r>
            <a:r>
              <a:rPr lang="en-US" dirty="0" err="1" smtClean="0"/>
              <a:t>Áudio</a:t>
            </a:r>
            <a:r>
              <a:rPr lang="en-US" dirty="0" smtClean="0"/>
              <a:t> Digital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52" y="1285860"/>
            <a:ext cx="7572428" cy="4350665"/>
          </a:xfrm>
        </p:spPr>
        <p:txBody>
          <a:bodyPr>
            <a:normAutofit lnSpcReduction="10000"/>
          </a:bodyPr>
          <a:lstStyle/>
          <a:p>
            <a:r>
              <a:rPr lang="pt-BR" sz="3200" dirty="0" smtClean="0"/>
              <a:t>Armazenamento, uso doméstico</a:t>
            </a:r>
          </a:p>
          <a:p>
            <a:pPr lvl="1"/>
            <a:r>
              <a:rPr lang="pt-BR" sz="2400" i="1" dirty="0" smtClean="0"/>
              <a:t>Laser </a:t>
            </a:r>
            <a:r>
              <a:rPr lang="pt-BR" sz="2400" i="1" dirty="0" err="1" smtClean="0"/>
              <a:t>Disc</a:t>
            </a:r>
            <a:endParaRPr lang="pt-BR" sz="2400" i="1" dirty="0" smtClean="0"/>
          </a:p>
          <a:p>
            <a:pPr lvl="1"/>
            <a:r>
              <a:rPr lang="pt-BR" sz="2400" i="1" dirty="0" err="1" smtClean="0"/>
              <a:t>Compact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Disc</a:t>
            </a:r>
            <a:endParaRPr lang="pt-BR" sz="2400" i="1" dirty="0" smtClean="0"/>
          </a:p>
          <a:p>
            <a:pPr lvl="1"/>
            <a:r>
              <a:rPr lang="pt-BR" sz="2400" i="1" dirty="0" smtClean="0"/>
              <a:t>Digital </a:t>
            </a:r>
            <a:r>
              <a:rPr lang="pt-BR" sz="2400" i="1" dirty="0" err="1" smtClean="0"/>
              <a:t>Compact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Cassette</a:t>
            </a:r>
            <a:r>
              <a:rPr lang="pt-BR" sz="2400" i="1" dirty="0" smtClean="0"/>
              <a:t>, Digital </a:t>
            </a:r>
            <a:r>
              <a:rPr lang="pt-BR" sz="2400" i="1" dirty="0" err="1" smtClean="0"/>
              <a:t>AudioTape</a:t>
            </a:r>
            <a:endParaRPr lang="pt-BR" sz="2400" i="1" dirty="0" smtClean="0"/>
          </a:p>
          <a:p>
            <a:pPr lvl="1"/>
            <a:r>
              <a:rPr lang="pt-BR" sz="2400" i="1" dirty="0" smtClean="0"/>
              <a:t>Digital </a:t>
            </a:r>
            <a:r>
              <a:rPr lang="pt-BR" sz="2400" i="1" dirty="0" err="1" smtClean="0"/>
              <a:t>Versatile</a:t>
            </a:r>
            <a:r>
              <a:rPr lang="pt-BR" sz="2400" i="1" dirty="0" smtClean="0"/>
              <a:t> (</a:t>
            </a:r>
            <a:r>
              <a:rPr lang="pt-BR" sz="2400" i="1" dirty="0" err="1" smtClean="0"/>
              <a:t>Video</a:t>
            </a:r>
            <a:r>
              <a:rPr lang="pt-BR" sz="2400" i="1" dirty="0" smtClean="0"/>
              <a:t>) </a:t>
            </a:r>
            <a:r>
              <a:rPr lang="pt-BR" sz="2400" i="1" dirty="0" err="1" smtClean="0"/>
              <a:t>Disc</a:t>
            </a:r>
            <a:endParaRPr lang="pt-BR" sz="2400" i="1" dirty="0" smtClean="0"/>
          </a:p>
          <a:p>
            <a:pPr lvl="1"/>
            <a:r>
              <a:rPr lang="en-US" sz="2400" i="1" dirty="0" smtClean="0"/>
              <a:t>iPod</a:t>
            </a:r>
            <a:endParaRPr lang="pt-BR" sz="2400" i="1" dirty="0" smtClean="0"/>
          </a:p>
          <a:p>
            <a:r>
              <a:rPr lang="pt-BR" sz="3200" dirty="0" smtClean="0"/>
              <a:t>Transporte</a:t>
            </a:r>
          </a:p>
          <a:p>
            <a:pPr lvl="1"/>
            <a:r>
              <a:rPr lang="pt-BR" sz="2400" dirty="0" smtClean="0"/>
              <a:t>Rádio digital</a:t>
            </a:r>
          </a:p>
          <a:p>
            <a:pPr lvl="1"/>
            <a:r>
              <a:rPr lang="pt-BR" sz="2400" dirty="0" smtClean="0"/>
              <a:t>TV digital</a:t>
            </a:r>
          </a:p>
          <a:p>
            <a:pPr lvl="1"/>
            <a:r>
              <a:rPr lang="pt-BR" sz="2400" dirty="0" smtClean="0"/>
              <a:t>Internet</a:t>
            </a:r>
          </a:p>
          <a:p>
            <a:pPr lvl="1">
              <a:buNone/>
            </a:pPr>
            <a:endParaRPr lang="pt-B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120</a:t>
            </a:fld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>
            <a:off x="1897039" y="5786651"/>
            <a:ext cx="655092" cy="3548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2714767" y="5734619"/>
            <a:ext cx="5487538" cy="476250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Necessidade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 padronização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Criação</a:t>
            </a:r>
            <a:r>
              <a:rPr lang="en-US" dirty="0" smtClean="0"/>
              <a:t> do </a:t>
            </a:r>
            <a:r>
              <a:rPr lang="en-US" dirty="0" err="1" smtClean="0"/>
              <a:t>Grupo</a:t>
            </a:r>
            <a:r>
              <a:rPr lang="en-US" dirty="0" smtClean="0"/>
              <a:t> MPEG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ISO </a:t>
            </a:r>
            <a:r>
              <a:rPr lang="en-US" sz="2600" dirty="0" smtClean="0"/>
              <a:t>(</a:t>
            </a:r>
            <a:r>
              <a:rPr lang="en-US" sz="2600" i="1" dirty="0" smtClean="0"/>
              <a:t>International Organization for Standardization)</a:t>
            </a:r>
          </a:p>
          <a:p>
            <a:pPr algn="ctr">
              <a:buNone/>
            </a:pPr>
            <a:r>
              <a:rPr lang="pt-BR" dirty="0" smtClean="0"/>
              <a:t>+</a:t>
            </a:r>
          </a:p>
          <a:p>
            <a:r>
              <a:rPr lang="pt-BR" sz="2800" dirty="0" smtClean="0"/>
              <a:t>IEC </a:t>
            </a:r>
            <a:r>
              <a:rPr lang="pt-BR" sz="2600" dirty="0" smtClean="0"/>
              <a:t>(</a:t>
            </a:r>
            <a:r>
              <a:rPr lang="pt-BR" sz="2600" i="1" dirty="0" err="1" smtClean="0"/>
              <a:t>International</a:t>
            </a:r>
            <a:r>
              <a:rPr lang="pt-BR" sz="2600" i="1" dirty="0" smtClean="0"/>
              <a:t> </a:t>
            </a:r>
            <a:r>
              <a:rPr lang="pt-BR" sz="2600" i="1" dirty="0" err="1" smtClean="0"/>
              <a:t>Electrotechnical</a:t>
            </a:r>
            <a:r>
              <a:rPr lang="pt-BR" sz="2600" i="1" dirty="0" smtClean="0"/>
              <a:t> </a:t>
            </a:r>
            <a:r>
              <a:rPr lang="pt-BR" sz="2600" i="1" dirty="0" err="1" smtClean="0"/>
              <a:t>Commission</a:t>
            </a:r>
            <a:r>
              <a:rPr lang="pt-BR" sz="2600" i="1" dirty="0" smtClean="0"/>
              <a:t>)</a:t>
            </a:r>
          </a:p>
          <a:p>
            <a:pPr algn="ctr">
              <a:buNone/>
            </a:pPr>
            <a:r>
              <a:rPr lang="pt-BR" dirty="0" smtClean="0"/>
              <a:t>⇓</a:t>
            </a:r>
          </a:p>
          <a:p>
            <a:r>
              <a:rPr lang="en-US" sz="2800" dirty="0" smtClean="0"/>
              <a:t>MPEG</a:t>
            </a:r>
            <a:r>
              <a:rPr lang="en-US" sz="2600" dirty="0" smtClean="0"/>
              <a:t> (</a:t>
            </a:r>
            <a:r>
              <a:rPr lang="en-US" sz="2600" i="1" dirty="0" smtClean="0"/>
              <a:t>Moving Pictures Expert Group) – 1988</a:t>
            </a:r>
            <a:endParaRPr lang="pt-BR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Padrões</a:t>
            </a:r>
            <a:r>
              <a:rPr lang="en-US" dirty="0" smtClean="0"/>
              <a:t> MPEG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125" y="1282889"/>
            <a:ext cx="7861110" cy="5158853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pt-BR" sz="2800" b="1" dirty="0" smtClean="0"/>
              <a:t>MPEG-1</a:t>
            </a:r>
            <a:r>
              <a:rPr lang="pt-BR" sz="2800" dirty="0" smtClean="0"/>
              <a:t>: ISO/IEC 11172, Áudio e Vídeo sincronizados a 1,5 </a:t>
            </a:r>
            <a:r>
              <a:rPr lang="pt-BR" sz="2800" dirty="0" err="1" smtClean="0"/>
              <a:t>Mbps</a:t>
            </a:r>
            <a:r>
              <a:rPr lang="pt-BR" sz="2800" dirty="0" smtClean="0"/>
              <a:t>, publicado em 1992</a:t>
            </a:r>
          </a:p>
          <a:p>
            <a:pPr>
              <a:spcAft>
                <a:spcPts val="600"/>
              </a:spcAft>
            </a:pPr>
            <a:r>
              <a:rPr lang="pt-BR" sz="2800" b="1" dirty="0" smtClean="0"/>
              <a:t>MPEG-2</a:t>
            </a:r>
            <a:r>
              <a:rPr lang="pt-BR" sz="2800" dirty="0" smtClean="0"/>
              <a:t>: ISO/IEC 13818, Áudio e Vídeo sincronizados a 10 </a:t>
            </a:r>
            <a:r>
              <a:rPr lang="pt-BR" sz="2800" dirty="0" err="1" smtClean="0"/>
              <a:t>Mbps</a:t>
            </a:r>
            <a:r>
              <a:rPr lang="pt-BR" sz="2800" dirty="0" smtClean="0"/>
              <a:t>, publicado em 1994</a:t>
            </a:r>
          </a:p>
          <a:p>
            <a:pPr>
              <a:spcAft>
                <a:spcPts val="600"/>
              </a:spcAft>
            </a:pPr>
            <a:r>
              <a:rPr lang="pt-BR" sz="2800" dirty="0" smtClean="0"/>
              <a:t>MPEG-3: Áudio e Vídeo a 40 </a:t>
            </a:r>
            <a:r>
              <a:rPr lang="pt-BR" sz="2800" dirty="0" err="1" smtClean="0"/>
              <a:t>Mbps</a:t>
            </a:r>
            <a:r>
              <a:rPr lang="pt-BR" sz="2800" dirty="0" smtClean="0"/>
              <a:t>, cancelado em 1993 (absorvido pelo MPEG-2)</a:t>
            </a:r>
          </a:p>
          <a:p>
            <a:pPr>
              <a:spcAft>
                <a:spcPts val="600"/>
              </a:spcAft>
            </a:pPr>
            <a:r>
              <a:rPr lang="pt-BR" sz="2800" b="1" dirty="0" smtClean="0"/>
              <a:t>MPEG-4</a:t>
            </a:r>
            <a:r>
              <a:rPr lang="pt-BR" sz="2800" dirty="0" smtClean="0"/>
              <a:t>: ISO/IEC 14496, Áudio e Vídeo incluindo taxas muito baixas e facilidades adicionais, publicado em 1998</a:t>
            </a:r>
          </a:p>
          <a:p>
            <a:pPr>
              <a:spcAft>
                <a:spcPts val="600"/>
              </a:spcAft>
            </a:pPr>
            <a:r>
              <a:rPr lang="pt-BR" sz="2800" dirty="0" smtClean="0"/>
              <a:t>Notas: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Organizados em partes, </a:t>
            </a:r>
            <a:r>
              <a:rPr lang="pt-BR" sz="2400" dirty="0" smtClean="0">
                <a:solidFill>
                  <a:srgbClr val="FF0000"/>
                </a:solidFill>
              </a:rPr>
              <a:t>Parte 3 = Áudio</a:t>
            </a:r>
            <a:endParaRPr lang="pt-BR" sz="2400" dirty="0" smtClean="0"/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pt-BR" sz="2000" dirty="0" smtClean="0"/>
              <a:t>exceção:  AAC do MPEG-2 = Parte 7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FF0000"/>
                </a:solidFill>
              </a:rPr>
              <a:t>Codificador é informativo, decodificador é padronizado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MPEG-7: Descrição de conteúdo multimídia para ferramentas de busca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MPEG-21: Infraestrutura para multimídia</a:t>
            </a:r>
            <a:endParaRPr lang="pt-B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MPEG-1 </a:t>
            </a:r>
            <a:r>
              <a:rPr lang="en-US" sz="4000" dirty="0" err="1" smtClean="0"/>
              <a:t>Áudio</a:t>
            </a:r>
            <a:r>
              <a:rPr lang="en-US" sz="4000" dirty="0" smtClean="0"/>
              <a:t> - </a:t>
            </a:r>
            <a:r>
              <a:rPr lang="en-US" sz="4000" dirty="0" err="1" smtClean="0"/>
              <a:t>Características</a:t>
            </a:r>
            <a:r>
              <a:rPr lang="en-US" sz="4000" dirty="0" smtClean="0"/>
              <a:t> 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37" y="1282889"/>
            <a:ext cx="7861103" cy="515885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2400" dirty="0" smtClean="0"/>
              <a:t>Documentos gerados entre 1993 e 1998</a:t>
            </a:r>
          </a:p>
          <a:p>
            <a:pPr>
              <a:spcAft>
                <a:spcPts val="600"/>
              </a:spcAft>
            </a:pPr>
            <a:r>
              <a:rPr lang="pt-BR" sz="2400" dirty="0" smtClean="0"/>
              <a:t>Taxas de amostragem na entrada: 32,   44,1 e 48 kHz</a:t>
            </a:r>
          </a:p>
          <a:p>
            <a:pPr>
              <a:spcAft>
                <a:spcPts val="600"/>
              </a:spcAft>
            </a:pPr>
            <a:r>
              <a:rPr lang="pt-BR" sz="2400" dirty="0" smtClean="0">
                <a:solidFill>
                  <a:srgbClr val="FF0000"/>
                </a:solidFill>
              </a:rPr>
              <a:t>Um ou dois canais</a:t>
            </a:r>
            <a:r>
              <a:rPr lang="pt-BR" sz="2400" dirty="0" smtClean="0"/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1800" dirty="0" smtClean="0"/>
              <a:t>Mono e mono dual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1800" dirty="0" smtClean="0"/>
              <a:t>Estéreo e estéreo combinado (</a:t>
            </a:r>
            <a:r>
              <a:rPr lang="pt-BR" sz="1800" i="1" dirty="0" err="1" smtClean="0"/>
              <a:t>joint</a:t>
            </a:r>
            <a:r>
              <a:rPr lang="pt-BR" sz="1800" i="1" dirty="0" smtClean="0"/>
              <a:t> </a:t>
            </a:r>
            <a:r>
              <a:rPr lang="pt-BR" sz="1800" i="1" dirty="0" err="1" smtClean="0"/>
              <a:t>stereo</a:t>
            </a:r>
            <a:r>
              <a:rPr lang="pt-BR" sz="1800" i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pt-BR" sz="2400" dirty="0" smtClean="0"/>
              <a:t>∙ Organização em 3 camadas (</a:t>
            </a:r>
            <a:r>
              <a:rPr lang="pt-BR" sz="2400" i="1" dirty="0" err="1" smtClean="0">
                <a:solidFill>
                  <a:srgbClr val="FF0000"/>
                </a:solidFill>
              </a:rPr>
              <a:t>layers</a:t>
            </a:r>
            <a:r>
              <a:rPr lang="pt-BR" sz="2400" i="1" dirty="0" smtClean="0"/>
              <a:t>):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1800" dirty="0" smtClean="0"/>
              <a:t>Complexidade (e portanto qualidade) crescente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1800" dirty="0" smtClean="0"/>
              <a:t>Compatibilidade das camadas superiores com as inferiores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1800" dirty="0" smtClean="0"/>
              <a:t>Taxas por canal de saída: 32, 48, 56, 64, 80, 96, 112, 128, 160 (</a:t>
            </a:r>
            <a:r>
              <a:rPr lang="pt-BR" sz="1800" i="1" dirty="0" err="1" smtClean="0"/>
              <a:t>Layers</a:t>
            </a:r>
            <a:r>
              <a:rPr lang="pt-BR" sz="1800" i="1" dirty="0" smtClean="0"/>
              <a:t> I, II e III), 192 (</a:t>
            </a:r>
            <a:r>
              <a:rPr lang="pt-BR" sz="1800" i="1" dirty="0" err="1" smtClean="0"/>
              <a:t>Layers</a:t>
            </a:r>
            <a:r>
              <a:rPr lang="pt-BR" sz="1800" i="1" dirty="0" smtClean="0"/>
              <a:t> I e II) e 224 (</a:t>
            </a:r>
            <a:r>
              <a:rPr lang="pt-BR" sz="1800" i="1" dirty="0" err="1" smtClean="0"/>
              <a:t>Layer</a:t>
            </a:r>
            <a:r>
              <a:rPr lang="pt-BR" sz="1800" i="1" dirty="0" smtClean="0"/>
              <a:t> I) </a:t>
            </a:r>
            <a:r>
              <a:rPr lang="pt-BR" sz="1800" i="1" dirty="0" err="1" smtClean="0"/>
              <a:t>kbps</a:t>
            </a:r>
            <a:endParaRPr lang="pt-BR" sz="1800" i="1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ES" sz="1800" dirty="0" err="1" smtClean="0"/>
              <a:t>Layer</a:t>
            </a:r>
            <a:r>
              <a:rPr lang="es-ES" sz="1800" dirty="0" smtClean="0"/>
              <a:t> III usa </a:t>
            </a:r>
            <a:r>
              <a:rPr lang="es-ES" sz="1800" dirty="0" err="1" smtClean="0"/>
              <a:t>reservatório</a:t>
            </a:r>
            <a:r>
              <a:rPr lang="es-ES" sz="1800" dirty="0" smtClean="0"/>
              <a:t> de bits</a:t>
            </a:r>
            <a:endParaRPr lang="pt-BR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MPEG-1 </a:t>
            </a:r>
            <a:r>
              <a:rPr lang="en-US" sz="4000" dirty="0" err="1" smtClean="0"/>
              <a:t>Áudio</a:t>
            </a:r>
            <a:r>
              <a:rPr lang="en-US" sz="4000" dirty="0" smtClean="0"/>
              <a:t> – </a:t>
            </a:r>
            <a:r>
              <a:rPr lang="en-US" sz="4000" dirty="0" err="1" smtClean="0"/>
              <a:t>Aplicações</a:t>
            </a:r>
            <a:r>
              <a:rPr lang="en-US" sz="4000" dirty="0" smtClean="0"/>
              <a:t> 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4537" y="1282889"/>
            <a:ext cx="7861103" cy="5158853"/>
          </a:xfrm>
        </p:spPr>
        <p:txBody>
          <a:bodyPr>
            <a:noAutofit/>
          </a:bodyPr>
          <a:lstStyle/>
          <a:p>
            <a:r>
              <a:rPr lang="pt-BR" sz="3200" dirty="0" smtClean="0"/>
              <a:t>Camada I</a:t>
            </a:r>
          </a:p>
          <a:p>
            <a:pPr lvl="1"/>
            <a:r>
              <a:rPr lang="pt-BR" sz="2400" dirty="0" smtClean="0"/>
              <a:t>Philips DCC (</a:t>
            </a:r>
            <a:r>
              <a:rPr lang="pt-BR" sz="2400" i="1" dirty="0" smtClean="0"/>
              <a:t>Digital </a:t>
            </a:r>
            <a:r>
              <a:rPr lang="pt-BR" sz="2400" i="1" dirty="0" err="1" smtClean="0"/>
              <a:t>Compact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Cassette</a:t>
            </a:r>
            <a:r>
              <a:rPr lang="pt-BR" sz="2400" i="1" dirty="0" smtClean="0"/>
              <a:t>), taxa de 384 </a:t>
            </a:r>
            <a:r>
              <a:rPr lang="pt-BR" sz="2400" i="1" dirty="0" err="1" smtClean="0"/>
              <a:t>kbps</a:t>
            </a:r>
            <a:r>
              <a:rPr lang="pt-BR" sz="2400" i="1" dirty="0" smtClean="0"/>
              <a:t>, </a:t>
            </a:r>
            <a:r>
              <a:rPr lang="pt-BR" sz="2400" dirty="0" smtClean="0"/>
              <a:t>descontinuado em 1996.</a:t>
            </a:r>
          </a:p>
          <a:p>
            <a:r>
              <a:rPr lang="pt-BR" sz="3200" dirty="0" smtClean="0"/>
              <a:t>Camada II</a:t>
            </a:r>
          </a:p>
          <a:p>
            <a:pPr lvl="1"/>
            <a:r>
              <a:rPr lang="pt-BR" sz="2400" dirty="0" smtClean="0"/>
              <a:t>Padrão DAB (</a:t>
            </a:r>
            <a:r>
              <a:rPr lang="pt-BR" sz="2400" i="1" dirty="0" smtClean="0"/>
              <a:t>Digital </a:t>
            </a:r>
            <a:r>
              <a:rPr lang="pt-BR" sz="2400" i="1" dirty="0" err="1" smtClean="0"/>
              <a:t>Audio</a:t>
            </a:r>
            <a:r>
              <a:rPr lang="pt-BR" sz="2400" i="1" dirty="0" smtClean="0"/>
              <a:t> Broadcasting) de rádio digital, taxa de </a:t>
            </a:r>
            <a:r>
              <a:rPr lang="pt-BR" sz="2400" dirty="0" smtClean="0"/>
              <a:t>256 </a:t>
            </a:r>
            <a:r>
              <a:rPr lang="pt-BR" sz="2400" dirty="0" err="1" smtClean="0"/>
              <a:t>kbps</a:t>
            </a:r>
            <a:r>
              <a:rPr lang="pt-BR" sz="2400" dirty="0" smtClean="0"/>
              <a:t>.</a:t>
            </a:r>
          </a:p>
          <a:p>
            <a:pPr lvl="1"/>
            <a:r>
              <a:rPr lang="pt-BR" sz="2400" dirty="0" smtClean="0"/>
              <a:t>Padrão </a:t>
            </a:r>
            <a:r>
              <a:rPr lang="pt-BR" sz="2400" dirty="0" smtClean="0">
                <a:solidFill>
                  <a:srgbClr val="FF0000"/>
                </a:solidFill>
              </a:rPr>
              <a:t>DVB</a:t>
            </a:r>
            <a:r>
              <a:rPr lang="pt-BR" sz="2400" dirty="0" smtClean="0"/>
              <a:t> (</a:t>
            </a:r>
            <a:r>
              <a:rPr lang="pt-BR" sz="2400" i="1" dirty="0" smtClean="0"/>
              <a:t>Digital </a:t>
            </a:r>
            <a:r>
              <a:rPr lang="pt-BR" sz="2400" i="1" dirty="0" err="1" smtClean="0"/>
              <a:t>Video</a:t>
            </a:r>
            <a:r>
              <a:rPr lang="pt-BR" sz="2400" i="1" dirty="0" smtClean="0"/>
              <a:t> Broadcasting) de TV digital.</a:t>
            </a:r>
          </a:p>
          <a:p>
            <a:r>
              <a:rPr lang="pt-BR" sz="3200" dirty="0" smtClean="0"/>
              <a:t>Camada </a:t>
            </a:r>
            <a:r>
              <a:rPr lang="pt-BR" sz="3200" dirty="0" smtClean="0">
                <a:solidFill>
                  <a:srgbClr val="FF0000"/>
                </a:solidFill>
              </a:rPr>
              <a:t>III</a:t>
            </a:r>
          </a:p>
          <a:p>
            <a:pPr lvl="1"/>
            <a:r>
              <a:rPr lang="pt-BR" sz="2400" dirty="0" smtClean="0"/>
              <a:t>Formato </a:t>
            </a:r>
            <a:r>
              <a:rPr lang="pt-BR" sz="2400" dirty="0" smtClean="0">
                <a:solidFill>
                  <a:srgbClr val="FF0000"/>
                </a:solidFill>
              </a:rPr>
              <a:t>MP3</a:t>
            </a:r>
            <a:r>
              <a:rPr lang="pt-BR" sz="2400" dirty="0" smtClean="0"/>
              <a:t>, que popularizou os </a:t>
            </a:r>
            <a:r>
              <a:rPr lang="pt-BR" sz="2400" i="1" dirty="0" smtClean="0"/>
              <a:t>downloads de música na internet.</a:t>
            </a:r>
            <a:endParaRPr lang="pt-BR" sz="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MPEG-2 </a:t>
            </a:r>
            <a:r>
              <a:rPr lang="en-US" sz="4000" dirty="0" err="1" smtClean="0"/>
              <a:t>Áudio</a:t>
            </a:r>
            <a:r>
              <a:rPr lang="en-US" sz="4000" dirty="0" smtClean="0"/>
              <a:t> 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BR" sz="3200" dirty="0" smtClean="0"/>
              <a:t>Extensão do MPEG-1 para </a:t>
            </a:r>
            <a:r>
              <a:rPr lang="pt-BR" sz="3200" dirty="0" smtClean="0">
                <a:solidFill>
                  <a:srgbClr val="FF0000"/>
                </a:solidFill>
              </a:rPr>
              <a:t>taxas mais baixas</a:t>
            </a:r>
            <a:r>
              <a:rPr lang="pt-BR" sz="3200" dirty="0" smtClean="0"/>
              <a:t> e </a:t>
            </a:r>
            <a:r>
              <a:rPr lang="pt-BR" sz="3200" dirty="0" smtClean="0">
                <a:solidFill>
                  <a:srgbClr val="FF0000"/>
                </a:solidFill>
              </a:rPr>
              <a:t>aplicações multicanal</a:t>
            </a:r>
          </a:p>
          <a:p>
            <a:pPr>
              <a:spcAft>
                <a:spcPts val="600"/>
              </a:spcAft>
            </a:pPr>
            <a:r>
              <a:rPr lang="pt-BR" sz="3200" dirty="0" smtClean="0"/>
              <a:t>Parte 3: LSF, (“2.5”,) Multicanal BC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rgbClr val="FF0000"/>
                </a:solidFill>
              </a:rPr>
              <a:t>MP3</a:t>
            </a:r>
            <a:r>
              <a:rPr lang="en-US" dirty="0" smtClean="0"/>
              <a:t> (</a:t>
            </a:r>
            <a:r>
              <a:rPr lang="en-US" dirty="0" err="1" smtClean="0"/>
              <a:t>Camada</a:t>
            </a:r>
            <a:r>
              <a:rPr lang="en-US" dirty="0" smtClean="0"/>
              <a:t> III);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DAB, </a:t>
            </a:r>
            <a:r>
              <a:rPr lang="en-US" dirty="0" smtClean="0">
                <a:solidFill>
                  <a:srgbClr val="FF0000"/>
                </a:solidFill>
              </a:rPr>
              <a:t>DVB</a:t>
            </a:r>
            <a:r>
              <a:rPr lang="en-US" dirty="0" smtClean="0"/>
              <a:t> (BC, </a:t>
            </a:r>
            <a:r>
              <a:rPr lang="en-US" dirty="0" err="1" smtClean="0"/>
              <a:t>Camada</a:t>
            </a:r>
            <a:r>
              <a:rPr lang="en-US" dirty="0" smtClean="0"/>
              <a:t> II)</a:t>
            </a:r>
            <a:endParaRPr lang="pt-BR" dirty="0" smtClean="0"/>
          </a:p>
          <a:p>
            <a:pPr>
              <a:spcAft>
                <a:spcPts val="600"/>
              </a:spcAft>
            </a:pPr>
            <a:r>
              <a:rPr lang="pt-BR" sz="3200" dirty="0" smtClean="0"/>
              <a:t>Parte 7: </a:t>
            </a:r>
            <a:r>
              <a:rPr lang="pt-BR" sz="3200" dirty="0" smtClean="0">
                <a:solidFill>
                  <a:srgbClr val="FF0000"/>
                </a:solidFill>
              </a:rPr>
              <a:t>AAC</a:t>
            </a:r>
            <a:endParaRPr lang="pt-BR" sz="2400" dirty="0" smtClean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pt-BR" sz="3200" dirty="0" smtClean="0"/>
              <a:t>Documentos gerados de 1996 a 2000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MPEG-2 LSF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i="1" dirty="0" smtClean="0"/>
              <a:t>Low Sampling-Frequency</a:t>
            </a:r>
            <a:endParaRPr lang="pt-BR" sz="2800" i="1" dirty="0" smtClean="0"/>
          </a:p>
          <a:p>
            <a:pPr>
              <a:spcAft>
                <a:spcPts val="600"/>
              </a:spcAft>
            </a:pPr>
            <a:r>
              <a:rPr lang="pt-BR" sz="2800" dirty="0" smtClean="0"/>
              <a:t>Motivado pelo crescimento de aplicações a taxas de dados reduzidas (ex. internet)</a:t>
            </a:r>
          </a:p>
          <a:p>
            <a:pPr>
              <a:spcAft>
                <a:spcPts val="600"/>
              </a:spcAft>
            </a:pPr>
            <a:r>
              <a:rPr lang="pt-BR" sz="2800" dirty="0" smtClean="0"/>
              <a:t>Meta: reduzir taxa de dados sem piorar qualidade</a:t>
            </a:r>
          </a:p>
          <a:p>
            <a:pPr>
              <a:spcAft>
                <a:spcPts val="600"/>
              </a:spcAft>
            </a:pPr>
            <a:r>
              <a:rPr lang="pt-BR" sz="2800" dirty="0" smtClean="0"/>
              <a:t>Taxas de amostragem na entrada: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/>
              <a:t>24, 22,05 e 16 kHz</a:t>
            </a:r>
          </a:p>
          <a:p>
            <a:pPr>
              <a:spcAft>
                <a:spcPts val="600"/>
              </a:spcAft>
            </a:pPr>
            <a:r>
              <a:rPr lang="pt-BR" sz="2800" dirty="0" smtClean="0"/>
              <a:t>Taxa de bits por canal de saída: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400" i="1" dirty="0" err="1" smtClean="0"/>
              <a:t>Layer</a:t>
            </a:r>
            <a:r>
              <a:rPr lang="pt-BR" sz="2400" i="1" dirty="0" smtClean="0"/>
              <a:t> I: 32 a 128 </a:t>
            </a:r>
            <a:r>
              <a:rPr lang="pt-BR" sz="2400" i="1" dirty="0" err="1" smtClean="0"/>
              <a:t>kbps</a:t>
            </a:r>
            <a:endParaRPr lang="pt-BR" sz="2400" i="1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400" i="1" dirty="0" err="1" smtClean="0"/>
              <a:t>Layers</a:t>
            </a:r>
            <a:r>
              <a:rPr lang="pt-BR" sz="2400" i="1" dirty="0" smtClean="0"/>
              <a:t> II e III: 8 a </a:t>
            </a:r>
            <a:r>
              <a:rPr lang="pt-BR" sz="2400" dirty="0" smtClean="0"/>
              <a:t>80 </a:t>
            </a:r>
            <a:r>
              <a:rPr lang="pt-BR" sz="2400" dirty="0" err="1" smtClean="0"/>
              <a:t>kbps</a:t>
            </a:r>
            <a:endParaRPr lang="pt-BR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“MPEG-2.5”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Criado pelo </a:t>
            </a:r>
            <a:r>
              <a:rPr lang="pt-BR" dirty="0" err="1" smtClean="0"/>
              <a:t>Fraunhofer</a:t>
            </a:r>
            <a:r>
              <a:rPr lang="pt-BR" dirty="0" smtClean="0"/>
              <a:t> </a:t>
            </a:r>
            <a:r>
              <a:rPr lang="pt-BR" dirty="0" err="1" smtClean="0"/>
              <a:t>Institute</a:t>
            </a:r>
            <a:endParaRPr lang="pt-BR" dirty="0" smtClean="0"/>
          </a:p>
          <a:p>
            <a:r>
              <a:rPr lang="pt-BR" dirty="0" smtClean="0"/>
              <a:t>Não constitui padrão</a:t>
            </a:r>
          </a:p>
          <a:p>
            <a:r>
              <a:rPr lang="pt-BR" dirty="0" smtClean="0"/>
              <a:t>Adaptação da Camada III</a:t>
            </a:r>
          </a:p>
          <a:p>
            <a:r>
              <a:rPr lang="pt-BR" dirty="0" smtClean="0"/>
              <a:t>Taxas de amostragem na entrada:</a:t>
            </a:r>
          </a:p>
          <a:p>
            <a:pPr lvl="1"/>
            <a:r>
              <a:rPr lang="pt-BR" dirty="0" smtClean="0"/>
              <a:t>12 kHz, 11,025 kHz, e 8 kHz</a:t>
            </a:r>
          </a:p>
          <a:p>
            <a:r>
              <a:rPr lang="pt-BR" dirty="0" smtClean="0"/>
              <a:t>Camada III</a:t>
            </a:r>
          </a:p>
          <a:p>
            <a:pPr lvl="1"/>
            <a:r>
              <a:rPr lang="pt-BR" dirty="0" smtClean="0"/>
              <a:t>de 8 kHz (MPEG-2.5) a 48 kHz (MPEG-1)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MP3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t-BR" sz="3200" dirty="0" smtClean="0"/>
              <a:t>Camada III:</a:t>
            </a:r>
            <a:r>
              <a:rPr lang="pt-BR" sz="3200" i="1" dirty="0" smtClean="0"/>
              <a:t> </a:t>
            </a:r>
            <a:r>
              <a:rPr lang="pt-BR" sz="3200" dirty="0" smtClean="0"/>
              <a:t>Alta qualidade + ampla gama de taxas de amostragem </a:t>
            </a:r>
          </a:p>
          <a:p>
            <a:pPr>
              <a:spcAft>
                <a:spcPts val="600"/>
              </a:spcAft>
            </a:pPr>
            <a:r>
              <a:rPr lang="pt-BR" sz="3200" dirty="0" smtClean="0"/>
              <a:t>Indicada para aplicações de internet</a:t>
            </a:r>
          </a:p>
          <a:p>
            <a:pPr>
              <a:spcAft>
                <a:spcPts val="600"/>
              </a:spcAft>
            </a:pPr>
            <a:r>
              <a:rPr lang="pt-BR" sz="3200" dirty="0" smtClean="0"/>
              <a:t>MP3 usual = MPEG-1 </a:t>
            </a:r>
            <a:r>
              <a:rPr lang="pt-BR" sz="3200" dirty="0" smtClean="0">
                <a:solidFill>
                  <a:srgbClr val="FF0000"/>
                </a:solidFill>
              </a:rPr>
              <a:t>Camada III</a:t>
            </a:r>
            <a:r>
              <a:rPr lang="pt-BR" sz="3200" i="1" dirty="0" smtClean="0">
                <a:solidFill>
                  <a:srgbClr val="FF0000"/>
                </a:solidFill>
              </a:rPr>
              <a:t> </a:t>
            </a:r>
            <a:r>
              <a:rPr lang="pt-BR" sz="3200" i="1" dirty="0" smtClean="0"/>
              <a:t>+ </a:t>
            </a:r>
            <a:r>
              <a:rPr lang="pt-BR" sz="3200" dirty="0" smtClean="0">
                <a:solidFill>
                  <a:srgbClr val="FF0000"/>
                </a:solidFill>
              </a:rPr>
              <a:t>extensões</a:t>
            </a:r>
            <a:r>
              <a:rPr lang="pt-BR" sz="3200" dirty="0" smtClean="0"/>
              <a:t> MPEG-2 LSF e MPEG-2.5 + ...</a:t>
            </a:r>
          </a:p>
          <a:p>
            <a:pPr>
              <a:spcAft>
                <a:spcPts val="600"/>
              </a:spcAft>
            </a:pPr>
            <a:r>
              <a:rPr lang="pt-BR" sz="3200" dirty="0" smtClean="0"/>
              <a:t>Para qualidade similar à de CD: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compressão </a:t>
            </a:r>
            <a:r>
              <a:rPr lang="pt-BR" dirty="0" smtClean="0">
                <a:solidFill>
                  <a:srgbClr val="FF0000"/>
                </a:solidFill>
              </a:rPr>
              <a:t>5:1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dirty="0" smtClean="0"/>
              <a:t>2 canais a (128+128) </a:t>
            </a:r>
            <a:r>
              <a:rPr lang="pt-BR" dirty="0" err="1" smtClean="0"/>
              <a:t>kbps</a:t>
            </a:r>
            <a:endParaRPr lang="pt-B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Áudio</a:t>
            </a:r>
            <a:r>
              <a:rPr lang="en-US" sz="4000" dirty="0" smtClean="0"/>
              <a:t> </a:t>
            </a:r>
            <a:r>
              <a:rPr lang="en-US" sz="4000" dirty="0" err="1" smtClean="0"/>
              <a:t>Multicanal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88" y="1160052"/>
            <a:ext cx="7970290" cy="551370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Representação espacial de áudio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Estéreo = 2, Multicanal = mais de 2 canais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Configuração típica = </a:t>
            </a:r>
            <a:r>
              <a:rPr lang="pt-BR" sz="2800" dirty="0" smtClean="0">
                <a:solidFill>
                  <a:srgbClr val="FF0000"/>
                </a:solidFill>
              </a:rPr>
              <a:t>5.1</a:t>
            </a:r>
            <a:r>
              <a:rPr lang="pt-BR" sz="2800" dirty="0" smtClean="0"/>
              <a:t> canais: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200" dirty="0" smtClean="0"/>
              <a:t>5 canais com largura de faixa completa (20 kHz)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200" dirty="0" smtClean="0"/>
              <a:t>1 canal de baixas freqüências, abaixo de 200 Hz </a:t>
            </a:r>
          </a:p>
          <a:p>
            <a:pPr lvl="2">
              <a:spcBef>
                <a:spcPts val="300"/>
              </a:spcBef>
              <a:spcAft>
                <a:spcPts val="600"/>
              </a:spcAft>
            </a:pPr>
            <a:r>
              <a:rPr lang="pt-BR" sz="2200" dirty="0" smtClean="0">
                <a:solidFill>
                  <a:srgbClr val="FF0000"/>
                </a:solidFill>
              </a:rPr>
              <a:t>LFE</a:t>
            </a:r>
            <a:r>
              <a:rPr lang="pt-BR" sz="2200" dirty="0" smtClean="0"/>
              <a:t>, </a:t>
            </a:r>
            <a:r>
              <a:rPr lang="pt-BR" sz="2200" i="1" dirty="0" err="1" smtClean="0"/>
              <a:t>Low-Frequency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Effects</a:t>
            </a:r>
            <a:endParaRPr lang="pt-BR" sz="2200" i="1" dirty="0" smtClean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200" dirty="0" smtClean="0"/>
              <a:t>Formato CD (PCM) requereria 3,528 </a:t>
            </a:r>
            <a:r>
              <a:rPr lang="pt-BR" sz="2200" dirty="0" err="1" smtClean="0"/>
              <a:t>Mbps</a:t>
            </a:r>
            <a:r>
              <a:rPr lang="pt-BR" sz="2200" dirty="0" smtClean="0"/>
              <a:t> para 5 canais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Desafio para </a:t>
            </a:r>
            <a:r>
              <a:rPr lang="pt-BR" sz="2800" i="1" dirty="0" smtClean="0"/>
              <a:t>broadcast </a:t>
            </a:r>
            <a:r>
              <a:rPr lang="pt-BR" sz="2800" dirty="0" smtClean="0"/>
              <a:t>digital, internet e distribuição de música em formato eletrônico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Codificadores multicanal: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200" dirty="0" smtClean="0"/>
              <a:t>minimizar taxa de dados sem sacrificar qualidade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129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Vantagens do Domínio Digital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Flexibilidade de Processamento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Ex. Esquemas sofisticados de codificação e compressão</a:t>
            </a:r>
          </a:p>
          <a:p>
            <a:r>
              <a:rPr lang="pt-BR" dirty="0" err="1" smtClean="0"/>
              <a:t>Repetibilidade</a:t>
            </a:r>
            <a:endParaRPr lang="pt-BR" dirty="0" smtClean="0"/>
          </a:p>
          <a:p>
            <a:r>
              <a:rPr lang="pt-BR" dirty="0" smtClean="0"/>
              <a:t>Armazenamento mais durável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Acessibilidade</a:t>
            </a:r>
          </a:p>
          <a:p>
            <a:r>
              <a:rPr lang="pt-BR" dirty="0" smtClean="0"/>
              <a:t>Maior controle sobre o binômio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</a:t>
            </a:fld>
            <a:endParaRPr lang="en-GB" dirty="0"/>
          </a:p>
        </p:txBody>
      </p:sp>
      <p:sp>
        <p:nvSpPr>
          <p:cNvPr id="7" name="CaixaDeTexto 6"/>
          <p:cNvSpPr txBox="1"/>
          <p:nvPr/>
        </p:nvSpPr>
        <p:spPr>
          <a:xfrm>
            <a:off x="2470244" y="5308986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solidFill>
                  <a:srgbClr val="FF0000"/>
                </a:solidFill>
              </a:rPr>
              <a:t>Qualidade </a:t>
            </a:r>
            <a:r>
              <a:rPr lang="pt-BR" sz="3600" dirty="0" err="1" smtClean="0"/>
              <a:t>vs</a:t>
            </a:r>
            <a:r>
              <a:rPr lang="pt-BR" sz="3600" dirty="0" smtClean="0">
                <a:solidFill>
                  <a:srgbClr val="FF0000"/>
                </a:solidFill>
              </a:rPr>
              <a:t> </a:t>
            </a:r>
            <a:r>
              <a:rPr lang="pt-BR" sz="3600" dirty="0" smtClean="0">
                <a:solidFill>
                  <a:srgbClr val="0000FF"/>
                </a:solidFill>
              </a:rPr>
              <a:t>Quantidade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MPEG-2 </a:t>
            </a:r>
            <a:r>
              <a:rPr lang="en-US" sz="4000" dirty="0" err="1" smtClean="0"/>
              <a:t>Multicanal</a:t>
            </a:r>
            <a:r>
              <a:rPr lang="en-US" sz="4000" dirty="0" smtClean="0"/>
              <a:t> BC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88" y="1160052"/>
            <a:ext cx="7970290" cy="551370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Extensão multicanal do MPEG-1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i="1" dirty="0" err="1" smtClean="0"/>
              <a:t>Backwards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Compatible</a:t>
            </a:r>
            <a:r>
              <a:rPr lang="pt-BR" sz="2400" i="1" dirty="0" smtClean="0"/>
              <a:t> </a:t>
            </a:r>
            <a:r>
              <a:rPr lang="pt-BR" sz="2400" dirty="0" smtClean="0"/>
              <a:t>(MPEG-1 o decodifica)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Taxa de amostragem: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Canais principais: MPEG-1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Canal LFE: 96x menor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Estratégia para compatibilidade: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err="1" smtClean="0">
                <a:solidFill>
                  <a:srgbClr val="FF0000"/>
                </a:solidFill>
              </a:rPr>
              <a:t>Matriciação</a:t>
            </a:r>
            <a:r>
              <a:rPr lang="pt-BR" sz="2000" dirty="0" smtClean="0"/>
              <a:t>:</a:t>
            </a:r>
          </a:p>
          <a:p>
            <a:pPr lvl="2">
              <a:spcBef>
                <a:spcPts val="300"/>
              </a:spcBef>
              <a:spcAft>
                <a:spcPts val="600"/>
              </a:spcAft>
            </a:pPr>
            <a:r>
              <a:rPr lang="en-US" sz="1800" dirty="0" err="1" smtClean="0"/>
              <a:t>Codificam</a:t>
            </a:r>
            <a:r>
              <a:rPr lang="en-US" sz="1800" dirty="0" smtClean="0"/>
              <a:t>-se L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=</a:t>
            </a:r>
            <a:r>
              <a:rPr lang="en-US" sz="1800" dirty="0" err="1" smtClean="0"/>
              <a:t>L+xC+yL</a:t>
            </a:r>
            <a:r>
              <a:rPr lang="en-US" sz="1800" baseline="-25000" dirty="0" err="1" smtClean="0"/>
              <a:t>s</a:t>
            </a:r>
            <a:r>
              <a:rPr lang="en-US" sz="1800" dirty="0" smtClean="0"/>
              <a:t> e R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=</a:t>
            </a:r>
            <a:r>
              <a:rPr lang="en-US" sz="1800" dirty="0" err="1" smtClean="0"/>
              <a:t>R+xC+yR</a:t>
            </a:r>
            <a:r>
              <a:rPr lang="en-US" sz="1800" baseline="-25000" dirty="0" err="1" smtClean="0"/>
              <a:t>s</a:t>
            </a:r>
            <a:r>
              <a:rPr lang="en-US" sz="1800" dirty="0" smtClean="0">
                <a:solidFill>
                  <a:prstClr val="black"/>
                </a:solidFill>
              </a:rPr>
              <a:t>; C,L</a:t>
            </a:r>
            <a:r>
              <a:rPr lang="en-US" sz="1800" baseline="-25000" dirty="0" smtClean="0">
                <a:solidFill>
                  <a:prstClr val="black"/>
                </a:solidFill>
              </a:rPr>
              <a:t>s</a:t>
            </a:r>
            <a:r>
              <a:rPr lang="en-US" sz="1800" dirty="0" smtClean="0">
                <a:solidFill>
                  <a:prstClr val="black"/>
                </a:solidFill>
              </a:rPr>
              <a:t> e R</a:t>
            </a:r>
            <a:r>
              <a:rPr lang="en-US" sz="1800" baseline="-25000" dirty="0" smtClean="0">
                <a:solidFill>
                  <a:prstClr val="black"/>
                </a:solidFill>
              </a:rPr>
              <a:t>s</a:t>
            </a:r>
            <a:r>
              <a:rPr lang="en-US" sz="1800" dirty="0" smtClean="0">
                <a:solidFill>
                  <a:prstClr val="black"/>
                </a:solidFill>
              </a:rPr>
              <a:t> (“ancilares”)</a:t>
            </a:r>
            <a:endParaRPr lang="pt-BR" sz="1800" dirty="0" smtClean="0"/>
          </a:p>
          <a:p>
            <a:pPr lvl="2">
              <a:spcBef>
                <a:spcPts val="300"/>
              </a:spcBef>
              <a:spcAft>
                <a:spcPts val="600"/>
              </a:spcAft>
            </a:pPr>
            <a:r>
              <a:rPr lang="en-US" sz="1800" dirty="0" err="1" smtClean="0"/>
              <a:t>Estéreo</a:t>
            </a:r>
            <a:r>
              <a:rPr lang="en-US" sz="1800" dirty="0" smtClean="0"/>
              <a:t> pronto; L e R do </a:t>
            </a:r>
            <a:r>
              <a:rPr lang="en-US" sz="1800" dirty="0" err="1" smtClean="0"/>
              <a:t>multicanal</a:t>
            </a:r>
            <a:r>
              <a:rPr lang="en-US" sz="1800" dirty="0" smtClean="0"/>
              <a:t> </a:t>
            </a:r>
            <a:r>
              <a:rPr lang="en-US" sz="1800" dirty="0" err="1" smtClean="0"/>
              <a:t>são</a:t>
            </a:r>
            <a:r>
              <a:rPr lang="en-US" sz="1800" dirty="0" smtClean="0"/>
              <a:t> </a:t>
            </a:r>
            <a:r>
              <a:rPr lang="en-US" sz="1800" dirty="0" err="1" smtClean="0"/>
              <a:t>calculados</a:t>
            </a:r>
            <a:endParaRPr lang="en-US" sz="1800" dirty="0" smtClean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Problemas: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Restrição no projeto do codificador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Desmascaramento do ruído de quantização </a:t>
            </a:r>
            <a:endParaRPr lang="pt-BR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MPEG-2 AAC (1/2)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Multicanal de melhor qualidade pelo abandono da compatibilidade com o MPEG-1 </a:t>
            </a:r>
            <a:endParaRPr lang="pt-BR" sz="2400" i="1" dirty="0" smtClean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err="1" smtClean="0"/>
              <a:t>Ex-NBC</a:t>
            </a:r>
            <a:r>
              <a:rPr lang="pt-BR" sz="2400" i="1" dirty="0" smtClean="0"/>
              <a:t> (</a:t>
            </a:r>
            <a:r>
              <a:rPr lang="pt-BR" sz="2400" i="1" dirty="0" err="1" smtClean="0"/>
              <a:t>Non-Backwards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Compatible</a:t>
            </a:r>
            <a:r>
              <a:rPr lang="pt-BR" sz="2400" i="1" dirty="0" smtClean="0"/>
              <a:t>)</a:t>
            </a:r>
            <a:r>
              <a:rPr lang="pt-BR" sz="2400" dirty="0" smtClean="0"/>
              <a:t>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Nome mais atrativo: AAC (</a:t>
            </a:r>
            <a:r>
              <a:rPr lang="pt-BR" sz="2400" i="1" dirty="0" err="1" smtClean="0"/>
              <a:t>Advanced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Audio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Coding</a:t>
            </a:r>
            <a:r>
              <a:rPr lang="pt-BR" sz="2400" i="1" dirty="0" smtClean="0"/>
              <a:t>)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Meta: transparência em 5 canais a </a:t>
            </a:r>
            <a:r>
              <a:rPr lang="pt-BR" sz="2400" dirty="0" smtClean="0">
                <a:solidFill>
                  <a:srgbClr val="FF0000"/>
                </a:solidFill>
              </a:rPr>
              <a:t>384 </a:t>
            </a:r>
            <a:r>
              <a:rPr lang="pt-BR" sz="2400" dirty="0" err="1" smtClean="0">
                <a:solidFill>
                  <a:srgbClr val="FF0000"/>
                </a:solidFill>
              </a:rPr>
              <a:t>kbps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r>
              <a:rPr lang="pt-BR" sz="2400" dirty="0" smtClean="0"/>
              <a:t>totais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Padrão </a:t>
            </a:r>
            <a:r>
              <a:rPr lang="pt-BR" sz="2400" dirty="0" smtClean="0">
                <a:solidFill>
                  <a:srgbClr val="FF0000"/>
                </a:solidFill>
              </a:rPr>
              <a:t>MPEG-2 Parte 7</a:t>
            </a:r>
            <a:r>
              <a:rPr lang="pt-BR" sz="2400" dirty="0" smtClean="0"/>
              <a:t>.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Admite: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até 48 canais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taxas de amostragem de entrada de 8 a 96 kHz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/>
              <a:t>Núcleo de diversos perfis do </a:t>
            </a:r>
            <a:r>
              <a:rPr lang="pt-BR" sz="2400" dirty="0" smtClean="0">
                <a:solidFill>
                  <a:srgbClr val="FF0000"/>
                </a:solidFill>
              </a:rPr>
              <a:t>MPEG-4</a:t>
            </a:r>
            <a:r>
              <a:rPr lang="pt-BR" sz="2400" dirty="0" smtClean="0"/>
              <a:t> Parte 3</a:t>
            </a:r>
            <a:endParaRPr lang="pt-BR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MPEG-2 AAC (2/2)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Organizado em </a:t>
            </a:r>
            <a:r>
              <a:rPr lang="pt-BR" sz="2800" dirty="0" smtClean="0">
                <a:solidFill>
                  <a:srgbClr val="FF0000"/>
                </a:solidFill>
              </a:rPr>
              <a:t>3 perfis</a:t>
            </a:r>
            <a:r>
              <a:rPr lang="pt-BR" sz="2800" dirty="0" smtClean="0"/>
              <a:t>: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i="1" dirty="0" err="1" smtClean="0"/>
              <a:t>Main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Profile</a:t>
            </a:r>
            <a:r>
              <a:rPr lang="pt-BR" sz="2000" dirty="0" smtClean="0"/>
              <a:t>: Máxima qualidade e complexidade, decodifica o LC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LC, </a:t>
            </a:r>
            <a:r>
              <a:rPr lang="pt-BR" sz="2000" i="1" dirty="0" err="1" smtClean="0"/>
              <a:t>Low-Complexity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Profile</a:t>
            </a:r>
            <a:r>
              <a:rPr lang="pt-BR" sz="2000" i="1" dirty="0" smtClean="0"/>
              <a:t>: </a:t>
            </a:r>
            <a:r>
              <a:rPr lang="pt-BR" sz="2000" dirty="0" smtClean="0"/>
              <a:t>Alta qualidade com menor complexidade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SSR, </a:t>
            </a:r>
            <a:r>
              <a:rPr lang="pt-BR" sz="2000" i="1" dirty="0" err="1" smtClean="0"/>
              <a:t>Scaleable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Sampling-Rate</a:t>
            </a:r>
            <a:r>
              <a:rPr lang="pt-BR" sz="2000" dirty="0" smtClean="0"/>
              <a:t>: Mínima complexidade, inclui pré-processamento para controle de ganho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 err="1" smtClean="0"/>
              <a:t>Aplicações</a:t>
            </a:r>
            <a:r>
              <a:rPr lang="en-US" sz="2800" dirty="0" smtClean="0"/>
              <a:t>:</a:t>
            </a:r>
            <a:endParaRPr lang="pt-BR" sz="2800" dirty="0" smtClean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fr-FR" sz="2000" dirty="0" smtClean="0">
                <a:solidFill>
                  <a:srgbClr val="FF0000"/>
                </a:solidFill>
              </a:rPr>
              <a:t>Internet, </a:t>
            </a:r>
            <a:r>
              <a:rPr lang="fr-FR" sz="2000" dirty="0" err="1" smtClean="0">
                <a:solidFill>
                  <a:srgbClr val="FF0000"/>
                </a:solidFill>
              </a:rPr>
              <a:t>dispositivos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</a:rPr>
              <a:t>portáteis</a:t>
            </a:r>
            <a:r>
              <a:rPr lang="fr-FR" sz="2000" dirty="0" smtClean="0">
                <a:solidFill>
                  <a:srgbClr val="FF0000"/>
                </a:solidFill>
              </a:rPr>
              <a:t> </a:t>
            </a:r>
            <a:r>
              <a:rPr lang="fr-FR" sz="2000" dirty="0" smtClean="0"/>
              <a:t>(</a:t>
            </a:r>
            <a:r>
              <a:rPr lang="fr-FR" sz="2000" dirty="0" err="1" smtClean="0"/>
              <a:t>iPod</a:t>
            </a:r>
            <a:r>
              <a:rPr lang="fr-FR" sz="2000" dirty="0" smtClean="0"/>
              <a:t> + </a:t>
            </a:r>
            <a:r>
              <a:rPr lang="fr-FR" sz="2000" dirty="0" err="1" smtClean="0"/>
              <a:t>iTunes</a:t>
            </a:r>
            <a:r>
              <a:rPr lang="fr-FR" sz="2000" dirty="0" smtClean="0"/>
              <a:t>)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TV digital (</a:t>
            </a:r>
            <a:r>
              <a:rPr lang="pt-BR" sz="2000" dirty="0" smtClean="0">
                <a:solidFill>
                  <a:srgbClr val="FF0000"/>
                </a:solidFill>
              </a:rPr>
              <a:t>ISDB-T</a:t>
            </a:r>
            <a:r>
              <a:rPr lang="pt-BR" sz="2000" dirty="0" smtClean="0"/>
              <a:t> no Japão, </a:t>
            </a:r>
            <a:r>
              <a:rPr lang="pt-BR" sz="2000" dirty="0" err="1" smtClean="0">
                <a:solidFill>
                  <a:srgbClr val="FF0000"/>
                </a:solidFill>
              </a:rPr>
              <a:t>ISDB-Tb</a:t>
            </a:r>
            <a:r>
              <a:rPr lang="pt-BR" sz="2000" dirty="0" smtClean="0"/>
              <a:t> no Brasil)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Rádio digital (DAB+ – </a:t>
            </a:r>
            <a:r>
              <a:rPr lang="pt-BR" sz="2000" i="1" dirty="0" smtClean="0"/>
              <a:t>Digital </a:t>
            </a:r>
            <a:r>
              <a:rPr lang="pt-BR" sz="2000" i="1" dirty="0" err="1" smtClean="0"/>
              <a:t>Audio</a:t>
            </a:r>
            <a:r>
              <a:rPr lang="pt-BR" sz="2000" i="1" dirty="0" smtClean="0"/>
              <a:t> Broadcast</a:t>
            </a:r>
            <a:r>
              <a:rPr lang="pt-BR" sz="2000" dirty="0" smtClean="0"/>
              <a:t>, DRM – </a:t>
            </a:r>
            <a:r>
              <a:rPr lang="pt-BR" sz="2000" i="1" dirty="0" smtClean="0"/>
              <a:t>Digital Radio </a:t>
            </a:r>
            <a:r>
              <a:rPr lang="pt-BR" sz="2000" i="1" dirty="0" err="1" smtClean="0"/>
              <a:t>Mondial</a:t>
            </a:r>
            <a:r>
              <a:rPr lang="pt-BR" sz="2000" dirty="0" smtClean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Dolby AC-3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AC-3 = </a:t>
            </a:r>
            <a:r>
              <a:rPr lang="es-ES" sz="2800" i="1" dirty="0" smtClean="0"/>
              <a:t>Audio </a:t>
            </a:r>
            <a:r>
              <a:rPr lang="es-ES" sz="2800" i="1" dirty="0" err="1" smtClean="0"/>
              <a:t>Coder</a:t>
            </a:r>
            <a:r>
              <a:rPr lang="es-ES" sz="2800" i="1" dirty="0" smtClean="0"/>
              <a:t> 3 – </a:t>
            </a:r>
            <a:r>
              <a:rPr lang="es-ES" sz="2800" i="1" dirty="0" smtClean="0">
                <a:solidFill>
                  <a:srgbClr val="FF0000"/>
                </a:solidFill>
              </a:rPr>
              <a:t>Dolby Digital</a:t>
            </a:r>
          </a:p>
          <a:p>
            <a:r>
              <a:rPr lang="pt-BR" sz="2800" dirty="0" smtClean="0"/>
              <a:t>Originalmente multicanal (para cinema)</a:t>
            </a:r>
          </a:p>
          <a:p>
            <a:r>
              <a:rPr lang="pt-BR" sz="2800" dirty="0" smtClean="0">
                <a:solidFill>
                  <a:srgbClr val="FF0000"/>
                </a:solidFill>
              </a:rPr>
              <a:t>5.1</a:t>
            </a:r>
            <a:r>
              <a:rPr lang="pt-BR" sz="2800" dirty="0" smtClean="0"/>
              <a:t> canais</a:t>
            </a:r>
          </a:p>
          <a:p>
            <a:r>
              <a:rPr lang="pt-BR" sz="2800" dirty="0" smtClean="0"/>
              <a:t>Impulsionou o MPEG-2 AAC</a:t>
            </a:r>
          </a:p>
          <a:p>
            <a:r>
              <a:rPr lang="pt-BR" sz="2800" dirty="0" smtClean="0"/>
              <a:t>Aplicações: </a:t>
            </a:r>
            <a:r>
              <a:rPr lang="pt-BR" sz="2800" dirty="0" smtClean="0">
                <a:solidFill>
                  <a:srgbClr val="FF0000"/>
                </a:solidFill>
              </a:rPr>
              <a:t>ATSC</a:t>
            </a:r>
            <a:r>
              <a:rPr lang="pt-BR" sz="2800" dirty="0" smtClean="0"/>
              <a:t> HDTV, </a:t>
            </a:r>
            <a:r>
              <a:rPr lang="pt-BR" sz="2800" dirty="0" err="1" smtClean="0">
                <a:solidFill>
                  <a:srgbClr val="FF0000"/>
                </a:solidFill>
              </a:rPr>
              <a:t>DVD</a:t>
            </a:r>
            <a:r>
              <a:rPr lang="pt-BR" sz="2800" dirty="0" err="1" smtClean="0"/>
              <a:t>-Video</a:t>
            </a:r>
            <a:r>
              <a:rPr lang="pt-BR" sz="2800" dirty="0" smtClean="0"/>
              <a:t>, </a:t>
            </a:r>
            <a:r>
              <a:rPr lang="pt-BR" sz="2800" dirty="0" smtClean="0">
                <a:solidFill>
                  <a:srgbClr val="FF0000"/>
                </a:solidFill>
              </a:rPr>
              <a:t>DVB</a:t>
            </a:r>
          </a:p>
          <a:p>
            <a:r>
              <a:rPr lang="pt-BR" sz="2800" dirty="0" smtClean="0"/>
              <a:t>Taxas de amostragem de 32, 44,1 e 48 kHz</a:t>
            </a:r>
          </a:p>
          <a:p>
            <a:r>
              <a:rPr lang="pt-BR" sz="2800" i="1" dirty="0" err="1" smtClean="0"/>
              <a:t>Bitstream</a:t>
            </a:r>
            <a:r>
              <a:rPr lang="pt-BR" sz="2800" i="1" dirty="0" smtClean="0"/>
              <a:t> de 32 a 640 </a:t>
            </a:r>
            <a:r>
              <a:rPr lang="pt-BR" sz="2800" i="1" dirty="0" err="1" smtClean="0"/>
              <a:t>kbps</a:t>
            </a:r>
            <a:endParaRPr lang="pt-BR" sz="2800" i="1" dirty="0" smtClean="0"/>
          </a:p>
          <a:p>
            <a:r>
              <a:rPr lang="pt-BR" sz="2800" dirty="0" smtClean="0"/>
              <a:t>Diferenças principais para o MPEG-2 AAC:</a:t>
            </a:r>
          </a:p>
          <a:p>
            <a:pPr lvl="1"/>
            <a:r>
              <a:rPr lang="pt-BR" sz="2400" dirty="0" smtClean="0"/>
              <a:t>Codificação eficiente do expoente</a:t>
            </a:r>
            <a:endParaRPr lang="pt-BR" sz="2400" i="1" dirty="0" smtClean="0"/>
          </a:p>
          <a:p>
            <a:pPr lvl="1"/>
            <a:r>
              <a:rPr lang="pt-BR" sz="2400" dirty="0" smtClean="0"/>
              <a:t>Facilidade: permite comprimir faixa dinâmica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MPEG-4 (1/2)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dirty="0" smtClean="0"/>
              <a:t>Série de </a:t>
            </a:r>
            <a:r>
              <a:rPr lang="pt-BR" sz="2400" dirty="0" smtClean="0">
                <a:solidFill>
                  <a:srgbClr val="FF0000"/>
                </a:solidFill>
              </a:rPr>
              <a:t>ferramentas</a:t>
            </a:r>
            <a:r>
              <a:rPr lang="pt-BR" sz="2400" dirty="0" smtClean="0"/>
              <a:t> usáveis na codificação</a:t>
            </a:r>
          </a:p>
          <a:p>
            <a:r>
              <a:rPr lang="pt-BR" sz="2400" dirty="0" smtClean="0"/>
              <a:t>Aplicações: comunicação por e sem fio, </a:t>
            </a:r>
            <a:r>
              <a:rPr lang="pt-BR" sz="2400" i="1" dirty="0" smtClean="0"/>
              <a:t>streaming, digital broadcasting, </a:t>
            </a:r>
            <a:r>
              <a:rPr lang="pt-BR" sz="2400" dirty="0" smtClean="0"/>
              <a:t>multimídia de alta qualidade</a:t>
            </a:r>
          </a:p>
          <a:p>
            <a:r>
              <a:rPr lang="pt-BR" sz="2400" dirty="0" smtClean="0"/>
              <a:t>Filosofia: </a:t>
            </a:r>
            <a:r>
              <a:rPr lang="pt-BR" sz="2400" i="1" dirty="0" smtClean="0">
                <a:solidFill>
                  <a:srgbClr val="FF0000"/>
                </a:solidFill>
              </a:rPr>
              <a:t>media </a:t>
            </a:r>
            <a:r>
              <a:rPr lang="pt-BR" sz="2400" i="1" dirty="0" err="1" smtClean="0">
                <a:solidFill>
                  <a:srgbClr val="FF0000"/>
                </a:solidFill>
              </a:rPr>
              <a:t>objects</a:t>
            </a:r>
            <a:endParaRPr lang="pt-BR" sz="2400" i="1" dirty="0" smtClean="0">
              <a:solidFill>
                <a:srgbClr val="FF0000"/>
              </a:solidFill>
            </a:endParaRPr>
          </a:p>
          <a:p>
            <a:r>
              <a:rPr lang="pt-BR" sz="2400" dirty="0" smtClean="0"/>
              <a:t>Documentos gerados desde 2000</a:t>
            </a:r>
          </a:p>
          <a:p>
            <a:r>
              <a:rPr lang="pt-BR" sz="2400" i="1" dirty="0" err="1" smtClean="0"/>
              <a:t>Features</a:t>
            </a:r>
            <a:r>
              <a:rPr lang="pt-BR" sz="2400" i="1" dirty="0" smtClean="0"/>
              <a:t>:</a:t>
            </a: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Taxas baixíssimas (até 200 </a:t>
            </a:r>
            <a:r>
              <a:rPr lang="pt-BR" sz="2000" dirty="0" err="1" smtClean="0">
                <a:solidFill>
                  <a:srgbClr val="008000"/>
                </a:solidFill>
              </a:rPr>
              <a:t>bps</a:t>
            </a:r>
            <a:r>
              <a:rPr lang="pt-BR" sz="2000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pt-BR" sz="2000" dirty="0" err="1" smtClean="0">
                <a:solidFill>
                  <a:srgbClr val="008000"/>
                </a:solidFill>
              </a:rPr>
              <a:t>Escalabilidade</a:t>
            </a:r>
            <a:endParaRPr lang="pt-BR" sz="2000" dirty="0" smtClean="0">
              <a:solidFill>
                <a:srgbClr val="008000"/>
              </a:solidFill>
            </a:endParaRP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Efeitos especiais</a:t>
            </a: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Manipulação de som</a:t>
            </a: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Composição 3D</a:t>
            </a: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Extensão de banda</a:t>
            </a: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Codificação paramétrica de áudio</a:t>
            </a:r>
            <a:endParaRPr lang="pt-BR" sz="1600" dirty="0" smtClean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MPEG-4 (2/2)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Áudio </a:t>
            </a:r>
            <a:r>
              <a:rPr lang="pt-BR" sz="2800" dirty="0" smtClean="0">
                <a:solidFill>
                  <a:srgbClr val="FF0000"/>
                </a:solidFill>
              </a:rPr>
              <a:t>sintético</a:t>
            </a:r>
            <a:r>
              <a:rPr lang="pt-BR" sz="2800" dirty="0" smtClean="0"/>
              <a:t> – chegando a 200 </a:t>
            </a:r>
            <a:r>
              <a:rPr lang="pt-BR" sz="2800" dirty="0" err="1" smtClean="0"/>
              <a:t>bps</a:t>
            </a:r>
            <a:endParaRPr lang="pt-BR" sz="2800" dirty="0" smtClean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TTS (</a:t>
            </a:r>
            <a:r>
              <a:rPr lang="pt-BR" sz="2000" i="1" dirty="0" err="1" smtClean="0"/>
              <a:t>Text-to-Speech</a:t>
            </a:r>
            <a:r>
              <a:rPr lang="pt-BR" sz="2000" i="1" dirty="0" smtClean="0"/>
              <a:t>)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SA (</a:t>
            </a:r>
            <a:r>
              <a:rPr lang="pt-BR" sz="2000" i="1" dirty="0" err="1" smtClean="0"/>
              <a:t>Structured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Audio</a:t>
            </a:r>
            <a:r>
              <a:rPr lang="pt-BR" sz="2000" i="1" dirty="0" smtClean="0"/>
              <a:t>) </a:t>
            </a:r>
            <a:r>
              <a:rPr lang="pt-BR" sz="2000" dirty="0" smtClean="0"/>
              <a:t>– para instrumentos musicais</a:t>
            </a:r>
          </a:p>
          <a:p>
            <a:pPr lvl="1">
              <a:spcBef>
                <a:spcPts val="300"/>
              </a:spcBef>
              <a:spcAft>
                <a:spcPts val="600"/>
              </a:spcAft>
              <a:buNone/>
            </a:pPr>
            <a:endParaRPr lang="pt-BR" sz="2000" dirty="0" smtClean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800" dirty="0" smtClean="0"/>
              <a:t>Áudio natural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Paramétrico (HVXC, </a:t>
            </a:r>
            <a:r>
              <a:rPr lang="pt-BR" sz="2000" i="1" dirty="0" err="1" smtClean="0"/>
              <a:t>Harmonic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Vector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Excitation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Coding</a:t>
            </a:r>
            <a:r>
              <a:rPr lang="pt-BR" sz="2000" i="1" dirty="0" smtClean="0"/>
              <a:t>) – para </a:t>
            </a:r>
            <a:r>
              <a:rPr lang="pt-BR" sz="2000" i="1" dirty="0" smtClean="0">
                <a:solidFill>
                  <a:srgbClr val="FF0000"/>
                </a:solidFill>
              </a:rPr>
              <a:t>fala</a:t>
            </a:r>
            <a:r>
              <a:rPr lang="pt-BR" sz="2000" i="1" dirty="0" smtClean="0"/>
              <a:t>, 2 </a:t>
            </a:r>
            <a:r>
              <a:rPr lang="pt-BR" sz="2000" dirty="0" smtClean="0"/>
              <a:t>a 16 </a:t>
            </a:r>
            <a:r>
              <a:rPr lang="pt-BR" sz="2000" dirty="0" err="1" smtClean="0"/>
              <a:t>kbps</a:t>
            </a:r>
            <a:endParaRPr lang="pt-BR" sz="2000" dirty="0" smtClean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2000" dirty="0" smtClean="0"/>
              <a:t>CELP, </a:t>
            </a:r>
            <a:r>
              <a:rPr lang="en-US" sz="2000" i="1" dirty="0" smtClean="0"/>
              <a:t>Code-Excited Linear Prediction </a:t>
            </a:r>
            <a:r>
              <a:rPr lang="en-US" sz="2000" dirty="0" smtClean="0"/>
              <a:t>–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fala</a:t>
            </a:r>
            <a:r>
              <a:rPr lang="en-US" sz="2000" dirty="0" smtClean="0"/>
              <a:t>, 4 a 24 kbps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smtClean="0"/>
              <a:t>GA,</a:t>
            </a:r>
            <a:r>
              <a:rPr lang="pt-BR" sz="2000" i="1" dirty="0" smtClean="0"/>
              <a:t>General </a:t>
            </a:r>
            <a:r>
              <a:rPr lang="pt-BR" sz="2000" i="1" dirty="0" err="1" smtClean="0"/>
              <a:t>Audio</a:t>
            </a:r>
            <a:r>
              <a:rPr lang="pt-BR" sz="2000" i="1" dirty="0" smtClean="0"/>
              <a:t> </a:t>
            </a:r>
            <a:r>
              <a:rPr lang="pt-BR" sz="2000" dirty="0" smtClean="0"/>
              <a:t>– </a:t>
            </a:r>
            <a:r>
              <a:rPr lang="pt-BR" sz="2000" dirty="0" smtClean="0">
                <a:solidFill>
                  <a:srgbClr val="FF0000"/>
                </a:solidFill>
              </a:rPr>
              <a:t>MPEG-2 AAC </a:t>
            </a:r>
            <a:r>
              <a:rPr lang="pt-BR" sz="2000" dirty="0" smtClean="0"/>
              <a:t>estendido, 6 a 300 </a:t>
            </a:r>
            <a:r>
              <a:rPr lang="pt-BR" sz="2000" dirty="0" err="1" smtClean="0"/>
              <a:t>kbps</a:t>
            </a:r>
            <a:endParaRPr lang="pt-BR" sz="2000" dirty="0" smtClean="0"/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pt-BR" sz="2000" dirty="0" err="1" smtClean="0"/>
              <a:t>Escalável</a:t>
            </a:r>
            <a:endParaRPr lang="pt-BR" sz="1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Áudio</a:t>
            </a:r>
            <a:r>
              <a:rPr lang="en-US" sz="4000" dirty="0" smtClean="0"/>
              <a:t> </a:t>
            </a:r>
            <a:r>
              <a:rPr lang="en-US" sz="4000" dirty="0" err="1" smtClean="0"/>
              <a:t>para</a:t>
            </a:r>
            <a:r>
              <a:rPr lang="en-US" sz="4000" dirty="0" smtClean="0"/>
              <a:t> TV Digital</a:t>
            </a:r>
            <a:endParaRPr lang="pt-B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008000"/>
                </a:solidFill>
              </a:rPr>
              <a:t>Padrões de TV Digital: </a:t>
            </a: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ATSC</a:t>
            </a:r>
            <a:r>
              <a:rPr lang="pt-BR" sz="2000" dirty="0" smtClean="0"/>
              <a:t> (</a:t>
            </a:r>
            <a:r>
              <a:rPr lang="pt-BR" sz="2000" i="1" dirty="0" err="1" smtClean="0"/>
              <a:t>Advanced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Television</a:t>
            </a:r>
            <a:r>
              <a:rPr lang="pt-BR" sz="2000" i="1" dirty="0" smtClean="0"/>
              <a:t> Systems </a:t>
            </a:r>
            <a:r>
              <a:rPr lang="pt-BR" sz="2000" i="1" dirty="0" err="1" smtClean="0"/>
              <a:t>Comittee</a:t>
            </a:r>
            <a:r>
              <a:rPr lang="pt-BR" sz="2000" dirty="0" smtClean="0"/>
              <a:t>)</a:t>
            </a:r>
          </a:p>
          <a:p>
            <a:pPr lvl="2"/>
            <a:r>
              <a:rPr lang="pt-BR" sz="2000" dirty="0" smtClean="0"/>
              <a:t>padrão </a:t>
            </a:r>
            <a:r>
              <a:rPr lang="pt-BR" sz="2000" dirty="0" smtClean="0">
                <a:solidFill>
                  <a:srgbClr val="FF0000"/>
                </a:solidFill>
              </a:rPr>
              <a:t>americano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Dolby AC-3</a:t>
            </a:r>
            <a:endParaRPr lang="pt-BR" sz="2000" dirty="0" smtClean="0">
              <a:solidFill>
                <a:srgbClr val="FF0000"/>
              </a:solidFill>
            </a:endParaRP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DVB</a:t>
            </a:r>
            <a:r>
              <a:rPr lang="pt-BR" sz="2000" dirty="0" smtClean="0"/>
              <a:t> (</a:t>
            </a:r>
            <a:r>
              <a:rPr lang="pt-BR" sz="2000" i="1" dirty="0" smtClean="0"/>
              <a:t>Digital </a:t>
            </a:r>
            <a:r>
              <a:rPr lang="pt-BR" sz="2000" i="1" dirty="0" err="1" smtClean="0"/>
              <a:t>Video</a:t>
            </a:r>
            <a:r>
              <a:rPr lang="pt-BR" sz="2000" i="1" dirty="0" smtClean="0"/>
              <a:t> Broadcasting</a:t>
            </a:r>
            <a:r>
              <a:rPr lang="pt-BR" sz="2000" dirty="0" smtClean="0"/>
              <a:t>)</a:t>
            </a:r>
            <a:endParaRPr lang="pt-BR" sz="2000" dirty="0" smtClean="0">
              <a:solidFill>
                <a:srgbClr val="FF0000"/>
              </a:solidFill>
            </a:endParaRPr>
          </a:p>
          <a:p>
            <a:pPr lvl="2"/>
            <a:r>
              <a:rPr lang="pt-BR" sz="2000" dirty="0" smtClean="0"/>
              <a:t>padrão </a:t>
            </a:r>
            <a:r>
              <a:rPr lang="pt-BR" sz="2000" dirty="0" smtClean="0">
                <a:solidFill>
                  <a:srgbClr val="FF0000"/>
                </a:solidFill>
              </a:rPr>
              <a:t>europeu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MPEG-2 </a:t>
            </a:r>
            <a:r>
              <a:rPr lang="en-US" sz="2000" dirty="0" err="1" smtClean="0">
                <a:solidFill>
                  <a:srgbClr val="FF0000"/>
                </a:solidFill>
              </a:rPr>
              <a:t>Camada</a:t>
            </a:r>
            <a:r>
              <a:rPr lang="en-US" sz="2000" dirty="0" smtClean="0">
                <a:solidFill>
                  <a:srgbClr val="FF0000"/>
                </a:solidFill>
              </a:rPr>
              <a:t> II, Dolby AC-3</a:t>
            </a:r>
            <a:endParaRPr lang="pt-BR" sz="2000" dirty="0" smtClean="0">
              <a:solidFill>
                <a:srgbClr val="FF0000"/>
              </a:solidFill>
            </a:endParaRP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ISDB </a:t>
            </a:r>
            <a:r>
              <a:rPr lang="pt-BR" sz="2000" dirty="0" smtClean="0"/>
              <a:t>(</a:t>
            </a:r>
            <a:r>
              <a:rPr lang="pt-BR" sz="2000" i="1" dirty="0" err="1" smtClean="0"/>
              <a:t>Integrated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Services</a:t>
            </a:r>
            <a:r>
              <a:rPr lang="pt-BR" sz="2000" i="1" dirty="0" smtClean="0"/>
              <a:t> Digital Broadcasting</a:t>
            </a:r>
            <a:r>
              <a:rPr lang="pt-BR" sz="2000" dirty="0" smtClean="0"/>
              <a:t>) </a:t>
            </a:r>
          </a:p>
          <a:p>
            <a:pPr lvl="2"/>
            <a:r>
              <a:rPr lang="pt-BR" sz="2000" dirty="0" smtClean="0"/>
              <a:t>padrão </a:t>
            </a:r>
            <a:r>
              <a:rPr lang="pt-BR" sz="2000" dirty="0" smtClean="0">
                <a:solidFill>
                  <a:srgbClr val="FF0000"/>
                </a:solidFill>
              </a:rPr>
              <a:t>japonês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MPEG AAC</a:t>
            </a:r>
            <a:endParaRPr lang="pt-BR" sz="2000" dirty="0" smtClean="0">
              <a:solidFill>
                <a:srgbClr val="FF0000"/>
              </a:solidFill>
            </a:endParaRPr>
          </a:p>
          <a:p>
            <a:pPr lvl="1"/>
            <a:r>
              <a:rPr lang="pt-BR" sz="2000" dirty="0" smtClean="0">
                <a:solidFill>
                  <a:srgbClr val="008000"/>
                </a:solidFill>
              </a:rPr>
              <a:t>ISDTV </a:t>
            </a:r>
            <a:r>
              <a:rPr lang="pt-BR" sz="2000" dirty="0" smtClean="0"/>
              <a:t>(</a:t>
            </a:r>
            <a:r>
              <a:rPr lang="pt-BR" sz="2000" i="1" dirty="0" err="1" smtClean="0"/>
              <a:t>International</a:t>
            </a:r>
            <a:r>
              <a:rPr lang="pt-BR" sz="2000" i="1" dirty="0" smtClean="0"/>
              <a:t> System for Digital </a:t>
            </a:r>
            <a:r>
              <a:rPr lang="pt-BR" sz="2000" i="1" dirty="0" err="1" smtClean="0"/>
              <a:t>Television</a:t>
            </a:r>
            <a:r>
              <a:rPr lang="pt-BR" sz="2000" dirty="0" smtClean="0"/>
              <a:t>), antes SBTVD (Sistema Brasileiro de Televisão Digital) </a:t>
            </a:r>
          </a:p>
          <a:p>
            <a:pPr lvl="2"/>
            <a:r>
              <a:rPr lang="pt-BR" sz="2000" dirty="0" smtClean="0"/>
              <a:t>padrão </a:t>
            </a:r>
            <a:r>
              <a:rPr lang="pt-BR" sz="2000" dirty="0" smtClean="0">
                <a:solidFill>
                  <a:srgbClr val="FF0000"/>
                </a:solidFill>
              </a:rPr>
              <a:t>brasileiro</a:t>
            </a:r>
          </a:p>
          <a:p>
            <a:pPr lvl="2"/>
            <a:r>
              <a:rPr lang="en-US" sz="2000" dirty="0" smtClean="0">
                <a:solidFill>
                  <a:srgbClr val="FF0000"/>
                </a:solidFill>
              </a:rPr>
              <a:t>MPEG AAC</a:t>
            </a:r>
            <a:endParaRPr lang="pt-BR" sz="20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136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Padrões de TV Digital no Mundo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137</a:t>
            </a:fld>
            <a:endParaRPr lang="en-GB"/>
          </a:p>
        </p:txBody>
      </p:sp>
      <p:pic>
        <p:nvPicPr>
          <p:cNvPr id="6" name="Imagem 5" descr="mapa_mundi_digitalBroadcastStandards.png"/>
          <p:cNvPicPr>
            <a:picLocks noChangeAspect="1"/>
          </p:cNvPicPr>
          <p:nvPr/>
        </p:nvPicPr>
        <p:blipFill>
          <a:blip r:embed="rId2" cstate="print"/>
          <a:srcRect l="9031" r="5073"/>
          <a:stretch>
            <a:fillRect/>
          </a:stretch>
        </p:blipFill>
        <p:spPr>
          <a:xfrm>
            <a:off x="1201005" y="1610854"/>
            <a:ext cx="7724632" cy="448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Obrigado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138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Representação Freqüencial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14</a:t>
            </a:fld>
            <a:endParaRPr lang="en-GB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097254" y="1227117"/>
            <a:ext cx="25042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Sinal de Áudio</a:t>
            </a:r>
          </a:p>
          <a:p>
            <a:r>
              <a:rPr lang="pt-BR" sz="2800" dirty="0" smtClean="0"/>
              <a:t> no </a:t>
            </a:r>
            <a:r>
              <a:rPr lang="pt-BR" sz="2800" dirty="0" smtClean="0">
                <a:solidFill>
                  <a:srgbClr val="FF0000"/>
                </a:solidFill>
              </a:rPr>
              <a:t>TEMPO</a:t>
            </a:r>
            <a:endParaRPr lang="pt-BR" sz="2800" dirty="0">
              <a:solidFill>
                <a:srgbClr val="FF0000"/>
              </a:solidFill>
            </a:endParaRPr>
          </a:p>
        </p:txBody>
      </p:sp>
      <p:cxnSp>
        <p:nvCxnSpPr>
          <p:cNvPr id="24" name="Conector reto 23"/>
          <p:cNvCxnSpPr/>
          <p:nvPr/>
        </p:nvCxnSpPr>
        <p:spPr>
          <a:xfrm>
            <a:off x="1545012" y="5946657"/>
            <a:ext cx="5234152" cy="1588"/>
          </a:xfrm>
          <a:prstGeom prst="line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rot="16200000" flipV="1">
            <a:off x="3359888" y="5314198"/>
            <a:ext cx="1577351" cy="4465"/>
          </a:xfrm>
          <a:prstGeom prst="line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o 39"/>
          <p:cNvGrpSpPr/>
          <p:nvPr/>
        </p:nvGrpSpPr>
        <p:grpSpPr>
          <a:xfrm>
            <a:off x="1827783" y="1122410"/>
            <a:ext cx="4519213" cy="2870523"/>
            <a:chOff x="1843549" y="1182416"/>
            <a:chExt cx="4519213" cy="2870523"/>
          </a:xfrm>
        </p:grpSpPr>
        <p:grpSp>
          <p:nvGrpSpPr>
            <p:cNvPr id="22" name="Grupo 21"/>
            <p:cNvGrpSpPr/>
            <p:nvPr/>
          </p:nvGrpSpPr>
          <p:grpSpPr>
            <a:xfrm>
              <a:off x="1843549" y="1588319"/>
              <a:ext cx="4519213" cy="2464620"/>
              <a:chOff x="2631849" y="1320297"/>
              <a:chExt cx="4519213" cy="2464620"/>
            </a:xfrm>
          </p:grpSpPr>
          <p:grpSp>
            <p:nvGrpSpPr>
              <p:cNvPr id="7" name="Grupo 6"/>
              <p:cNvGrpSpPr/>
              <p:nvPr/>
            </p:nvGrpSpPr>
            <p:grpSpPr>
              <a:xfrm>
                <a:off x="2631849" y="1320297"/>
                <a:ext cx="4197698" cy="2464620"/>
                <a:chOff x="1086824" y="3480179"/>
                <a:chExt cx="4197698" cy="2464620"/>
              </a:xfrm>
            </p:grpSpPr>
            <p:pic>
              <p:nvPicPr>
                <p:cNvPr id="8" name="Imagem 7" descr="tone-1khz.gif"/>
                <p:cNvPicPr>
                  <a:picLocks noChangeAspect="1"/>
                </p:cNvPicPr>
                <p:nvPr/>
              </p:nvPicPr>
              <p:blipFill>
                <a:blip r:embed="rId2" cstate="print"/>
                <a:srcRect l="6511" t="11073" b="8137"/>
                <a:stretch>
                  <a:fillRect/>
                </a:stretch>
              </p:blipFill>
              <p:spPr>
                <a:xfrm>
                  <a:off x="1419368" y="3480179"/>
                  <a:ext cx="3865154" cy="2115403"/>
                </a:xfrm>
                <a:prstGeom prst="rect">
                  <a:avLst/>
                </a:prstGeom>
              </p:spPr>
            </p:pic>
            <p:sp>
              <p:nvSpPr>
                <p:cNvPr id="9" name="CaixaDeTexto 8"/>
                <p:cNvSpPr txBox="1"/>
                <p:nvPr/>
              </p:nvSpPr>
              <p:spPr>
                <a:xfrm>
                  <a:off x="1670550" y="5419868"/>
                  <a:ext cx="11381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0</a:t>
                  </a:r>
                </a:p>
              </p:txBody>
            </p:sp>
            <p:sp>
              <p:nvSpPr>
                <p:cNvPr id="10" name="CaixaDeTexto 9"/>
                <p:cNvSpPr txBox="1"/>
                <p:nvPr/>
              </p:nvSpPr>
              <p:spPr>
                <a:xfrm>
                  <a:off x="2805588" y="5419868"/>
                  <a:ext cx="11381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1</a:t>
                  </a:r>
                </a:p>
              </p:txBody>
            </p:sp>
            <p:sp>
              <p:nvSpPr>
                <p:cNvPr id="11" name="CaixaDeTexto 10"/>
                <p:cNvSpPr txBox="1"/>
                <p:nvPr/>
              </p:nvSpPr>
              <p:spPr>
                <a:xfrm>
                  <a:off x="3954275" y="5419868"/>
                  <a:ext cx="11381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</a:t>
                  </a:r>
                </a:p>
              </p:txBody>
            </p:sp>
            <p:sp>
              <p:nvSpPr>
                <p:cNvPr id="12" name="CaixaDeTexto 11"/>
                <p:cNvSpPr txBox="1"/>
                <p:nvPr/>
              </p:nvSpPr>
              <p:spPr>
                <a:xfrm>
                  <a:off x="5089314" y="5419868"/>
                  <a:ext cx="11381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3</a:t>
                  </a:r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1502227" y="3579694"/>
                  <a:ext cx="16030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A</a:t>
                  </a:r>
                </a:p>
              </p:txBody>
            </p:sp>
            <p:sp>
              <p:nvSpPr>
                <p:cNvPr id="14" name="CaixaDeTexto 13"/>
                <p:cNvSpPr txBox="1"/>
                <p:nvPr/>
              </p:nvSpPr>
              <p:spPr>
                <a:xfrm>
                  <a:off x="1422616" y="5212879"/>
                  <a:ext cx="266420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- A</a:t>
                  </a:r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1468108" y="4391736"/>
                  <a:ext cx="11381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600" b="1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0</a:t>
                  </a:r>
                </a:p>
              </p:txBody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2826079" y="5667800"/>
                  <a:ext cx="1290931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b="1" dirty="0" smtClean="0"/>
                    <a:t>Tempo (</a:t>
                  </a:r>
                  <a:r>
                    <a:rPr lang="pt-BR" b="1" dirty="0" err="1" smtClean="0"/>
                    <a:t>ms</a:t>
                  </a:r>
                  <a:r>
                    <a:rPr lang="pt-BR" b="1" dirty="0" smtClean="0"/>
                    <a:t>)</a:t>
                  </a:r>
                  <a:endParaRPr lang="pt-BR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" name="CaixaDeTexto 16"/>
                <p:cNvSpPr txBox="1"/>
                <p:nvPr/>
              </p:nvSpPr>
              <p:spPr>
                <a:xfrm rot="16200000" flipH="1">
                  <a:off x="650647" y="4358152"/>
                  <a:ext cx="1149354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b="1" dirty="0" smtClean="0"/>
                    <a:t>Amplitude</a:t>
                  </a:r>
                  <a:endParaRPr lang="pt-BR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20" name="CaixaDeTexto 19"/>
              <p:cNvSpPr txBox="1"/>
              <p:nvPr/>
            </p:nvSpPr>
            <p:spPr>
              <a:xfrm>
                <a:off x="6537432" y="2138859"/>
                <a:ext cx="6136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b="1" dirty="0" smtClean="0"/>
                  <a:t>.</a:t>
                </a:r>
                <a:r>
                  <a:rPr lang="pt-BR" sz="2400" b="1" dirty="0" smtClean="0"/>
                  <a:t> . . </a:t>
                </a:r>
                <a:endParaRPr lang="pt-BR" sz="2400" b="1" dirty="0"/>
              </a:p>
            </p:txBody>
          </p:sp>
          <p:sp>
            <p:nvSpPr>
              <p:cNvPr id="21" name="CaixaDeTexto 20"/>
              <p:cNvSpPr txBox="1"/>
              <p:nvPr/>
            </p:nvSpPr>
            <p:spPr>
              <a:xfrm>
                <a:off x="2969160" y="2259727"/>
                <a:ext cx="5972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400" b="1" dirty="0" smtClean="0"/>
                  <a:t>. . . </a:t>
                </a:r>
                <a:endParaRPr lang="pt-BR" b="1" dirty="0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3878317" y="1182416"/>
              <a:ext cx="1139571" cy="668199"/>
              <a:chOff x="6574221" y="4414347"/>
              <a:chExt cx="1139571" cy="668199"/>
            </a:xfrm>
          </p:grpSpPr>
          <p:cxnSp>
            <p:nvCxnSpPr>
              <p:cNvPr id="27" name="Conector reto 26"/>
              <p:cNvCxnSpPr/>
              <p:nvPr/>
            </p:nvCxnSpPr>
            <p:spPr>
              <a:xfrm rot="16200000" flipV="1">
                <a:off x="6265999" y="4754098"/>
                <a:ext cx="626160" cy="9716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>
              <a:xfrm rot="16200000" flipV="1">
                <a:off x="7395854" y="4764608"/>
                <a:ext cx="626160" cy="9716"/>
              </a:xfrm>
              <a:prstGeom prst="lin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de seta reta 32"/>
              <p:cNvCxnSpPr/>
              <p:nvPr/>
            </p:nvCxnSpPr>
            <p:spPr>
              <a:xfrm flipV="1">
                <a:off x="6574221" y="4761186"/>
                <a:ext cx="1135118" cy="1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ixaDeTexto 33"/>
              <p:cNvSpPr txBox="1"/>
              <p:nvPr/>
            </p:nvSpPr>
            <p:spPr>
              <a:xfrm>
                <a:off x="6984115" y="4414347"/>
                <a:ext cx="32412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T</a:t>
                </a:r>
                <a:endParaRPr lang="pt-BR" dirty="0"/>
              </a:p>
            </p:txBody>
          </p:sp>
        </p:grpSp>
      </p:grpSp>
      <p:cxnSp>
        <p:nvCxnSpPr>
          <p:cNvPr id="38" name="Conector de seta reta 37"/>
          <p:cNvCxnSpPr/>
          <p:nvPr/>
        </p:nvCxnSpPr>
        <p:spPr>
          <a:xfrm rot="16200000" flipV="1">
            <a:off x="4840422" y="5549248"/>
            <a:ext cx="777660" cy="82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/>
        </p:nvCxnSpPr>
        <p:spPr>
          <a:xfrm rot="16200000" flipV="1">
            <a:off x="2700953" y="5574910"/>
            <a:ext cx="730159" cy="43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/>
          <p:cNvSpPr txBox="1"/>
          <p:nvPr/>
        </p:nvSpPr>
        <p:spPr>
          <a:xfrm>
            <a:off x="5989666" y="5980914"/>
            <a:ext cx="1731243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b="1" dirty="0" err="1" smtClean="0"/>
              <a:t>Freqüencia</a:t>
            </a:r>
            <a:r>
              <a:rPr lang="pt-BR" b="1" dirty="0" smtClean="0"/>
              <a:t> (Hz)</a:t>
            </a:r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588057" y="4241449"/>
            <a:ext cx="113306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b="1" dirty="0" smtClean="0"/>
              <a:t>Magnitude</a:t>
            </a:r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5093890" y="6016557"/>
            <a:ext cx="318998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1/T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2845226" y="6016557"/>
            <a:ext cx="44563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- 1/T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2862244" y="4933441"/>
            <a:ext cx="317395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5057201" y="4907707"/>
            <a:ext cx="25968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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5740629" y="4260797"/>
            <a:ext cx="31373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Representação</a:t>
            </a:r>
          </a:p>
          <a:p>
            <a:r>
              <a:rPr lang="pt-BR" sz="2800" dirty="0" smtClean="0"/>
              <a:t>na  </a:t>
            </a:r>
            <a:r>
              <a:rPr lang="pt-BR" sz="2800" dirty="0" smtClean="0">
                <a:solidFill>
                  <a:srgbClr val="FF0000"/>
                </a:solidFill>
              </a:rPr>
              <a:t>FREQÜÊNCIA</a:t>
            </a:r>
          </a:p>
          <a:p>
            <a:r>
              <a:rPr lang="pt-BR" sz="2800" dirty="0" smtClean="0">
                <a:solidFill>
                  <a:srgbClr val="FF0000"/>
                </a:solidFill>
              </a:rPr>
              <a:t>(Espectro)</a:t>
            </a:r>
            <a:endParaRPr lang="pt-BR" sz="2800" dirty="0">
              <a:solidFill>
                <a:srgbClr val="FF0000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6182432" y="2197274"/>
            <a:ext cx="2413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spc="100" dirty="0" smtClean="0"/>
              <a:t>x</a:t>
            </a:r>
            <a:r>
              <a:rPr lang="pt-BR" sz="2000" spc="100" dirty="0" smtClean="0"/>
              <a:t>(</a:t>
            </a:r>
            <a:r>
              <a:rPr lang="pt-BR" sz="2000" i="1" spc="100" dirty="0" smtClean="0"/>
              <a:t>t</a:t>
            </a:r>
            <a:r>
              <a:rPr lang="pt-BR" sz="2000" spc="100" dirty="0" smtClean="0"/>
              <a:t>) = </a:t>
            </a:r>
            <a:r>
              <a:rPr lang="pt-BR" sz="2000" i="1" spc="100" dirty="0" smtClean="0"/>
              <a:t>A</a:t>
            </a:r>
            <a:r>
              <a:rPr lang="pt-BR" sz="2000" spc="100" dirty="0" smtClean="0"/>
              <a:t> </a:t>
            </a:r>
            <a:r>
              <a:rPr lang="pt-BR" sz="2000" spc="100" dirty="0" err="1" smtClean="0"/>
              <a:t>cos</a:t>
            </a:r>
            <a:r>
              <a:rPr lang="pt-BR" sz="2000" spc="100" dirty="0" smtClean="0"/>
              <a:t>(2</a:t>
            </a:r>
            <a:r>
              <a:rPr lang="pt-BR" sz="2000" spc="100" dirty="0" smtClean="0">
                <a:sym typeface="Symbol"/>
              </a:rPr>
              <a:t></a:t>
            </a:r>
            <a:r>
              <a:rPr lang="pt-BR" sz="2000" i="1" spc="100" dirty="0" err="1" smtClean="0">
                <a:sym typeface="Symbol"/>
              </a:rPr>
              <a:t>f</a:t>
            </a:r>
            <a:r>
              <a:rPr lang="pt-BR" sz="2000" spc="100" baseline="-25000" dirty="0" err="1" smtClean="0">
                <a:sym typeface="Symbol"/>
              </a:rPr>
              <a:t>o</a:t>
            </a:r>
            <a:r>
              <a:rPr lang="pt-BR" sz="2000" i="1" spc="100" dirty="0" err="1" smtClean="0">
                <a:sym typeface="Symbol"/>
              </a:rPr>
              <a:t>t</a:t>
            </a:r>
            <a:r>
              <a:rPr lang="pt-BR" sz="2000" spc="100" dirty="0" smtClean="0"/>
              <a:t>)</a:t>
            </a:r>
          </a:p>
          <a:p>
            <a:endParaRPr lang="pt-BR" sz="2000" spc="100" dirty="0" smtClean="0"/>
          </a:p>
          <a:p>
            <a:r>
              <a:rPr lang="pt-BR" sz="2000" i="1" spc="100" dirty="0" err="1" smtClean="0"/>
              <a:t>f</a:t>
            </a:r>
            <a:r>
              <a:rPr lang="pt-BR" sz="2000" spc="100" baseline="-25000" dirty="0" err="1" smtClean="0"/>
              <a:t>o</a:t>
            </a:r>
            <a:r>
              <a:rPr lang="pt-BR" sz="2000" spc="100" dirty="0" smtClean="0"/>
              <a:t> = 1000 Hz</a:t>
            </a:r>
            <a:endParaRPr lang="pt-BR" sz="2000" spc="100" dirty="0"/>
          </a:p>
        </p:txBody>
      </p:sp>
      <p:sp>
        <p:nvSpPr>
          <p:cNvPr id="44" name="Seta em curva para a direita 43"/>
          <p:cNvSpPr/>
          <p:nvPr/>
        </p:nvSpPr>
        <p:spPr>
          <a:xfrm>
            <a:off x="859812" y="2634018"/>
            <a:ext cx="368489" cy="23064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 rot="16200000">
            <a:off x="-529256" y="3474671"/>
            <a:ext cx="2118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1" spc="1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Transformada </a:t>
            </a:r>
          </a:p>
          <a:p>
            <a:pPr algn="ctr"/>
            <a:r>
              <a:rPr lang="pt-BR" sz="2000" b="1" spc="1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FOURIER</a:t>
            </a:r>
            <a:endParaRPr lang="pt-BR" sz="2000" b="1" spc="1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tângulo 51"/>
          <p:cNvSpPr/>
          <p:nvPr/>
        </p:nvSpPr>
        <p:spPr>
          <a:xfrm>
            <a:off x="1306286" y="1138792"/>
            <a:ext cx="7528956" cy="2933205"/>
          </a:xfrm>
          <a:prstGeom prst="rect">
            <a:avLst/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3" name="Retângulo 52"/>
          <p:cNvSpPr/>
          <p:nvPr/>
        </p:nvSpPr>
        <p:spPr>
          <a:xfrm>
            <a:off x="1316182" y="4226376"/>
            <a:ext cx="7528956" cy="2278083"/>
          </a:xfrm>
          <a:prstGeom prst="rect">
            <a:avLst/>
          </a:prstGeom>
          <a:solidFill>
            <a:srgbClr val="FF99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Componentes do Áudio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Ressonâncias “Determinísticas”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Somatório de senóides com amplitudes e freqüências VARIANTES no tempo</a:t>
            </a:r>
            <a:r>
              <a:rPr lang="pt-BR" dirty="0" smtClean="0"/>
              <a:t> </a:t>
            </a:r>
          </a:p>
          <a:p>
            <a:pPr lvl="1"/>
            <a:r>
              <a:rPr lang="pt-BR" dirty="0" smtClean="0"/>
              <a:t>Ex. sons tonais, vozeados</a:t>
            </a:r>
          </a:p>
          <a:p>
            <a:r>
              <a:rPr lang="pt-BR" dirty="0" smtClean="0"/>
              <a:t>Parcelas impulsivas</a:t>
            </a:r>
          </a:p>
          <a:p>
            <a:pPr lvl="1"/>
            <a:r>
              <a:rPr lang="pt-BR" dirty="0" smtClean="0"/>
              <a:t>Ocorrências de curta duração e alta amplitude. Ex. estalidos</a:t>
            </a:r>
          </a:p>
          <a:p>
            <a:r>
              <a:rPr lang="pt-BR" dirty="0" smtClean="0"/>
              <a:t>Parcelas estocásticas</a:t>
            </a:r>
          </a:p>
          <a:p>
            <a:pPr lvl="1"/>
            <a:r>
              <a:rPr lang="pt-BR" dirty="0" smtClean="0"/>
              <a:t>Ruído de banda-larga, sons não-vozeados</a:t>
            </a:r>
          </a:p>
          <a:p>
            <a:pPr lvl="1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Áudio e </a:t>
            </a:r>
            <a:r>
              <a:rPr lang="pt-BR" dirty="0" err="1" smtClean="0"/>
              <a:t>Estacionariedade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Áudio é NÃO-ESTACIONÁRIO</a:t>
            </a:r>
          </a:p>
          <a:p>
            <a:r>
              <a:rPr lang="pt-BR" dirty="0" smtClean="0"/>
              <a:t>Aceitação de </a:t>
            </a:r>
            <a:r>
              <a:rPr lang="pt-BR" dirty="0" err="1" smtClean="0"/>
              <a:t>Estacionariedade</a:t>
            </a:r>
            <a:endParaRPr lang="pt-BR" dirty="0" smtClean="0"/>
          </a:p>
          <a:p>
            <a:pPr lvl="1"/>
            <a:r>
              <a:rPr lang="pt-BR" dirty="0" smtClean="0"/>
              <a:t>Trechos de curta duração: até 20 </a:t>
            </a:r>
            <a:r>
              <a:rPr lang="pt-BR" dirty="0" err="1" smtClean="0"/>
              <a:t>ms</a:t>
            </a:r>
            <a:endParaRPr lang="pt-BR" dirty="0" smtClean="0"/>
          </a:p>
          <a:p>
            <a:r>
              <a:rPr lang="pt-BR" dirty="0" smtClean="0"/>
              <a:t>Análise Tempo-Freqüência</a:t>
            </a:r>
          </a:p>
          <a:p>
            <a:pPr lvl="1"/>
            <a:r>
              <a:rPr lang="pt-BR" dirty="0" smtClean="0"/>
              <a:t>Requer a </a:t>
            </a:r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segmentação</a:t>
            </a:r>
            <a:r>
              <a:rPr lang="pt-BR" dirty="0" smtClean="0"/>
              <a:t> do sinal em trechos de curta-duração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Obtenção do espectro de cada trecho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Espectrograma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Fala e Áudio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b="1" dirty="0" smtClean="0"/>
              <a:t>Fala:</a:t>
            </a:r>
            <a:r>
              <a:rPr lang="pt-BR" dirty="0" smtClean="0"/>
              <a:t>  comunicação verbal</a:t>
            </a:r>
          </a:p>
          <a:p>
            <a:pPr lvl="1"/>
            <a:r>
              <a:rPr lang="pt-BR" dirty="0" smtClean="0"/>
              <a:t>Aplicações: telefonia, </a:t>
            </a:r>
            <a:r>
              <a:rPr lang="pt-BR" dirty="0" err="1" smtClean="0"/>
              <a:t>telepresença</a:t>
            </a:r>
            <a:r>
              <a:rPr lang="pt-BR" dirty="0" smtClean="0"/>
              <a:t>, rádio, </a:t>
            </a:r>
            <a:r>
              <a:rPr lang="pt-BR" dirty="0" err="1" smtClean="0"/>
              <a:t>etc</a:t>
            </a:r>
            <a:endParaRPr lang="pt-BR" dirty="0" smtClean="0"/>
          </a:p>
          <a:p>
            <a:pPr lvl="1"/>
            <a:r>
              <a:rPr lang="pt-BR" dirty="0" smtClean="0"/>
              <a:t>Canal de voz:  4 kHz</a:t>
            </a:r>
          </a:p>
          <a:p>
            <a:pPr lvl="1"/>
            <a:r>
              <a:rPr lang="pt-BR" dirty="0" smtClean="0"/>
              <a:t>Banda larga:    8 kHz</a:t>
            </a:r>
          </a:p>
          <a:p>
            <a:pPr lvl="1"/>
            <a:r>
              <a:rPr lang="pt-BR" dirty="0" smtClean="0"/>
              <a:t>Banda super/</a:t>
            </a:r>
            <a:r>
              <a:rPr lang="pt-BR" dirty="0" err="1" smtClean="0"/>
              <a:t>ultralarga</a:t>
            </a:r>
            <a:r>
              <a:rPr lang="pt-BR" dirty="0" smtClean="0"/>
              <a:t>: 16 kHz ou mais</a:t>
            </a:r>
          </a:p>
          <a:p>
            <a:pPr>
              <a:spcBef>
                <a:spcPts val="1200"/>
              </a:spcBef>
            </a:pPr>
            <a:r>
              <a:rPr lang="pt-BR" b="1" dirty="0" smtClean="0"/>
              <a:t>Áudio:</a:t>
            </a:r>
            <a:r>
              <a:rPr lang="pt-BR" dirty="0" smtClean="0"/>
              <a:t> entretenimento</a:t>
            </a:r>
          </a:p>
          <a:p>
            <a:pPr lvl="1"/>
            <a:r>
              <a:rPr lang="pt-BR" dirty="0" smtClean="0"/>
              <a:t>Aplicações: sistemas de alta-fidelidade, dispositivos móveis, cinema, TV, rádio, </a:t>
            </a:r>
            <a:r>
              <a:rPr lang="pt-BR" dirty="0" err="1" smtClean="0"/>
              <a:t>etc</a:t>
            </a:r>
            <a:endParaRPr lang="pt-BR" dirty="0" smtClean="0"/>
          </a:p>
          <a:p>
            <a:pPr lvl="1"/>
            <a:r>
              <a:rPr lang="pt-BR" dirty="0" smtClean="0"/>
              <a:t>Faixa audível: 20 kHz ou mais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17</a:t>
            </a:fld>
            <a:endParaRPr lang="en-GB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Fala e Áudio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pt-BR" b="1" dirty="0" smtClean="0"/>
              <a:t>Qualidade </a:t>
            </a:r>
            <a:r>
              <a:rPr lang="pt-BR" b="1" dirty="0" err="1" smtClean="0"/>
              <a:t>vs</a:t>
            </a:r>
            <a:r>
              <a:rPr lang="pt-BR" b="1" dirty="0" smtClean="0"/>
              <a:t> Banda</a:t>
            </a:r>
            <a:r>
              <a:rPr lang="pt-BR" dirty="0" smtClean="0"/>
              <a:t>  </a:t>
            </a:r>
          </a:p>
          <a:p>
            <a:pPr lvl="1">
              <a:spcBef>
                <a:spcPts val="1200"/>
              </a:spcBef>
            </a:pPr>
            <a:r>
              <a:rPr lang="pt-BR" dirty="0" smtClean="0">
                <a:solidFill>
                  <a:srgbClr val="0000FF"/>
                </a:solidFill>
              </a:rPr>
              <a:t>Inteligibilidade</a:t>
            </a:r>
            <a:r>
              <a:rPr lang="pt-BR" dirty="0" smtClean="0"/>
              <a:t> ou </a:t>
            </a:r>
            <a:r>
              <a:rPr lang="pt-BR" dirty="0" smtClean="0">
                <a:solidFill>
                  <a:srgbClr val="FF0000"/>
                </a:solidFill>
              </a:rPr>
              <a:t>fidelidade</a:t>
            </a:r>
            <a:r>
              <a:rPr lang="pt-BR" dirty="0" smtClean="0"/>
              <a:t>?</a:t>
            </a:r>
          </a:p>
          <a:p>
            <a:pPr lvl="1">
              <a:spcBef>
                <a:spcPts val="1200"/>
              </a:spcBef>
            </a:pPr>
            <a:r>
              <a:rPr lang="pt-BR" dirty="0" smtClean="0"/>
              <a:t>Exemplos: Fala e Áudio </a:t>
            </a:r>
          </a:p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18</a:t>
            </a:fld>
            <a:endParaRPr lang="en-GB" dirty="0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563193"/>
              </p:ext>
            </p:extLst>
          </p:nvPr>
        </p:nvGraphicFramePr>
        <p:xfrm>
          <a:off x="2374702" y="3562789"/>
          <a:ext cx="5854897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221"/>
                <a:gridCol w="1591101"/>
                <a:gridCol w="1098994"/>
                <a:gridCol w="1023581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Banda 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44,1kHz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8 kHz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4 kHz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Fala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Áudio</a:t>
                      </a:r>
                      <a:endParaRPr lang="pt-BR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" name="Mahler- Symphonie Nr 8 Bertin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5203825" y="4540250"/>
            <a:ext cx="304800" cy="304800"/>
          </a:xfrm>
          <a:prstGeom prst="rect">
            <a:avLst/>
          </a:prstGeom>
        </p:spPr>
      </p:pic>
      <p:pic>
        <p:nvPicPr>
          <p:cNvPr id="27" name="Mahler- Symphonie Nr 8 Bertini_4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531100" y="4540250"/>
            <a:ext cx="304800" cy="304800"/>
          </a:xfrm>
          <a:prstGeom prst="rect">
            <a:avLst/>
          </a:prstGeom>
        </p:spPr>
      </p:pic>
      <p:pic>
        <p:nvPicPr>
          <p:cNvPr id="17" name="Mahler- Symphonie Nr 8 Bertini_8k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6510338" y="4540250"/>
            <a:ext cx="304800" cy="304800"/>
          </a:xfrm>
          <a:prstGeom prst="rect">
            <a:avLst/>
          </a:prstGeom>
        </p:spPr>
      </p:pic>
      <p:pic>
        <p:nvPicPr>
          <p:cNvPr id="18" name="A sensibilidade indicara a escolha_44k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191125" y="4111625"/>
            <a:ext cx="304800" cy="304800"/>
          </a:xfrm>
          <a:prstGeom prst="rect">
            <a:avLst/>
          </a:prstGeom>
        </p:spPr>
      </p:pic>
      <p:pic>
        <p:nvPicPr>
          <p:cNvPr id="19" name="A sensibilidade indicara a escolha_8k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6510338" y="4127500"/>
            <a:ext cx="304800" cy="304800"/>
          </a:xfrm>
          <a:prstGeom prst="rect">
            <a:avLst/>
          </a:prstGeom>
        </p:spPr>
      </p:pic>
      <p:pic>
        <p:nvPicPr>
          <p:cNvPr id="20" name="A sensibilidade indicara a escolha_4k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7519988" y="41275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9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98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Digitalização de Áudio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5852" y="1123950"/>
            <a:ext cx="7572428" cy="54292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I.  Fundamentos de Áudio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II. Compressão de Áudio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Codificação e Compressão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Compressão Sem Perdas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Codificação Perceptiva de Áudio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Representação Tempo-Freqüência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Modelo Psicoacústico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Alocação de Bits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Avaliação de Qualidade de Áudio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pt-BR" dirty="0" smtClean="0"/>
              <a:t>III. Padrões em Codificação de Áudio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Digitalização de Áudio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Sinal Unidimensional</a:t>
            </a:r>
          </a:p>
          <a:p>
            <a:r>
              <a:rPr lang="pt-BR" dirty="0" smtClean="0"/>
              <a:t>Discretização do domínio (tempo)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Amostragem</a:t>
            </a:r>
          </a:p>
          <a:p>
            <a:r>
              <a:rPr lang="pt-BR" dirty="0" smtClean="0"/>
              <a:t>Discretização da imagem (amplitude) 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Quantização escalar</a:t>
            </a:r>
          </a:p>
          <a:p>
            <a:r>
              <a:rPr lang="pt-BR" dirty="0" smtClean="0"/>
              <a:t>Teorema da Amostragem</a:t>
            </a:r>
          </a:p>
          <a:p>
            <a:pPr lvl="1"/>
            <a:r>
              <a:rPr lang="pt-BR" dirty="0" smtClean="0"/>
              <a:t>Critério para </a:t>
            </a:r>
            <a:r>
              <a:rPr lang="pt-BR" dirty="0" smtClean="0">
                <a:solidFill>
                  <a:srgbClr val="0000FF"/>
                </a:solidFill>
              </a:rPr>
              <a:t>amostragem</a:t>
            </a:r>
            <a:r>
              <a:rPr lang="pt-BR" dirty="0" smtClean="0"/>
              <a:t> garantindo-se   preservação de informação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 smtClean="0"/>
                  <a:t>Sinal real contínuo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BR" dirty="0" smtClean="0"/>
              </a:p>
              <a:p>
                <a:pPr lvl="1"/>
                <a:r>
                  <a:rPr lang="pt-BR" dirty="0" smtClean="0"/>
                  <a:t>Com largura de banda limitada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endParaRPr lang="pt-BR" dirty="0" smtClean="0"/>
              </a:p>
              <a:p>
                <a:pPr>
                  <a:spcBef>
                    <a:spcPts val="3600"/>
                  </a:spcBef>
                </a:pPr>
                <a:r>
                  <a:rPr lang="pt-BR" dirty="0" smtClean="0"/>
                  <a:t>Amostragem: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 = 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i="1" dirty="0" err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pt-B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t-BR" dirty="0" smtClean="0">
                  <a:solidFill>
                    <a:srgbClr val="FF0000"/>
                  </a:solidFill>
                </a:endParaRPr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pt-BR" i="1" dirty="0" err="1" smtClean="0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err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pt-BR" i="1" dirty="0" smtClean="0"/>
                  <a:t> </a:t>
                </a:r>
                <a:r>
                  <a:rPr lang="pt-BR" dirty="0" smtClean="0"/>
                  <a:t>, com</a:t>
                </a:r>
                <a:r>
                  <a:rPr lang="pt-BR" i="1" dirty="0" smtClean="0"/>
                  <a:t>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dirty="0" smtClean="0"/>
                  <a:t> inteiro</a:t>
                </a:r>
              </a:p>
              <a:p>
                <a:pPr lvl="1">
                  <a:spcBef>
                    <a:spcPts val="12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pt-BR" i="1" dirty="0" smtClean="0">
                        <a:latin typeface="Cambria Math" panose="02040503050406030204" pitchFamily="18" charset="0"/>
                      </a:rPr>
                      <m:t> = 1/</m:t>
                    </m:r>
                    <m:sSub>
                      <m:sSubPr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err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pt-BR" dirty="0" smtClean="0"/>
                  <a:t> é o período de amostragem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pt-BR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pt-BR" baseline="-25000" dirty="0" smtClean="0">
                    <a:solidFill>
                      <a:srgbClr val="0000FF"/>
                    </a:solidFill>
                  </a:rPr>
                  <a:t> </a:t>
                </a:r>
                <a:r>
                  <a:rPr lang="pt-BR" dirty="0" smtClean="0">
                    <a:solidFill>
                      <a:srgbClr val="0000FF"/>
                    </a:solidFill>
                  </a:rPr>
                  <a:t>é a freqüência de amostragem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22" t="-19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mostrag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7248" y="2294797"/>
            <a:ext cx="8462288" cy="42052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Efeito da Amostragem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3200" dirty="0" smtClean="0"/>
                  <a:t>Replicar o espectro em múltiplos inteiros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320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sz="3200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endParaRPr lang="pt-BR" sz="3200" baseline="-25000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585" r="-7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22</a:t>
            </a:fld>
            <a:endParaRPr lang="en-GB" dirty="0"/>
          </a:p>
        </p:txBody>
      </p:sp>
      <p:sp>
        <p:nvSpPr>
          <p:cNvPr id="8" name="Fluxograma: Processo 7"/>
          <p:cNvSpPr/>
          <p:nvPr/>
        </p:nvSpPr>
        <p:spPr>
          <a:xfrm>
            <a:off x="6155140" y="5090615"/>
            <a:ext cx="900753" cy="996286"/>
          </a:xfrm>
          <a:prstGeom prst="flowChartProcess">
            <a:avLst/>
          </a:prstGeom>
          <a:solidFill>
            <a:srgbClr val="FFC000">
              <a:alpha val="36000"/>
            </a:srgbClr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luxograma: Processo 8"/>
          <p:cNvSpPr/>
          <p:nvPr/>
        </p:nvSpPr>
        <p:spPr>
          <a:xfrm>
            <a:off x="4135272" y="4490114"/>
            <a:ext cx="1978925" cy="159678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Processo 9"/>
          <p:cNvSpPr/>
          <p:nvPr/>
        </p:nvSpPr>
        <p:spPr>
          <a:xfrm>
            <a:off x="7069539" y="5117911"/>
            <a:ext cx="1978925" cy="98491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luxograma: Processo 11"/>
          <p:cNvSpPr/>
          <p:nvPr/>
        </p:nvSpPr>
        <p:spPr>
          <a:xfrm>
            <a:off x="7522189" y="4478741"/>
            <a:ext cx="1089547" cy="98491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Teorema da Amostragem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 smtClean="0">
                    <a:solidFill>
                      <a:srgbClr val="0000FF"/>
                    </a:solidFill>
                  </a:rPr>
                  <a:t>Critério de Nyquist </a:t>
                </a:r>
                <a:r>
                  <a:rPr lang="pt-BR" dirty="0" smtClean="0"/>
                  <a:t>para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pt-BR" dirty="0" smtClean="0"/>
                  <a:t> tal que se possa recuperar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 smtClean="0"/>
                  <a:t> a partir de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pt-BR" dirty="0" smtClean="0"/>
              </a:p>
              <a:p>
                <a:endParaRPr lang="pt-BR" dirty="0" smtClean="0"/>
              </a:p>
              <a:p>
                <a:pPr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&gt; 2 </m:t>
                    </m:r>
                    <m:sSub>
                      <m:sSubPr>
                        <m:ctrlPr>
                          <a:rPr lang="pt-B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pt-BR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pt-BR" dirty="0" smtClean="0"/>
              </a:p>
              <a:p>
                <a:r>
                  <a:rPr lang="pt-BR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Desrespeito</a:t>
                </a:r>
                <a:r>
                  <a:rPr lang="pt-BR" dirty="0" smtClean="0"/>
                  <a:t> ao Critério de Nyquist</a:t>
                </a:r>
              </a:p>
              <a:p>
                <a:pPr lvl="1"/>
                <a:r>
                  <a:rPr lang="pt-BR" i="1" spc="100" dirty="0" err="1" smtClean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Aliasing</a:t>
                </a:r>
                <a:r>
                  <a:rPr lang="pt-BR" spc="100" dirty="0" smtClean="0">
                    <a:solidFill>
                      <a:srgbClr val="0000FF"/>
                    </a:solidFill>
                  </a:rPr>
                  <a:t> </a:t>
                </a:r>
                <a:r>
                  <a:rPr lang="pt-BR" dirty="0" smtClean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03" t="-1951" r="-322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alias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065" y="1912823"/>
            <a:ext cx="8516879" cy="42323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 smtClean="0"/>
              <a:t>Aliasing</a:t>
            </a:r>
            <a:r>
              <a:rPr lang="pt-BR" i="1" dirty="0" smtClean="0"/>
              <a:t>  </a:t>
            </a:r>
            <a:r>
              <a:rPr lang="pt-BR" dirty="0" smtClean="0"/>
              <a:t>(de </a:t>
            </a:r>
            <a:r>
              <a:rPr lang="pt-BR" dirty="0" err="1" smtClean="0"/>
              <a:t>alius</a:t>
            </a:r>
            <a:r>
              <a:rPr lang="pt-BR" dirty="0" smtClean="0"/>
              <a:t> = outro)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Graficamente 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24</a:t>
            </a:fld>
            <a:endParaRPr lang="en-GB" dirty="0"/>
          </a:p>
        </p:txBody>
      </p:sp>
      <p:grpSp>
        <p:nvGrpSpPr>
          <p:cNvPr id="7" name="Grupo 11"/>
          <p:cNvGrpSpPr/>
          <p:nvPr/>
        </p:nvGrpSpPr>
        <p:grpSpPr>
          <a:xfrm>
            <a:off x="5358972" y="5123209"/>
            <a:ext cx="2852063" cy="1298053"/>
            <a:chOff x="5386263" y="5095915"/>
            <a:chExt cx="2852063" cy="1298053"/>
          </a:xfrm>
        </p:grpSpPr>
        <p:sp>
          <p:nvSpPr>
            <p:cNvPr id="9" name="Elipse 8"/>
            <p:cNvSpPr/>
            <p:nvPr/>
          </p:nvSpPr>
          <p:spPr>
            <a:xfrm>
              <a:off x="6828139" y="5095915"/>
              <a:ext cx="463138" cy="878774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/>
            <p:cNvSpPr/>
            <p:nvPr/>
          </p:nvSpPr>
          <p:spPr>
            <a:xfrm>
              <a:off x="5876134" y="5105812"/>
              <a:ext cx="463138" cy="878774"/>
            </a:xfrm>
            <a:prstGeom prst="ellipse">
              <a:avLst/>
            </a:prstGeom>
            <a:solidFill>
              <a:schemeClr val="accent1">
                <a:alpha val="4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extBox 110"/>
            <p:cNvSpPr txBox="1"/>
            <p:nvPr/>
          </p:nvSpPr>
          <p:spPr>
            <a:xfrm>
              <a:off x="5386263" y="6024636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sobreposição das réplicas</a:t>
              </a:r>
              <a:endParaRPr lang="pt-BR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4" name="Forma livre 13"/>
          <p:cNvSpPr/>
          <p:nvPr/>
        </p:nvSpPr>
        <p:spPr>
          <a:xfrm>
            <a:off x="4203508" y="4749422"/>
            <a:ext cx="4673208" cy="389228"/>
          </a:xfrm>
          <a:custGeom>
            <a:avLst/>
            <a:gdLst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87086 h 348343"/>
              <a:gd name="connsiteX3" fmla="*/ 427512 w 4880759"/>
              <a:gd name="connsiteY3" fmla="*/ 51460 h 348343"/>
              <a:gd name="connsiteX4" fmla="*/ 546265 w 4880759"/>
              <a:gd name="connsiteY4" fmla="*/ 63335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38151 w 4880759"/>
              <a:gd name="connsiteY8" fmla="*/ 336467 h 348343"/>
              <a:gd name="connsiteX9" fmla="*/ 1080655 w 4880759"/>
              <a:gd name="connsiteY9" fmla="*/ 312717 h 348343"/>
              <a:gd name="connsiteX10" fmla="*/ 1187533 w 4880759"/>
              <a:gd name="connsiteY10" fmla="*/ 265215 h 348343"/>
              <a:gd name="connsiteX11" fmla="*/ 1282535 w 4880759"/>
              <a:gd name="connsiteY11" fmla="*/ 182088 h 348343"/>
              <a:gd name="connsiteX12" fmla="*/ 1365663 w 4880759"/>
              <a:gd name="connsiteY12" fmla="*/ 75210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51460 h 348343"/>
              <a:gd name="connsiteX4" fmla="*/ 546265 w 4880759"/>
              <a:gd name="connsiteY4" fmla="*/ 63335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38151 w 4880759"/>
              <a:gd name="connsiteY8" fmla="*/ 336467 h 348343"/>
              <a:gd name="connsiteX9" fmla="*/ 1080655 w 4880759"/>
              <a:gd name="connsiteY9" fmla="*/ 312717 h 348343"/>
              <a:gd name="connsiteX10" fmla="*/ 1187533 w 4880759"/>
              <a:gd name="connsiteY10" fmla="*/ 265215 h 348343"/>
              <a:gd name="connsiteX11" fmla="*/ 1282535 w 4880759"/>
              <a:gd name="connsiteY11" fmla="*/ 182088 h 348343"/>
              <a:gd name="connsiteX12" fmla="*/ 1365663 w 4880759"/>
              <a:gd name="connsiteY12" fmla="*/ 75210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46265 w 4880759"/>
              <a:gd name="connsiteY4" fmla="*/ 63335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38151 w 4880759"/>
              <a:gd name="connsiteY8" fmla="*/ 336467 h 348343"/>
              <a:gd name="connsiteX9" fmla="*/ 1080655 w 4880759"/>
              <a:gd name="connsiteY9" fmla="*/ 312717 h 348343"/>
              <a:gd name="connsiteX10" fmla="*/ 1187533 w 4880759"/>
              <a:gd name="connsiteY10" fmla="*/ 265215 h 348343"/>
              <a:gd name="connsiteX11" fmla="*/ 1282535 w 4880759"/>
              <a:gd name="connsiteY11" fmla="*/ 182088 h 348343"/>
              <a:gd name="connsiteX12" fmla="*/ 1365663 w 4880759"/>
              <a:gd name="connsiteY12" fmla="*/ 75210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38151 w 4880759"/>
              <a:gd name="connsiteY8" fmla="*/ 336467 h 348343"/>
              <a:gd name="connsiteX9" fmla="*/ 1080655 w 4880759"/>
              <a:gd name="connsiteY9" fmla="*/ 312717 h 348343"/>
              <a:gd name="connsiteX10" fmla="*/ 1187533 w 4880759"/>
              <a:gd name="connsiteY10" fmla="*/ 265215 h 348343"/>
              <a:gd name="connsiteX11" fmla="*/ 1282535 w 4880759"/>
              <a:gd name="connsiteY11" fmla="*/ 182088 h 348343"/>
              <a:gd name="connsiteX12" fmla="*/ 1365663 w 4880759"/>
              <a:gd name="connsiteY12" fmla="*/ 75210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91590 w 4880759"/>
              <a:gd name="connsiteY8" fmla="*/ 336467 h 348343"/>
              <a:gd name="connsiteX9" fmla="*/ 1080655 w 4880759"/>
              <a:gd name="connsiteY9" fmla="*/ 312717 h 348343"/>
              <a:gd name="connsiteX10" fmla="*/ 1187533 w 4880759"/>
              <a:gd name="connsiteY10" fmla="*/ 265215 h 348343"/>
              <a:gd name="connsiteX11" fmla="*/ 1282535 w 4880759"/>
              <a:gd name="connsiteY11" fmla="*/ 182088 h 348343"/>
              <a:gd name="connsiteX12" fmla="*/ 1365663 w 4880759"/>
              <a:gd name="connsiteY12" fmla="*/ 75210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91590 w 4880759"/>
              <a:gd name="connsiteY8" fmla="*/ 336467 h 348343"/>
              <a:gd name="connsiteX9" fmla="*/ 1110344 w 4880759"/>
              <a:gd name="connsiteY9" fmla="*/ 330530 h 348343"/>
              <a:gd name="connsiteX10" fmla="*/ 1187533 w 4880759"/>
              <a:gd name="connsiteY10" fmla="*/ 265215 h 348343"/>
              <a:gd name="connsiteX11" fmla="*/ 1282535 w 4880759"/>
              <a:gd name="connsiteY11" fmla="*/ 182088 h 348343"/>
              <a:gd name="connsiteX12" fmla="*/ 1365663 w 4880759"/>
              <a:gd name="connsiteY12" fmla="*/ 75210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91590 w 4880759"/>
              <a:gd name="connsiteY8" fmla="*/ 336467 h 348343"/>
              <a:gd name="connsiteX9" fmla="*/ 1110344 w 4880759"/>
              <a:gd name="connsiteY9" fmla="*/ 330530 h 348343"/>
              <a:gd name="connsiteX10" fmla="*/ 1187533 w 4880759"/>
              <a:gd name="connsiteY10" fmla="*/ 265215 h 348343"/>
              <a:gd name="connsiteX11" fmla="*/ 1270659 w 4880759"/>
              <a:gd name="connsiteY11" fmla="*/ 164276 h 348343"/>
              <a:gd name="connsiteX12" fmla="*/ 1365663 w 4880759"/>
              <a:gd name="connsiteY12" fmla="*/ 75210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91590 w 4880759"/>
              <a:gd name="connsiteY8" fmla="*/ 336467 h 348343"/>
              <a:gd name="connsiteX9" fmla="*/ 1110344 w 4880759"/>
              <a:gd name="connsiteY9" fmla="*/ 330530 h 348343"/>
              <a:gd name="connsiteX10" fmla="*/ 1187533 w 4880759"/>
              <a:gd name="connsiteY10" fmla="*/ 265215 h 348343"/>
              <a:gd name="connsiteX11" fmla="*/ 1270659 w 4880759"/>
              <a:gd name="connsiteY11" fmla="*/ 164276 h 348343"/>
              <a:gd name="connsiteX12" fmla="*/ 1353788 w 4880759"/>
              <a:gd name="connsiteY12" fmla="*/ 39584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91590 w 4880759"/>
              <a:gd name="connsiteY8" fmla="*/ 336467 h 348343"/>
              <a:gd name="connsiteX9" fmla="*/ 1110344 w 4880759"/>
              <a:gd name="connsiteY9" fmla="*/ 330530 h 348343"/>
              <a:gd name="connsiteX10" fmla="*/ 1187533 w 4880759"/>
              <a:gd name="connsiteY10" fmla="*/ 265215 h 348343"/>
              <a:gd name="connsiteX11" fmla="*/ 1270659 w 4880759"/>
              <a:gd name="connsiteY11" fmla="*/ 164276 h 348343"/>
              <a:gd name="connsiteX12" fmla="*/ 1371601 w 4880759"/>
              <a:gd name="connsiteY12" fmla="*/ 57397 h 348343"/>
              <a:gd name="connsiteX13" fmla="*/ 1472540 w 4880759"/>
              <a:gd name="connsiteY13" fmla="*/ 27709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91590 w 4880759"/>
              <a:gd name="connsiteY8" fmla="*/ 336467 h 348343"/>
              <a:gd name="connsiteX9" fmla="*/ 1110344 w 4880759"/>
              <a:gd name="connsiteY9" fmla="*/ 330530 h 348343"/>
              <a:gd name="connsiteX10" fmla="*/ 1187533 w 4880759"/>
              <a:gd name="connsiteY10" fmla="*/ 265215 h 348343"/>
              <a:gd name="connsiteX11" fmla="*/ 1270659 w 4880759"/>
              <a:gd name="connsiteY11" fmla="*/ 164276 h 348343"/>
              <a:gd name="connsiteX12" fmla="*/ 1371601 w 4880759"/>
              <a:gd name="connsiteY12" fmla="*/ 57397 h 348343"/>
              <a:gd name="connsiteX13" fmla="*/ 1472540 w 4880759"/>
              <a:gd name="connsiteY13" fmla="*/ 9896 h 348343"/>
              <a:gd name="connsiteX14" fmla="*/ 1591294 w 4880759"/>
              <a:gd name="connsiteY14" fmla="*/ 75210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6467 h 348343"/>
              <a:gd name="connsiteX1" fmla="*/ 154379 w 4880759"/>
              <a:gd name="connsiteY1" fmla="*/ 277091 h 348343"/>
              <a:gd name="connsiteX2" fmla="*/ 320634 w 4880759"/>
              <a:gd name="connsiteY2" fmla="*/ 69273 h 348343"/>
              <a:gd name="connsiteX3" fmla="*/ 427512 w 4880759"/>
              <a:gd name="connsiteY3" fmla="*/ 9897 h 348343"/>
              <a:gd name="connsiteX4" fmla="*/ 558141 w 4880759"/>
              <a:gd name="connsiteY4" fmla="*/ 33647 h 348343"/>
              <a:gd name="connsiteX5" fmla="*/ 676894 w 4880759"/>
              <a:gd name="connsiteY5" fmla="*/ 134587 h 348343"/>
              <a:gd name="connsiteX6" fmla="*/ 771896 w 4880759"/>
              <a:gd name="connsiteY6" fmla="*/ 277091 h 348343"/>
              <a:gd name="connsiteX7" fmla="*/ 866899 w 4880759"/>
              <a:gd name="connsiteY7" fmla="*/ 336467 h 348343"/>
              <a:gd name="connsiteX8" fmla="*/ 991590 w 4880759"/>
              <a:gd name="connsiteY8" fmla="*/ 336467 h 348343"/>
              <a:gd name="connsiteX9" fmla="*/ 1110344 w 4880759"/>
              <a:gd name="connsiteY9" fmla="*/ 330530 h 348343"/>
              <a:gd name="connsiteX10" fmla="*/ 1187533 w 4880759"/>
              <a:gd name="connsiteY10" fmla="*/ 265215 h 348343"/>
              <a:gd name="connsiteX11" fmla="*/ 1270659 w 4880759"/>
              <a:gd name="connsiteY11" fmla="*/ 164276 h 348343"/>
              <a:gd name="connsiteX12" fmla="*/ 1371601 w 4880759"/>
              <a:gd name="connsiteY12" fmla="*/ 57397 h 348343"/>
              <a:gd name="connsiteX13" fmla="*/ 1472540 w 4880759"/>
              <a:gd name="connsiteY13" fmla="*/ 9896 h 348343"/>
              <a:gd name="connsiteX14" fmla="*/ 1603169 w 4880759"/>
              <a:gd name="connsiteY14" fmla="*/ 45521 h 348343"/>
              <a:gd name="connsiteX15" fmla="*/ 1698172 w 4880759"/>
              <a:gd name="connsiteY15" fmla="*/ 146462 h 348343"/>
              <a:gd name="connsiteX16" fmla="*/ 1805050 w 4880759"/>
              <a:gd name="connsiteY16" fmla="*/ 277091 h 348343"/>
              <a:gd name="connsiteX17" fmla="*/ 1947553 w 4880759"/>
              <a:gd name="connsiteY17" fmla="*/ 288966 h 348343"/>
              <a:gd name="connsiteX18" fmla="*/ 2042556 w 4880759"/>
              <a:gd name="connsiteY18" fmla="*/ 288966 h 348343"/>
              <a:gd name="connsiteX19" fmla="*/ 2137559 w 4880759"/>
              <a:gd name="connsiteY19" fmla="*/ 265215 h 348343"/>
              <a:gd name="connsiteX20" fmla="*/ 2268187 w 4880759"/>
              <a:gd name="connsiteY20" fmla="*/ 110836 h 348343"/>
              <a:gd name="connsiteX21" fmla="*/ 2339439 w 4880759"/>
              <a:gd name="connsiteY21" fmla="*/ 39584 h 348343"/>
              <a:gd name="connsiteX22" fmla="*/ 2422566 w 4880759"/>
              <a:gd name="connsiteY22" fmla="*/ 3958 h 348343"/>
              <a:gd name="connsiteX23" fmla="*/ 2553195 w 4880759"/>
              <a:gd name="connsiteY23" fmla="*/ 63335 h 348343"/>
              <a:gd name="connsiteX24" fmla="*/ 2612572 w 4880759"/>
              <a:gd name="connsiteY24" fmla="*/ 134587 h 348343"/>
              <a:gd name="connsiteX25" fmla="*/ 2707574 w 4880759"/>
              <a:gd name="connsiteY25" fmla="*/ 265215 h 348343"/>
              <a:gd name="connsiteX26" fmla="*/ 2743200 w 4880759"/>
              <a:gd name="connsiteY26" fmla="*/ 300841 h 348343"/>
              <a:gd name="connsiteX27" fmla="*/ 2826327 w 4880759"/>
              <a:gd name="connsiteY27" fmla="*/ 300841 h 348343"/>
              <a:gd name="connsiteX28" fmla="*/ 2909455 w 4880759"/>
              <a:gd name="connsiteY28" fmla="*/ 288966 h 348343"/>
              <a:gd name="connsiteX29" fmla="*/ 3004457 w 4880759"/>
              <a:gd name="connsiteY29" fmla="*/ 288966 h 348343"/>
              <a:gd name="connsiteX30" fmla="*/ 3111335 w 4880759"/>
              <a:gd name="connsiteY30" fmla="*/ 300841 h 348343"/>
              <a:gd name="connsiteX31" fmla="*/ 3206338 w 4880759"/>
              <a:gd name="connsiteY31" fmla="*/ 205839 h 348343"/>
              <a:gd name="connsiteX32" fmla="*/ 3277590 w 4880759"/>
              <a:gd name="connsiteY32" fmla="*/ 134587 h 348343"/>
              <a:gd name="connsiteX33" fmla="*/ 3336966 w 4880759"/>
              <a:gd name="connsiteY33" fmla="*/ 75210 h 348343"/>
              <a:gd name="connsiteX34" fmla="*/ 3396343 w 4880759"/>
              <a:gd name="connsiteY34" fmla="*/ 27709 h 348343"/>
              <a:gd name="connsiteX35" fmla="*/ 3538847 w 4880759"/>
              <a:gd name="connsiteY35" fmla="*/ 51460 h 348343"/>
              <a:gd name="connsiteX36" fmla="*/ 3681351 w 4880759"/>
              <a:gd name="connsiteY36" fmla="*/ 170213 h 348343"/>
              <a:gd name="connsiteX37" fmla="*/ 3740727 w 4880759"/>
              <a:gd name="connsiteY37" fmla="*/ 288966 h 348343"/>
              <a:gd name="connsiteX38" fmla="*/ 3752603 w 4880759"/>
              <a:gd name="connsiteY38" fmla="*/ 336467 h 348343"/>
              <a:gd name="connsiteX39" fmla="*/ 3847605 w 4880759"/>
              <a:gd name="connsiteY39" fmla="*/ 348343 h 348343"/>
              <a:gd name="connsiteX40" fmla="*/ 4013860 w 4880759"/>
              <a:gd name="connsiteY40" fmla="*/ 336467 h 348343"/>
              <a:gd name="connsiteX41" fmla="*/ 4132613 w 4880759"/>
              <a:gd name="connsiteY41" fmla="*/ 324592 h 348343"/>
              <a:gd name="connsiteX42" fmla="*/ 4191990 w 4880759"/>
              <a:gd name="connsiteY42" fmla="*/ 193963 h 348343"/>
              <a:gd name="connsiteX43" fmla="*/ 4263242 w 4880759"/>
              <a:gd name="connsiteY43" fmla="*/ 122712 h 348343"/>
              <a:gd name="connsiteX44" fmla="*/ 4346369 w 4880759"/>
              <a:gd name="connsiteY44" fmla="*/ 98961 h 348343"/>
              <a:gd name="connsiteX45" fmla="*/ 4358244 w 4880759"/>
              <a:gd name="connsiteY45" fmla="*/ 51460 h 348343"/>
              <a:gd name="connsiteX46" fmla="*/ 4512624 w 4880759"/>
              <a:gd name="connsiteY46" fmla="*/ 51460 h 348343"/>
              <a:gd name="connsiteX47" fmla="*/ 4631377 w 4880759"/>
              <a:gd name="connsiteY47" fmla="*/ 205839 h 348343"/>
              <a:gd name="connsiteX48" fmla="*/ 4714504 w 4880759"/>
              <a:gd name="connsiteY48" fmla="*/ 312717 h 348343"/>
              <a:gd name="connsiteX49" fmla="*/ 4880759 w 4880759"/>
              <a:gd name="connsiteY49" fmla="*/ 288966 h 348343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12572 w 4880759"/>
              <a:gd name="connsiteY24" fmla="*/ 131619 h 345375"/>
              <a:gd name="connsiteX25" fmla="*/ 2707574 w 4880759"/>
              <a:gd name="connsiteY25" fmla="*/ 262247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85998 h 345375"/>
              <a:gd name="connsiteX30" fmla="*/ 3111335 w 4880759"/>
              <a:gd name="connsiteY30" fmla="*/ 297873 h 345375"/>
              <a:gd name="connsiteX31" fmla="*/ 3206338 w 4880759"/>
              <a:gd name="connsiteY31" fmla="*/ 202871 h 345375"/>
              <a:gd name="connsiteX32" fmla="*/ 3277590 w 4880759"/>
              <a:gd name="connsiteY32" fmla="*/ 131619 h 345375"/>
              <a:gd name="connsiteX33" fmla="*/ 3336966 w 4880759"/>
              <a:gd name="connsiteY33" fmla="*/ 72242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07574 w 4880759"/>
              <a:gd name="connsiteY25" fmla="*/ 262247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85998 h 345375"/>
              <a:gd name="connsiteX30" fmla="*/ 3111335 w 4880759"/>
              <a:gd name="connsiteY30" fmla="*/ 297873 h 345375"/>
              <a:gd name="connsiteX31" fmla="*/ 3206338 w 4880759"/>
              <a:gd name="connsiteY31" fmla="*/ 202871 h 345375"/>
              <a:gd name="connsiteX32" fmla="*/ 3277590 w 4880759"/>
              <a:gd name="connsiteY32" fmla="*/ 131619 h 345375"/>
              <a:gd name="connsiteX33" fmla="*/ 3336966 w 4880759"/>
              <a:gd name="connsiteY33" fmla="*/ 72242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85998 h 345375"/>
              <a:gd name="connsiteX30" fmla="*/ 3111335 w 4880759"/>
              <a:gd name="connsiteY30" fmla="*/ 297873 h 345375"/>
              <a:gd name="connsiteX31" fmla="*/ 3206338 w 4880759"/>
              <a:gd name="connsiteY31" fmla="*/ 202871 h 345375"/>
              <a:gd name="connsiteX32" fmla="*/ 3277590 w 4880759"/>
              <a:gd name="connsiteY32" fmla="*/ 131619 h 345375"/>
              <a:gd name="connsiteX33" fmla="*/ 3336966 w 4880759"/>
              <a:gd name="connsiteY33" fmla="*/ 72242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85998 h 345375"/>
              <a:gd name="connsiteX30" fmla="*/ 3135085 w 4880759"/>
              <a:gd name="connsiteY30" fmla="*/ 285997 h 345375"/>
              <a:gd name="connsiteX31" fmla="*/ 3206338 w 4880759"/>
              <a:gd name="connsiteY31" fmla="*/ 202871 h 345375"/>
              <a:gd name="connsiteX32" fmla="*/ 3277590 w 4880759"/>
              <a:gd name="connsiteY32" fmla="*/ 131619 h 345375"/>
              <a:gd name="connsiteX33" fmla="*/ 3336966 w 4880759"/>
              <a:gd name="connsiteY33" fmla="*/ 72242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85998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7590 w 4880759"/>
              <a:gd name="connsiteY32" fmla="*/ 131619 h 345375"/>
              <a:gd name="connsiteX33" fmla="*/ 3336966 w 4880759"/>
              <a:gd name="connsiteY33" fmla="*/ 72242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7590 w 4880759"/>
              <a:gd name="connsiteY32" fmla="*/ 131619 h 345375"/>
              <a:gd name="connsiteX33" fmla="*/ 3336966 w 4880759"/>
              <a:gd name="connsiteY33" fmla="*/ 72242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72242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396343 w 4880759"/>
              <a:gd name="connsiteY34" fmla="*/ 24741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81351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57600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132613 w 4880759"/>
              <a:gd name="connsiteY41" fmla="*/ 321624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57600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096987 w 4880759"/>
              <a:gd name="connsiteY41" fmla="*/ 315686 h 345375"/>
              <a:gd name="connsiteX42" fmla="*/ 4191990 w 4880759"/>
              <a:gd name="connsiteY42" fmla="*/ 190995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57600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096987 w 4880759"/>
              <a:gd name="connsiteY41" fmla="*/ 315686 h 345375"/>
              <a:gd name="connsiteX42" fmla="*/ 4174177 w 4880759"/>
              <a:gd name="connsiteY42" fmla="*/ 185057 h 345375"/>
              <a:gd name="connsiteX43" fmla="*/ 4263242 w 4880759"/>
              <a:gd name="connsiteY43" fmla="*/ 119744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57600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096987 w 4880759"/>
              <a:gd name="connsiteY41" fmla="*/ 315686 h 345375"/>
              <a:gd name="connsiteX42" fmla="*/ 4174177 w 4880759"/>
              <a:gd name="connsiteY42" fmla="*/ 185057 h 345375"/>
              <a:gd name="connsiteX43" fmla="*/ 4257304 w 4880759"/>
              <a:gd name="connsiteY43" fmla="*/ 95993 h 345375"/>
              <a:gd name="connsiteX44" fmla="*/ 4346369 w 4880759"/>
              <a:gd name="connsiteY44" fmla="*/ 95993 h 345375"/>
              <a:gd name="connsiteX45" fmla="*/ 4358244 w 4880759"/>
              <a:gd name="connsiteY45" fmla="*/ 48492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57600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096987 w 4880759"/>
              <a:gd name="connsiteY41" fmla="*/ 315686 h 345375"/>
              <a:gd name="connsiteX42" fmla="*/ 4174177 w 4880759"/>
              <a:gd name="connsiteY42" fmla="*/ 185057 h 345375"/>
              <a:gd name="connsiteX43" fmla="*/ 4257304 w 4880759"/>
              <a:gd name="connsiteY43" fmla="*/ 95993 h 345375"/>
              <a:gd name="connsiteX44" fmla="*/ 4346369 w 4880759"/>
              <a:gd name="connsiteY44" fmla="*/ 95993 h 345375"/>
              <a:gd name="connsiteX45" fmla="*/ 4387932 w 4880759"/>
              <a:gd name="connsiteY45" fmla="*/ 18804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57600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096987 w 4880759"/>
              <a:gd name="connsiteY41" fmla="*/ 315686 h 345375"/>
              <a:gd name="connsiteX42" fmla="*/ 4174177 w 4880759"/>
              <a:gd name="connsiteY42" fmla="*/ 185057 h 345375"/>
              <a:gd name="connsiteX43" fmla="*/ 4257304 w 4880759"/>
              <a:gd name="connsiteY43" fmla="*/ 95993 h 345375"/>
              <a:gd name="connsiteX44" fmla="*/ 4328556 w 4880759"/>
              <a:gd name="connsiteY44" fmla="*/ 42554 h 345375"/>
              <a:gd name="connsiteX45" fmla="*/ 4387932 w 4880759"/>
              <a:gd name="connsiteY45" fmla="*/ 18804 h 345375"/>
              <a:gd name="connsiteX46" fmla="*/ 4512624 w 4880759"/>
              <a:gd name="connsiteY46" fmla="*/ 48492 h 345375"/>
              <a:gd name="connsiteX47" fmla="*/ 4631377 w 4880759"/>
              <a:gd name="connsiteY47" fmla="*/ 202871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80759"/>
              <a:gd name="connsiteY0" fmla="*/ 333499 h 345375"/>
              <a:gd name="connsiteX1" fmla="*/ 154379 w 4880759"/>
              <a:gd name="connsiteY1" fmla="*/ 274123 h 345375"/>
              <a:gd name="connsiteX2" fmla="*/ 320634 w 4880759"/>
              <a:gd name="connsiteY2" fmla="*/ 66305 h 345375"/>
              <a:gd name="connsiteX3" fmla="*/ 427512 w 4880759"/>
              <a:gd name="connsiteY3" fmla="*/ 6929 h 345375"/>
              <a:gd name="connsiteX4" fmla="*/ 558141 w 4880759"/>
              <a:gd name="connsiteY4" fmla="*/ 30679 h 345375"/>
              <a:gd name="connsiteX5" fmla="*/ 676894 w 4880759"/>
              <a:gd name="connsiteY5" fmla="*/ 131619 h 345375"/>
              <a:gd name="connsiteX6" fmla="*/ 771896 w 4880759"/>
              <a:gd name="connsiteY6" fmla="*/ 274123 h 345375"/>
              <a:gd name="connsiteX7" fmla="*/ 866899 w 4880759"/>
              <a:gd name="connsiteY7" fmla="*/ 333499 h 345375"/>
              <a:gd name="connsiteX8" fmla="*/ 991590 w 4880759"/>
              <a:gd name="connsiteY8" fmla="*/ 333499 h 345375"/>
              <a:gd name="connsiteX9" fmla="*/ 1110344 w 4880759"/>
              <a:gd name="connsiteY9" fmla="*/ 327562 h 345375"/>
              <a:gd name="connsiteX10" fmla="*/ 1187533 w 4880759"/>
              <a:gd name="connsiteY10" fmla="*/ 262247 h 345375"/>
              <a:gd name="connsiteX11" fmla="*/ 1270659 w 4880759"/>
              <a:gd name="connsiteY11" fmla="*/ 161308 h 345375"/>
              <a:gd name="connsiteX12" fmla="*/ 1371601 w 4880759"/>
              <a:gd name="connsiteY12" fmla="*/ 54429 h 345375"/>
              <a:gd name="connsiteX13" fmla="*/ 1472540 w 4880759"/>
              <a:gd name="connsiteY13" fmla="*/ 6928 h 345375"/>
              <a:gd name="connsiteX14" fmla="*/ 1603169 w 4880759"/>
              <a:gd name="connsiteY14" fmla="*/ 42553 h 345375"/>
              <a:gd name="connsiteX15" fmla="*/ 1698172 w 4880759"/>
              <a:gd name="connsiteY15" fmla="*/ 143494 h 345375"/>
              <a:gd name="connsiteX16" fmla="*/ 1805050 w 4880759"/>
              <a:gd name="connsiteY16" fmla="*/ 274123 h 345375"/>
              <a:gd name="connsiteX17" fmla="*/ 1947553 w 4880759"/>
              <a:gd name="connsiteY17" fmla="*/ 285998 h 345375"/>
              <a:gd name="connsiteX18" fmla="*/ 2042556 w 4880759"/>
              <a:gd name="connsiteY18" fmla="*/ 285998 h 345375"/>
              <a:gd name="connsiteX19" fmla="*/ 2137559 w 4880759"/>
              <a:gd name="connsiteY19" fmla="*/ 262247 h 345375"/>
              <a:gd name="connsiteX20" fmla="*/ 2268187 w 4880759"/>
              <a:gd name="connsiteY20" fmla="*/ 107868 h 345375"/>
              <a:gd name="connsiteX21" fmla="*/ 2339439 w 4880759"/>
              <a:gd name="connsiteY21" fmla="*/ 36616 h 345375"/>
              <a:gd name="connsiteX22" fmla="*/ 2422566 w 4880759"/>
              <a:gd name="connsiteY22" fmla="*/ 990 h 345375"/>
              <a:gd name="connsiteX23" fmla="*/ 2535382 w 4880759"/>
              <a:gd name="connsiteY23" fmla="*/ 42554 h 345375"/>
              <a:gd name="connsiteX24" fmla="*/ 2648198 w 4880759"/>
              <a:gd name="connsiteY24" fmla="*/ 149432 h 345375"/>
              <a:gd name="connsiteX25" fmla="*/ 2725387 w 4880759"/>
              <a:gd name="connsiteY25" fmla="*/ 250372 h 345375"/>
              <a:gd name="connsiteX26" fmla="*/ 2743200 w 4880759"/>
              <a:gd name="connsiteY26" fmla="*/ 297873 h 345375"/>
              <a:gd name="connsiteX27" fmla="*/ 2826327 w 4880759"/>
              <a:gd name="connsiteY27" fmla="*/ 297873 h 345375"/>
              <a:gd name="connsiteX28" fmla="*/ 2909455 w 4880759"/>
              <a:gd name="connsiteY28" fmla="*/ 285998 h 345375"/>
              <a:gd name="connsiteX29" fmla="*/ 3004457 w 4880759"/>
              <a:gd name="connsiteY29" fmla="*/ 291935 h 345375"/>
              <a:gd name="connsiteX30" fmla="*/ 3135085 w 4880759"/>
              <a:gd name="connsiteY30" fmla="*/ 285997 h 345375"/>
              <a:gd name="connsiteX31" fmla="*/ 3200401 w 4880759"/>
              <a:gd name="connsiteY31" fmla="*/ 179120 h 345375"/>
              <a:gd name="connsiteX32" fmla="*/ 3271653 w 4880759"/>
              <a:gd name="connsiteY32" fmla="*/ 107868 h 345375"/>
              <a:gd name="connsiteX33" fmla="*/ 3336966 w 4880759"/>
              <a:gd name="connsiteY33" fmla="*/ 48491 h 345375"/>
              <a:gd name="connsiteX34" fmla="*/ 3431969 w 4880759"/>
              <a:gd name="connsiteY34" fmla="*/ 12866 h 345375"/>
              <a:gd name="connsiteX35" fmla="*/ 3538847 w 4880759"/>
              <a:gd name="connsiteY35" fmla="*/ 48492 h 345375"/>
              <a:gd name="connsiteX36" fmla="*/ 3657600 w 4880759"/>
              <a:gd name="connsiteY36" fmla="*/ 167245 h 345375"/>
              <a:gd name="connsiteX37" fmla="*/ 3740727 w 4880759"/>
              <a:gd name="connsiteY37" fmla="*/ 285998 h 345375"/>
              <a:gd name="connsiteX38" fmla="*/ 3752603 w 4880759"/>
              <a:gd name="connsiteY38" fmla="*/ 333499 h 345375"/>
              <a:gd name="connsiteX39" fmla="*/ 3847605 w 4880759"/>
              <a:gd name="connsiteY39" fmla="*/ 345375 h 345375"/>
              <a:gd name="connsiteX40" fmla="*/ 4013860 w 4880759"/>
              <a:gd name="connsiteY40" fmla="*/ 333499 h 345375"/>
              <a:gd name="connsiteX41" fmla="*/ 4096987 w 4880759"/>
              <a:gd name="connsiteY41" fmla="*/ 315686 h 345375"/>
              <a:gd name="connsiteX42" fmla="*/ 4174177 w 4880759"/>
              <a:gd name="connsiteY42" fmla="*/ 185057 h 345375"/>
              <a:gd name="connsiteX43" fmla="*/ 4257304 w 4880759"/>
              <a:gd name="connsiteY43" fmla="*/ 95993 h 345375"/>
              <a:gd name="connsiteX44" fmla="*/ 4328556 w 4880759"/>
              <a:gd name="connsiteY44" fmla="*/ 42554 h 345375"/>
              <a:gd name="connsiteX45" fmla="*/ 4387932 w 4880759"/>
              <a:gd name="connsiteY45" fmla="*/ 18804 h 345375"/>
              <a:gd name="connsiteX46" fmla="*/ 4512624 w 4880759"/>
              <a:gd name="connsiteY46" fmla="*/ 48492 h 345375"/>
              <a:gd name="connsiteX47" fmla="*/ 4649190 w 4880759"/>
              <a:gd name="connsiteY47" fmla="*/ 190996 h 345375"/>
              <a:gd name="connsiteX48" fmla="*/ 4714504 w 4880759"/>
              <a:gd name="connsiteY48" fmla="*/ 309749 h 345375"/>
              <a:gd name="connsiteX49" fmla="*/ 4880759 w 4880759"/>
              <a:gd name="connsiteY49" fmla="*/ 285998 h 345375"/>
              <a:gd name="connsiteX0" fmla="*/ 0 w 4892635"/>
              <a:gd name="connsiteY0" fmla="*/ 333499 h 345375"/>
              <a:gd name="connsiteX1" fmla="*/ 154379 w 4892635"/>
              <a:gd name="connsiteY1" fmla="*/ 274123 h 345375"/>
              <a:gd name="connsiteX2" fmla="*/ 320634 w 4892635"/>
              <a:gd name="connsiteY2" fmla="*/ 66305 h 345375"/>
              <a:gd name="connsiteX3" fmla="*/ 427512 w 4892635"/>
              <a:gd name="connsiteY3" fmla="*/ 6929 h 345375"/>
              <a:gd name="connsiteX4" fmla="*/ 558141 w 4892635"/>
              <a:gd name="connsiteY4" fmla="*/ 30679 h 345375"/>
              <a:gd name="connsiteX5" fmla="*/ 676894 w 4892635"/>
              <a:gd name="connsiteY5" fmla="*/ 131619 h 345375"/>
              <a:gd name="connsiteX6" fmla="*/ 771896 w 4892635"/>
              <a:gd name="connsiteY6" fmla="*/ 274123 h 345375"/>
              <a:gd name="connsiteX7" fmla="*/ 866899 w 4892635"/>
              <a:gd name="connsiteY7" fmla="*/ 333499 h 345375"/>
              <a:gd name="connsiteX8" fmla="*/ 991590 w 4892635"/>
              <a:gd name="connsiteY8" fmla="*/ 333499 h 345375"/>
              <a:gd name="connsiteX9" fmla="*/ 1110344 w 4892635"/>
              <a:gd name="connsiteY9" fmla="*/ 327562 h 345375"/>
              <a:gd name="connsiteX10" fmla="*/ 1187533 w 4892635"/>
              <a:gd name="connsiteY10" fmla="*/ 262247 h 345375"/>
              <a:gd name="connsiteX11" fmla="*/ 1270659 w 4892635"/>
              <a:gd name="connsiteY11" fmla="*/ 161308 h 345375"/>
              <a:gd name="connsiteX12" fmla="*/ 1371601 w 4892635"/>
              <a:gd name="connsiteY12" fmla="*/ 54429 h 345375"/>
              <a:gd name="connsiteX13" fmla="*/ 1472540 w 4892635"/>
              <a:gd name="connsiteY13" fmla="*/ 6928 h 345375"/>
              <a:gd name="connsiteX14" fmla="*/ 1603169 w 4892635"/>
              <a:gd name="connsiteY14" fmla="*/ 42553 h 345375"/>
              <a:gd name="connsiteX15" fmla="*/ 1698172 w 4892635"/>
              <a:gd name="connsiteY15" fmla="*/ 143494 h 345375"/>
              <a:gd name="connsiteX16" fmla="*/ 1805050 w 4892635"/>
              <a:gd name="connsiteY16" fmla="*/ 274123 h 345375"/>
              <a:gd name="connsiteX17" fmla="*/ 1947553 w 4892635"/>
              <a:gd name="connsiteY17" fmla="*/ 285998 h 345375"/>
              <a:gd name="connsiteX18" fmla="*/ 2042556 w 4892635"/>
              <a:gd name="connsiteY18" fmla="*/ 285998 h 345375"/>
              <a:gd name="connsiteX19" fmla="*/ 2137559 w 4892635"/>
              <a:gd name="connsiteY19" fmla="*/ 262247 h 345375"/>
              <a:gd name="connsiteX20" fmla="*/ 2268187 w 4892635"/>
              <a:gd name="connsiteY20" fmla="*/ 107868 h 345375"/>
              <a:gd name="connsiteX21" fmla="*/ 2339439 w 4892635"/>
              <a:gd name="connsiteY21" fmla="*/ 36616 h 345375"/>
              <a:gd name="connsiteX22" fmla="*/ 2422566 w 4892635"/>
              <a:gd name="connsiteY22" fmla="*/ 990 h 345375"/>
              <a:gd name="connsiteX23" fmla="*/ 2535382 w 4892635"/>
              <a:gd name="connsiteY23" fmla="*/ 42554 h 345375"/>
              <a:gd name="connsiteX24" fmla="*/ 2648198 w 4892635"/>
              <a:gd name="connsiteY24" fmla="*/ 149432 h 345375"/>
              <a:gd name="connsiteX25" fmla="*/ 2725387 w 4892635"/>
              <a:gd name="connsiteY25" fmla="*/ 250372 h 345375"/>
              <a:gd name="connsiteX26" fmla="*/ 2743200 w 4892635"/>
              <a:gd name="connsiteY26" fmla="*/ 297873 h 345375"/>
              <a:gd name="connsiteX27" fmla="*/ 2826327 w 4892635"/>
              <a:gd name="connsiteY27" fmla="*/ 297873 h 345375"/>
              <a:gd name="connsiteX28" fmla="*/ 2909455 w 4892635"/>
              <a:gd name="connsiteY28" fmla="*/ 285998 h 345375"/>
              <a:gd name="connsiteX29" fmla="*/ 3004457 w 4892635"/>
              <a:gd name="connsiteY29" fmla="*/ 291935 h 345375"/>
              <a:gd name="connsiteX30" fmla="*/ 3135085 w 4892635"/>
              <a:gd name="connsiteY30" fmla="*/ 285997 h 345375"/>
              <a:gd name="connsiteX31" fmla="*/ 3200401 w 4892635"/>
              <a:gd name="connsiteY31" fmla="*/ 179120 h 345375"/>
              <a:gd name="connsiteX32" fmla="*/ 3271653 w 4892635"/>
              <a:gd name="connsiteY32" fmla="*/ 107868 h 345375"/>
              <a:gd name="connsiteX33" fmla="*/ 3336966 w 4892635"/>
              <a:gd name="connsiteY33" fmla="*/ 48491 h 345375"/>
              <a:gd name="connsiteX34" fmla="*/ 3431969 w 4892635"/>
              <a:gd name="connsiteY34" fmla="*/ 12866 h 345375"/>
              <a:gd name="connsiteX35" fmla="*/ 3538847 w 4892635"/>
              <a:gd name="connsiteY35" fmla="*/ 48492 h 345375"/>
              <a:gd name="connsiteX36" fmla="*/ 3657600 w 4892635"/>
              <a:gd name="connsiteY36" fmla="*/ 167245 h 345375"/>
              <a:gd name="connsiteX37" fmla="*/ 3740727 w 4892635"/>
              <a:gd name="connsiteY37" fmla="*/ 285998 h 345375"/>
              <a:gd name="connsiteX38" fmla="*/ 3752603 w 4892635"/>
              <a:gd name="connsiteY38" fmla="*/ 333499 h 345375"/>
              <a:gd name="connsiteX39" fmla="*/ 3847605 w 4892635"/>
              <a:gd name="connsiteY39" fmla="*/ 345375 h 345375"/>
              <a:gd name="connsiteX40" fmla="*/ 4013860 w 4892635"/>
              <a:gd name="connsiteY40" fmla="*/ 333499 h 345375"/>
              <a:gd name="connsiteX41" fmla="*/ 4096987 w 4892635"/>
              <a:gd name="connsiteY41" fmla="*/ 315686 h 345375"/>
              <a:gd name="connsiteX42" fmla="*/ 4174177 w 4892635"/>
              <a:gd name="connsiteY42" fmla="*/ 185057 h 345375"/>
              <a:gd name="connsiteX43" fmla="*/ 4257304 w 4892635"/>
              <a:gd name="connsiteY43" fmla="*/ 95993 h 345375"/>
              <a:gd name="connsiteX44" fmla="*/ 4328556 w 4892635"/>
              <a:gd name="connsiteY44" fmla="*/ 42554 h 345375"/>
              <a:gd name="connsiteX45" fmla="*/ 4387932 w 4892635"/>
              <a:gd name="connsiteY45" fmla="*/ 18804 h 345375"/>
              <a:gd name="connsiteX46" fmla="*/ 4512624 w 4892635"/>
              <a:gd name="connsiteY46" fmla="*/ 48492 h 345375"/>
              <a:gd name="connsiteX47" fmla="*/ 4649190 w 4892635"/>
              <a:gd name="connsiteY47" fmla="*/ 190996 h 345375"/>
              <a:gd name="connsiteX48" fmla="*/ 4714504 w 4892635"/>
              <a:gd name="connsiteY48" fmla="*/ 309749 h 345375"/>
              <a:gd name="connsiteX49" fmla="*/ 4892635 w 4892635"/>
              <a:gd name="connsiteY49" fmla="*/ 297874 h 345375"/>
              <a:gd name="connsiteX0" fmla="*/ 0 w 4892635"/>
              <a:gd name="connsiteY0" fmla="*/ 333499 h 345375"/>
              <a:gd name="connsiteX1" fmla="*/ 154379 w 4892635"/>
              <a:gd name="connsiteY1" fmla="*/ 274123 h 345375"/>
              <a:gd name="connsiteX2" fmla="*/ 320634 w 4892635"/>
              <a:gd name="connsiteY2" fmla="*/ 66305 h 345375"/>
              <a:gd name="connsiteX3" fmla="*/ 427512 w 4892635"/>
              <a:gd name="connsiteY3" fmla="*/ 6929 h 345375"/>
              <a:gd name="connsiteX4" fmla="*/ 558141 w 4892635"/>
              <a:gd name="connsiteY4" fmla="*/ 30679 h 345375"/>
              <a:gd name="connsiteX5" fmla="*/ 676894 w 4892635"/>
              <a:gd name="connsiteY5" fmla="*/ 131619 h 345375"/>
              <a:gd name="connsiteX6" fmla="*/ 771896 w 4892635"/>
              <a:gd name="connsiteY6" fmla="*/ 274123 h 345375"/>
              <a:gd name="connsiteX7" fmla="*/ 866899 w 4892635"/>
              <a:gd name="connsiteY7" fmla="*/ 333499 h 345375"/>
              <a:gd name="connsiteX8" fmla="*/ 991590 w 4892635"/>
              <a:gd name="connsiteY8" fmla="*/ 333499 h 345375"/>
              <a:gd name="connsiteX9" fmla="*/ 1110344 w 4892635"/>
              <a:gd name="connsiteY9" fmla="*/ 327562 h 345375"/>
              <a:gd name="connsiteX10" fmla="*/ 1187533 w 4892635"/>
              <a:gd name="connsiteY10" fmla="*/ 262247 h 345375"/>
              <a:gd name="connsiteX11" fmla="*/ 1270659 w 4892635"/>
              <a:gd name="connsiteY11" fmla="*/ 161308 h 345375"/>
              <a:gd name="connsiteX12" fmla="*/ 1371601 w 4892635"/>
              <a:gd name="connsiteY12" fmla="*/ 54429 h 345375"/>
              <a:gd name="connsiteX13" fmla="*/ 1472540 w 4892635"/>
              <a:gd name="connsiteY13" fmla="*/ 6928 h 345375"/>
              <a:gd name="connsiteX14" fmla="*/ 1603169 w 4892635"/>
              <a:gd name="connsiteY14" fmla="*/ 42553 h 345375"/>
              <a:gd name="connsiteX15" fmla="*/ 1698172 w 4892635"/>
              <a:gd name="connsiteY15" fmla="*/ 143494 h 345375"/>
              <a:gd name="connsiteX16" fmla="*/ 1805050 w 4892635"/>
              <a:gd name="connsiteY16" fmla="*/ 274123 h 345375"/>
              <a:gd name="connsiteX17" fmla="*/ 1947553 w 4892635"/>
              <a:gd name="connsiteY17" fmla="*/ 285998 h 345375"/>
              <a:gd name="connsiteX18" fmla="*/ 2042556 w 4892635"/>
              <a:gd name="connsiteY18" fmla="*/ 285998 h 345375"/>
              <a:gd name="connsiteX19" fmla="*/ 2137559 w 4892635"/>
              <a:gd name="connsiteY19" fmla="*/ 262247 h 345375"/>
              <a:gd name="connsiteX20" fmla="*/ 2268187 w 4892635"/>
              <a:gd name="connsiteY20" fmla="*/ 107868 h 345375"/>
              <a:gd name="connsiteX21" fmla="*/ 2339439 w 4892635"/>
              <a:gd name="connsiteY21" fmla="*/ 36616 h 345375"/>
              <a:gd name="connsiteX22" fmla="*/ 2422566 w 4892635"/>
              <a:gd name="connsiteY22" fmla="*/ 990 h 345375"/>
              <a:gd name="connsiteX23" fmla="*/ 2535382 w 4892635"/>
              <a:gd name="connsiteY23" fmla="*/ 42554 h 345375"/>
              <a:gd name="connsiteX24" fmla="*/ 2648198 w 4892635"/>
              <a:gd name="connsiteY24" fmla="*/ 149432 h 345375"/>
              <a:gd name="connsiteX25" fmla="*/ 2725387 w 4892635"/>
              <a:gd name="connsiteY25" fmla="*/ 250372 h 345375"/>
              <a:gd name="connsiteX26" fmla="*/ 2743200 w 4892635"/>
              <a:gd name="connsiteY26" fmla="*/ 297873 h 345375"/>
              <a:gd name="connsiteX27" fmla="*/ 2826327 w 4892635"/>
              <a:gd name="connsiteY27" fmla="*/ 297873 h 345375"/>
              <a:gd name="connsiteX28" fmla="*/ 2927268 w 4892635"/>
              <a:gd name="connsiteY28" fmla="*/ 291936 h 345375"/>
              <a:gd name="connsiteX29" fmla="*/ 3004457 w 4892635"/>
              <a:gd name="connsiteY29" fmla="*/ 291935 h 345375"/>
              <a:gd name="connsiteX30" fmla="*/ 3135085 w 4892635"/>
              <a:gd name="connsiteY30" fmla="*/ 285997 h 345375"/>
              <a:gd name="connsiteX31" fmla="*/ 3200401 w 4892635"/>
              <a:gd name="connsiteY31" fmla="*/ 179120 h 345375"/>
              <a:gd name="connsiteX32" fmla="*/ 3271653 w 4892635"/>
              <a:gd name="connsiteY32" fmla="*/ 107868 h 345375"/>
              <a:gd name="connsiteX33" fmla="*/ 3336966 w 4892635"/>
              <a:gd name="connsiteY33" fmla="*/ 48491 h 345375"/>
              <a:gd name="connsiteX34" fmla="*/ 3431969 w 4892635"/>
              <a:gd name="connsiteY34" fmla="*/ 12866 h 345375"/>
              <a:gd name="connsiteX35" fmla="*/ 3538847 w 4892635"/>
              <a:gd name="connsiteY35" fmla="*/ 48492 h 345375"/>
              <a:gd name="connsiteX36" fmla="*/ 3657600 w 4892635"/>
              <a:gd name="connsiteY36" fmla="*/ 167245 h 345375"/>
              <a:gd name="connsiteX37" fmla="*/ 3740727 w 4892635"/>
              <a:gd name="connsiteY37" fmla="*/ 285998 h 345375"/>
              <a:gd name="connsiteX38" fmla="*/ 3752603 w 4892635"/>
              <a:gd name="connsiteY38" fmla="*/ 333499 h 345375"/>
              <a:gd name="connsiteX39" fmla="*/ 3847605 w 4892635"/>
              <a:gd name="connsiteY39" fmla="*/ 345375 h 345375"/>
              <a:gd name="connsiteX40" fmla="*/ 4013860 w 4892635"/>
              <a:gd name="connsiteY40" fmla="*/ 333499 h 345375"/>
              <a:gd name="connsiteX41" fmla="*/ 4096987 w 4892635"/>
              <a:gd name="connsiteY41" fmla="*/ 315686 h 345375"/>
              <a:gd name="connsiteX42" fmla="*/ 4174177 w 4892635"/>
              <a:gd name="connsiteY42" fmla="*/ 185057 h 345375"/>
              <a:gd name="connsiteX43" fmla="*/ 4257304 w 4892635"/>
              <a:gd name="connsiteY43" fmla="*/ 95993 h 345375"/>
              <a:gd name="connsiteX44" fmla="*/ 4328556 w 4892635"/>
              <a:gd name="connsiteY44" fmla="*/ 42554 h 345375"/>
              <a:gd name="connsiteX45" fmla="*/ 4387932 w 4892635"/>
              <a:gd name="connsiteY45" fmla="*/ 18804 h 345375"/>
              <a:gd name="connsiteX46" fmla="*/ 4512624 w 4892635"/>
              <a:gd name="connsiteY46" fmla="*/ 48492 h 345375"/>
              <a:gd name="connsiteX47" fmla="*/ 4649190 w 4892635"/>
              <a:gd name="connsiteY47" fmla="*/ 190996 h 345375"/>
              <a:gd name="connsiteX48" fmla="*/ 4714504 w 4892635"/>
              <a:gd name="connsiteY48" fmla="*/ 309749 h 345375"/>
              <a:gd name="connsiteX49" fmla="*/ 4892635 w 4892635"/>
              <a:gd name="connsiteY49" fmla="*/ 297874 h 34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892635" h="345375">
                <a:moveTo>
                  <a:pt x="0" y="333499"/>
                </a:moveTo>
                <a:cubicBezTo>
                  <a:pt x="50470" y="324592"/>
                  <a:pt x="100940" y="318655"/>
                  <a:pt x="154379" y="274123"/>
                </a:cubicBezTo>
                <a:cubicBezTo>
                  <a:pt x="207818" y="229591"/>
                  <a:pt x="275112" y="110837"/>
                  <a:pt x="320634" y="66305"/>
                </a:cubicBezTo>
                <a:cubicBezTo>
                  <a:pt x="366156" y="21773"/>
                  <a:pt x="387927" y="12867"/>
                  <a:pt x="427512" y="6929"/>
                </a:cubicBezTo>
                <a:cubicBezTo>
                  <a:pt x="467097" y="991"/>
                  <a:pt x="516577" y="9897"/>
                  <a:pt x="558141" y="30679"/>
                </a:cubicBezTo>
                <a:cubicBezTo>
                  <a:pt x="599705" y="51461"/>
                  <a:pt x="641268" y="91045"/>
                  <a:pt x="676894" y="131619"/>
                </a:cubicBezTo>
                <a:cubicBezTo>
                  <a:pt x="712520" y="172193"/>
                  <a:pt x="740229" y="240476"/>
                  <a:pt x="771896" y="274123"/>
                </a:cubicBezTo>
                <a:cubicBezTo>
                  <a:pt x="803564" y="307770"/>
                  <a:pt x="830283" y="323603"/>
                  <a:pt x="866899" y="333499"/>
                </a:cubicBezTo>
                <a:cubicBezTo>
                  <a:pt x="903515" y="343395"/>
                  <a:pt x="951016" y="334488"/>
                  <a:pt x="991590" y="333499"/>
                </a:cubicBezTo>
                <a:cubicBezTo>
                  <a:pt x="1032164" y="332510"/>
                  <a:pt x="1077687" y="339437"/>
                  <a:pt x="1110344" y="327562"/>
                </a:cubicBezTo>
                <a:cubicBezTo>
                  <a:pt x="1143001" y="315687"/>
                  <a:pt x="1160814" y="289956"/>
                  <a:pt x="1187533" y="262247"/>
                </a:cubicBezTo>
                <a:cubicBezTo>
                  <a:pt x="1214252" y="234538"/>
                  <a:pt x="1239981" y="195944"/>
                  <a:pt x="1270659" y="161308"/>
                </a:cubicBezTo>
                <a:cubicBezTo>
                  <a:pt x="1301337" y="126672"/>
                  <a:pt x="1337954" y="80159"/>
                  <a:pt x="1371601" y="54429"/>
                </a:cubicBezTo>
                <a:cubicBezTo>
                  <a:pt x="1405248" y="28699"/>
                  <a:pt x="1433945" y="8907"/>
                  <a:pt x="1472540" y="6928"/>
                </a:cubicBezTo>
                <a:cubicBezTo>
                  <a:pt x="1511135" y="4949"/>
                  <a:pt x="1565564" y="19792"/>
                  <a:pt x="1603169" y="42553"/>
                </a:cubicBezTo>
                <a:cubicBezTo>
                  <a:pt x="1640774" y="65314"/>
                  <a:pt x="1664525" y="104899"/>
                  <a:pt x="1698172" y="143494"/>
                </a:cubicBezTo>
                <a:cubicBezTo>
                  <a:pt x="1731819" y="182089"/>
                  <a:pt x="1763487" y="250372"/>
                  <a:pt x="1805050" y="274123"/>
                </a:cubicBezTo>
                <a:cubicBezTo>
                  <a:pt x="1846613" y="297874"/>
                  <a:pt x="1907969" y="284019"/>
                  <a:pt x="1947553" y="285998"/>
                </a:cubicBezTo>
                <a:cubicBezTo>
                  <a:pt x="1987137" y="287977"/>
                  <a:pt x="2010888" y="289957"/>
                  <a:pt x="2042556" y="285998"/>
                </a:cubicBezTo>
                <a:cubicBezTo>
                  <a:pt x="2074224" y="282039"/>
                  <a:pt x="2099954" y="291935"/>
                  <a:pt x="2137559" y="262247"/>
                </a:cubicBezTo>
                <a:cubicBezTo>
                  <a:pt x="2175164" y="232559"/>
                  <a:pt x="2234540" y="145473"/>
                  <a:pt x="2268187" y="107868"/>
                </a:cubicBezTo>
                <a:cubicBezTo>
                  <a:pt x="2301834" y="70263"/>
                  <a:pt x="2313709" y="54429"/>
                  <a:pt x="2339439" y="36616"/>
                </a:cubicBezTo>
                <a:cubicBezTo>
                  <a:pt x="2365169" y="18803"/>
                  <a:pt x="2389909" y="0"/>
                  <a:pt x="2422566" y="990"/>
                </a:cubicBezTo>
                <a:cubicBezTo>
                  <a:pt x="2455223" y="1980"/>
                  <a:pt x="2497777" y="17814"/>
                  <a:pt x="2535382" y="42554"/>
                </a:cubicBezTo>
                <a:cubicBezTo>
                  <a:pt x="2572987" y="67294"/>
                  <a:pt x="2616531" y="114796"/>
                  <a:pt x="2648198" y="149432"/>
                </a:cubicBezTo>
                <a:cubicBezTo>
                  <a:pt x="2679865" y="184068"/>
                  <a:pt x="2709553" y="225632"/>
                  <a:pt x="2725387" y="250372"/>
                </a:cubicBezTo>
                <a:cubicBezTo>
                  <a:pt x="2741221" y="275112"/>
                  <a:pt x="2726377" y="289956"/>
                  <a:pt x="2743200" y="297873"/>
                </a:cubicBezTo>
                <a:cubicBezTo>
                  <a:pt x="2760023" y="305790"/>
                  <a:pt x="2795649" y="298862"/>
                  <a:pt x="2826327" y="297873"/>
                </a:cubicBezTo>
                <a:cubicBezTo>
                  <a:pt x="2857005" y="296884"/>
                  <a:pt x="2897580" y="292926"/>
                  <a:pt x="2927268" y="291936"/>
                </a:cubicBezTo>
                <a:cubicBezTo>
                  <a:pt x="2956956" y="290946"/>
                  <a:pt x="2969821" y="292925"/>
                  <a:pt x="3004457" y="291935"/>
                </a:cubicBezTo>
                <a:cubicBezTo>
                  <a:pt x="3039093" y="290945"/>
                  <a:pt x="3102428" y="304799"/>
                  <a:pt x="3135085" y="285997"/>
                </a:cubicBezTo>
                <a:cubicBezTo>
                  <a:pt x="3167742" y="267195"/>
                  <a:pt x="3200401" y="179120"/>
                  <a:pt x="3200401" y="179120"/>
                </a:cubicBezTo>
                <a:lnTo>
                  <a:pt x="3271653" y="107868"/>
                </a:lnTo>
                <a:cubicBezTo>
                  <a:pt x="3293424" y="86097"/>
                  <a:pt x="3310247" y="64325"/>
                  <a:pt x="3336966" y="48491"/>
                </a:cubicBezTo>
                <a:cubicBezTo>
                  <a:pt x="3363685" y="32657"/>
                  <a:pt x="3398322" y="12866"/>
                  <a:pt x="3431969" y="12866"/>
                </a:cubicBezTo>
                <a:cubicBezTo>
                  <a:pt x="3465616" y="12866"/>
                  <a:pt x="3501242" y="22762"/>
                  <a:pt x="3538847" y="48492"/>
                </a:cubicBezTo>
                <a:cubicBezTo>
                  <a:pt x="3576452" y="74222"/>
                  <a:pt x="3623953" y="127661"/>
                  <a:pt x="3657600" y="167245"/>
                </a:cubicBezTo>
                <a:cubicBezTo>
                  <a:pt x="3691247" y="206829"/>
                  <a:pt x="3724893" y="258289"/>
                  <a:pt x="3740727" y="285998"/>
                </a:cubicBezTo>
                <a:cubicBezTo>
                  <a:pt x="3756561" y="313707"/>
                  <a:pt x="3734790" y="323603"/>
                  <a:pt x="3752603" y="333499"/>
                </a:cubicBezTo>
                <a:cubicBezTo>
                  <a:pt x="3770416" y="343395"/>
                  <a:pt x="3804062" y="345375"/>
                  <a:pt x="3847605" y="345375"/>
                </a:cubicBezTo>
                <a:cubicBezTo>
                  <a:pt x="3891148" y="345375"/>
                  <a:pt x="3972296" y="338447"/>
                  <a:pt x="4013860" y="333499"/>
                </a:cubicBezTo>
                <a:cubicBezTo>
                  <a:pt x="4055424" y="328551"/>
                  <a:pt x="4070268" y="340426"/>
                  <a:pt x="4096987" y="315686"/>
                </a:cubicBezTo>
                <a:cubicBezTo>
                  <a:pt x="4123706" y="290946"/>
                  <a:pt x="4147458" y="221673"/>
                  <a:pt x="4174177" y="185057"/>
                </a:cubicBezTo>
                <a:cubicBezTo>
                  <a:pt x="4200897" y="148442"/>
                  <a:pt x="4231574" y="119743"/>
                  <a:pt x="4257304" y="95993"/>
                </a:cubicBezTo>
                <a:cubicBezTo>
                  <a:pt x="4283034" y="72243"/>
                  <a:pt x="4306785" y="55419"/>
                  <a:pt x="4328556" y="42554"/>
                </a:cubicBezTo>
                <a:cubicBezTo>
                  <a:pt x="4350327" y="29689"/>
                  <a:pt x="4357254" y="17814"/>
                  <a:pt x="4387932" y="18804"/>
                </a:cubicBezTo>
                <a:cubicBezTo>
                  <a:pt x="4418610" y="19794"/>
                  <a:pt x="4469081" y="19793"/>
                  <a:pt x="4512624" y="48492"/>
                </a:cubicBezTo>
                <a:cubicBezTo>
                  <a:pt x="4556167" y="77191"/>
                  <a:pt x="4649190" y="190996"/>
                  <a:pt x="4649190" y="190996"/>
                </a:cubicBezTo>
                <a:cubicBezTo>
                  <a:pt x="4682837" y="234539"/>
                  <a:pt x="4673930" y="291936"/>
                  <a:pt x="4714504" y="309749"/>
                </a:cubicBezTo>
                <a:cubicBezTo>
                  <a:pt x="4755078" y="327562"/>
                  <a:pt x="4830289" y="316677"/>
                  <a:pt x="4892635" y="297874"/>
                </a:cubicBezTo>
              </a:path>
            </a:pathLst>
          </a:custGeom>
          <a:ln w="571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luxograma: Processo 15"/>
          <p:cNvSpPr/>
          <p:nvPr/>
        </p:nvSpPr>
        <p:spPr>
          <a:xfrm>
            <a:off x="4023360" y="4133012"/>
            <a:ext cx="2063541" cy="159678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luxograma: Processo 16"/>
          <p:cNvSpPr/>
          <p:nvPr/>
        </p:nvSpPr>
        <p:spPr>
          <a:xfrm>
            <a:off x="6994537" y="4684625"/>
            <a:ext cx="2149463" cy="105314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luxograma: Processo 17"/>
          <p:cNvSpPr/>
          <p:nvPr/>
        </p:nvSpPr>
        <p:spPr>
          <a:xfrm>
            <a:off x="7438031" y="4137541"/>
            <a:ext cx="1146410" cy="98491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Fluxograma: Processo 18"/>
          <p:cNvSpPr/>
          <p:nvPr/>
        </p:nvSpPr>
        <p:spPr>
          <a:xfrm>
            <a:off x="6751677" y="5114259"/>
            <a:ext cx="287078" cy="606059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luxograma: Processo 19"/>
          <p:cNvSpPr/>
          <p:nvPr/>
        </p:nvSpPr>
        <p:spPr>
          <a:xfrm>
            <a:off x="6010943" y="5107171"/>
            <a:ext cx="287078" cy="613146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luxograma: Processo 14"/>
          <p:cNvSpPr/>
          <p:nvPr/>
        </p:nvSpPr>
        <p:spPr>
          <a:xfrm>
            <a:off x="6088089" y="4691270"/>
            <a:ext cx="900753" cy="1054431"/>
          </a:xfrm>
          <a:prstGeom prst="flowChartProcess">
            <a:avLst/>
          </a:prstGeom>
          <a:solidFill>
            <a:srgbClr val="FFC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 rot="16200000" flipH="1">
            <a:off x="6678352" y="5400239"/>
            <a:ext cx="616285" cy="1801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rot="16200000" flipH="1">
            <a:off x="5797149" y="5388301"/>
            <a:ext cx="624046" cy="12169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uxograma: Processo 19"/>
          <p:cNvSpPr/>
          <p:nvPr/>
        </p:nvSpPr>
        <p:spPr>
          <a:xfrm>
            <a:off x="6108596" y="2794406"/>
            <a:ext cx="913305" cy="1027944"/>
          </a:xfrm>
          <a:prstGeom prst="flowChartProcess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 descr="amostragem_sem_alisa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4916" y="1968430"/>
            <a:ext cx="8400556" cy="4174544"/>
          </a:xfrm>
          <a:prstGeom prst="rect">
            <a:avLst/>
          </a:prstGeom>
          <a:ln>
            <a:noFill/>
          </a:ln>
        </p:spPr>
      </p:pic>
      <p:sp>
        <p:nvSpPr>
          <p:cNvPr id="21" name="Fluxograma: Processo 20"/>
          <p:cNvSpPr/>
          <p:nvPr/>
        </p:nvSpPr>
        <p:spPr>
          <a:xfrm>
            <a:off x="5020828" y="2780412"/>
            <a:ext cx="1088006" cy="1040694"/>
          </a:xfrm>
          <a:prstGeom prst="flowChartProcess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Fluxograma: Processo 21"/>
          <p:cNvSpPr/>
          <p:nvPr/>
        </p:nvSpPr>
        <p:spPr>
          <a:xfrm>
            <a:off x="7037087" y="2832254"/>
            <a:ext cx="1476254" cy="993155"/>
          </a:xfrm>
          <a:prstGeom prst="flowChartProcess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Amostragem sem </a:t>
            </a:r>
            <a:r>
              <a:rPr lang="pt-BR" i="1" dirty="0" err="1" smtClean="0"/>
              <a:t>Aliasing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Pré-Filtragem Passa-Baixas  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25</a:t>
            </a:fld>
            <a:endParaRPr lang="en-GB" dirty="0"/>
          </a:p>
        </p:txBody>
      </p:sp>
      <p:sp>
        <p:nvSpPr>
          <p:cNvPr id="17" name="Fluxograma: Processo 16"/>
          <p:cNvSpPr/>
          <p:nvPr/>
        </p:nvSpPr>
        <p:spPr>
          <a:xfrm>
            <a:off x="4078207" y="5348865"/>
            <a:ext cx="5023261" cy="39271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1" name="Grupo 40"/>
          <p:cNvGrpSpPr/>
          <p:nvPr/>
        </p:nvGrpSpPr>
        <p:grpSpPr>
          <a:xfrm>
            <a:off x="4253024" y="4192776"/>
            <a:ext cx="4586176" cy="1555052"/>
            <a:chOff x="4253024" y="4192776"/>
            <a:chExt cx="4586176" cy="1555052"/>
          </a:xfrm>
        </p:grpSpPr>
        <p:sp>
          <p:nvSpPr>
            <p:cNvPr id="32" name="Fluxograma: Processo 31"/>
            <p:cNvSpPr/>
            <p:nvPr/>
          </p:nvSpPr>
          <p:spPr>
            <a:xfrm>
              <a:off x="4253024" y="4199860"/>
              <a:ext cx="1839433" cy="1233377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8" name="Grupo 37"/>
            <p:cNvGrpSpPr/>
            <p:nvPr/>
          </p:nvGrpSpPr>
          <p:grpSpPr>
            <a:xfrm>
              <a:off x="6100549" y="4693397"/>
              <a:ext cx="900753" cy="1054431"/>
              <a:chOff x="188847" y="3874689"/>
              <a:chExt cx="900753" cy="1054431"/>
            </a:xfrm>
          </p:grpSpPr>
          <p:sp>
            <p:nvSpPr>
              <p:cNvPr id="15" name="Fluxograma: Processo 14"/>
              <p:cNvSpPr/>
              <p:nvPr/>
            </p:nvSpPr>
            <p:spPr>
              <a:xfrm>
                <a:off x="188847" y="3874689"/>
                <a:ext cx="900753" cy="1054431"/>
              </a:xfrm>
              <a:prstGeom prst="flowChartProcess">
                <a:avLst/>
              </a:prstGeom>
              <a:solidFill>
                <a:srgbClr val="FFC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37" name="Grupo 36"/>
              <p:cNvGrpSpPr/>
              <p:nvPr/>
            </p:nvGrpSpPr>
            <p:grpSpPr>
              <a:xfrm>
                <a:off x="203555" y="4525391"/>
                <a:ext cx="872137" cy="365185"/>
                <a:chOff x="6104626" y="5386628"/>
                <a:chExt cx="872137" cy="365185"/>
              </a:xfrm>
            </p:grpSpPr>
            <p:cxnSp>
              <p:nvCxnSpPr>
                <p:cNvPr id="34" name="Conector reto 33"/>
                <p:cNvCxnSpPr/>
                <p:nvPr/>
              </p:nvCxnSpPr>
              <p:spPr>
                <a:xfrm rot="5400000">
                  <a:off x="6795608" y="5570658"/>
                  <a:ext cx="36231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/>
                <p:cNvCxnSpPr/>
                <p:nvPr/>
              </p:nvCxnSpPr>
              <p:spPr>
                <a:xfrm rot="5400000">
                  <a:off x="5923471" y="5567783"/>
                  <a:ext cx="36231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" name="Fluxograma: Processo 38"/>
            <p:cNvSpPr/>
            <p:nvPr/>
          </p:nvSpPr>
          <p:spPr>
            <a:xfrm>
              <a:off x="6999767" y="4742122"/>
              <a:ext cx="1839433" cy="62022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Fluxograma: Processo 39"/>
            <p:cNvSpPr/>
            <p:nvPr/>
          </p:nvSpPr>
          <p:spPr>
            <a:xfrm>
              <a:off x="7449879" y="4192776"/>
              <a:ext cx="1247554" cy="620226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 smtClean="0"/>
              <a:t>Aliasing</a:t>
            </a:r>
            <a:r>
              <a:rPr lang="pt-BR" dirty="0" smtClean="0"/>
              <a:t>: Exemplos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Voz</a:t>
            </a:r>
            <a:r>
              <a:rPr lang="pt-BR" dirty="0" smtClean="0"/>
              <a:t> (</a:t>
            </a:r>
            <a:r>
              <a:rPr lang="pt-BR" dirty="0" err="1" smtClean="0"/>
              <a:t>freqs</a:t>
            </a:r>
            <a:r>
              <a:rPr lang="pt-BR" dirty="0" smtClean="0"/>
              <a:t>. proeminentes até 13 kHz) </a:t>
            </a:r>
            <a:r>
              <a:rPr lang="pt-BR" dirty="0" smtClean="0">
                <a:solidFill>
                  <a:srgbClr val="0000FF"/>
                </a:solidFill>
              </a:rPr>
              <a:t>+ varredura senoidal</a:t>
            </a:r>
            <a:r>
              <a:rPr lang="pt-BR" dirty="0" smtClean="0"/>
              <a:t> de 10 a 20 kHz</a:t>
            </a:r>
          </a:p>
          <a:p>
            <a:pPr lvl="1"/>
            <a:r>
              <a:rPr lang="pt-BR" dirty="0" smtClean="0"/>
              <a:t>Amostrado com </a:t>
            </a:r>
            <a:r>
              <a:rPr lang="pt-BR" i="1" dirty="0" err="1" smtClean="0"/>
              <a:t>f</a:t>
            </a:r>
            <a:r>
              <a:rPr lang="pt-BR" baseline="-25000" dirty="0" err="1" smtClean="0"/>
              <a:t>s</a:t>
            </a:r>
            <a:r>
              <a:rPr lang="pt-BR" dirty="0" smtClean="0"/>
              <a:t> = 44,1 kHz</a:t>
            </a:r>
          </a:p>
          <a:p>
            <a:pPr lvl="2"/>
            <a:r>
              <a:rPr lang="pt-BR" dirty="0" smtClean="0"/>
              <a:t>Sem </a:t>
            </a:r>
            <a:r>
              <a:rPr lang="pt-BR" i="1" dirty="0" err="1" smtClean="0"/>
              <a:t>Aliasing</a:t>
            </a:r>
            <a:endParaRPr lang="pt-BR" i="1" dirty="0" smtClean="0"/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Amostrado com </a:t>
            </a:r>
            <a:r>
              <a:rPr lang="pt-BR" i="1" dirty="0" err="1" smtClean="0"/>
              <a:t>f</a:t>
            </a:r>
            <a:r>
              <a:rPr lang="pt-BR" baseline="-25000" dirty="0" err="1" smtClean="0"/>
              <a:t>s</a:t>
            </a:r>
            <a:r>
              <a:rPr lang="pt-BR" dirty="0" smtClean="0"/>
              <a:t> = 16 kHz</a:t>
            </a:r>
          </a:p>
          <a:p>
            <a:pPr lvl="2"/>
            <a:r>
              <a:rPr lang="pt-BR" dirty="0" smtClean="0"/>
              <a:t>Sem filtro </a:t>
            </a:r>
            <a:r>
              <a:rPr lang="pt-BR" dirty="0" err="1" smtClean="0"/>
              <a:t>Anti-</a:t>
            </a:r>
            <a:r>
              <a:rPr lang="pt-BR" i="1" dirty="0" err="1" smtClean="0"/>
              <a:t>Aliasing</a:t>
            </a:r>
            <a:endParaRPr lang="pt-BR" i="1" dirty="0" smtClean="0"/>
          </a:p>
          <a:p>
            <a:pPr lvl="2"/>
            <a:r>
              <a:rPr lang="pt-PT" dirty="0" smtClean="0"/>
              <a:t>Perda dos agudos e presença de componentes espúrias</a:t>
            </a:r>
            <a:endParaRPr lang="pt-BR" dirty="0" smtClean="0"/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Amostrado com </a:t>
            </a:r>
            <a:r>
              <a:rPr lang="pt-BR" i="1" dirty="0" err="1" smtClean="0"/>
              <a:t>f</a:t>
            </a:r>
            <a:r>
              <a:rPr lang="pt-BR" baseline="-25000" dirty="0" err="1" smtClean="0"/>
              <a:t>s</a:t>
            </a:r>
            <a:r>
              <a:rPr lang="pt-BR" dirty="0" smtClean="0"/>
              <a:t> = 16 kHz</a:t>
            </a:r>
          </a:p>
          <a:p>
            <a:pPr lvl="2"/>
            <a:r>
              <a:rPr lang="pt-BR" dirty="0" smtClean="0"/>
              <a:t>Com filtro </a:t>
            </a:r>
            <a:r>
              <a:rPr lang="pt-BR" i="1" dirty="0" err="1" smtClean="0"/>
              <a:t>anti-aliasing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0000"/>
                </a:solidFill>
              </a:rPr>
              <a:t>(passa-baixas de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0000"/>
                </a:solidFill>
              </a:rPr>
              <a:t>7 kHz de banda) </a:t>
            </a:r>
          </a:p>
          <a:p>
            <a:pPr lvl="2"/>
            <a:r>
              <a:rPr lang="pt-BR" dirty="0" smtClean="0"/>
              <a:t>Perda dos agudos e ausência de componentes </a:t>
            </a:r>
            <a:r>
              <a:rPr lang="pt-BR" dirty="0" err="1" smtClean="0"/>
              <a:t>espurias</a:t>
            </a:r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26</a:t>
            </a:fld>
            <a:endParaRPr lang="en-GB" dirty="0"/>
          </a:p>
        </p:txBody>
      </p:sp>
      <p:pic>
        <p:nvPicPr>
          <p:cNvPr id="13" name="voz_e_swee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262688" y="2346039"/>
            <a:ext cx="304800" cy="304800"/>
          </a:xfrm>
          <a:prstGeom prst="rect">
            <a:avLst/>
          </a:prstGeom>
        </p:spPr>
      </p:pic>
      <p:pic>
        <p:nvPicPr>
          <p:cNvPr id="10" name="A explicacao pode ser encontrada na tese_16k_sweep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262688" y="3386017"/>
            <a:ext cx="304800" cy="304800"/>
          </a:xfrm>
          <a:prstGeom prst="rect">
            <a:avLst/>
          </a:prstGeom>
        </p:spPr>
      </p:pic>
      <p:pic>
        <p:nvPicPr>
          <p:cNvPr id="11" name="A explicacao pode ser encontrada na tese_filt_7k_16k_sweep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262688" y="479978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 smtClean="0"/>
              <a:t>Aliasing</a:t>
            </a:r>
            <a:r>
              <a:rPr lang="pt-BR" dirty="0" smtClean="0"/>
              <a:t>:  Varredura Senoidal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27</a:t>
            </a:fld>
            <a:endParaRPr lang="en-GB" dirty="0"/>
          </a:p>
        </p:txBody>
      </p:sp>
      <p:sp>
        <p:nvSpPr>
          <p:cNvPr id="65" name="Rectangle 44"/>
          <p:cNvSpPr/>
          <p:nvPr/>
        </p:nvSpPr>
        <p:spPr>
          <a:xfrm>
            <a:off x="4248170" y="2121652"/>
            <a:ext cx="952500" cy="9906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Straight Connector 1"/>
          <p:cNvCxnSpPr/>
          <p:nvPr/>
        </p:nvCxnSpPr>
        <p:spPr>
          <a:xfrm rot="16200000" flipV="1">
            <a:off x="4044816" y="2450596"/>
            <a:ext cx="1339407" cy="0"/>
          </a:xfrm>
          <a:prstGeom prst="line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2"/>
          <p:cNvCxnSpPr/>
          <p:nvPr/>
        </p:nvCxnSpPr>
        <p:spPr>
          <a:xfrm>
            <a:off x="1730285" y="3102727"/>
            <a:ext cx="6000750" cy="28575"/>
          </a:xfrm>
          <a:prstGeom prst="line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3"/>
          <p:cNvSpPr txBox="1"/>
          <p:nvPr/>
        </p:nvSpPr>
        <p:spPr>
          <a:xfrm>
            <a:off x="7615362" y="3057131"/>
            <a:ext cx="263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>
                <a:sym typeface="Symbol"/>
              </a:rPr>
              <a:t>f</a:t>
            </a:r>
            <a:endParaRPr lang="pt-BR" sz="2000" i="1" baseline="-25000" dirty="0"/>
          </a:p>
        </p:txBody>
      </p:sp>
      <p:sp>
        <p:nvSpPr>
          <p:cNvPr id="69" name="TextBox 6"/>
          <p:cNvSpPr txBox="1"/>
          <p:nvPr/>
        </p:nvSpPr>
        <p:spPr>
          <a:xfrm>
            <a:off x="4588518" y="3161282"/>
            <a:ext cx="31451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0</a:t>
            </a:r>
            <a:endParaRPr lang="pt-BR" sz="2000" b="1" dirty="0">
              <a:solidFill>
                <a:srgbClr val="FF0000"/>
              </a:solidFill>
            </a:endParaRPr>
          </a:p>
        </p:txBody>
      </p:sp>
      <p:sp>
        <p:nvSpPr>
          <p:cNvPr id="70" name="TextBox 7"/>
          <p:cNvSpPr txBox="1"/>
          <p:nvPr/>
        </p:nvSpPr>
        <p:spPr>
          <a:xfrm>
            <a:off x="5405838" y="3122645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6600"/>
                </a:solidFill>
              </a:rPr>
              <a:t>1</a:t>
            </a:r>
            <a:r>
              <a:rPr lang="pt-BR" sz="2000" i="1" dirty="0" smtClean="0">
                <a:solidFill>
                  <a:srgbClr val="006600"/>
                </a:solidFill>
              </a:rPr>
              <a:t>f</a:t>
            </a:r>
            <a:r>
              <a:rPr lang="pt-BR" sz="2000" baseline="-25000" dirty="0" smtClean="0">
                <a:solidFill>
                  <a:srgbClr val="006600"/>
                </a:solidFill>
                <a:sym typeface="Symbol"/>
              </a:rPr>
              <a:t>s </a:t>
            </a:r>
            <a:endParaRPr lang="pt-BR" sz="2000" i="1" dirty="0">
              <a:solidFill>
                <a:srgbClr val="006600"/>
              </a:solidFill>
            </a:endParaRPr>
          </a:p>
        </p:txBody>
      </p:sp>
      <p:sp>
        <p:nvSpPr>
          <p:cNvPr id="71" name="TextBox 8"/>
          <p:cNvSpPr txBox="1"/>
          <p:nvPr/>
        </p:nvSpPr>
        <p:spPr>
          <a:xfrm>
            <a:off x="6385933" y="3135524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pt-BR" sz="2000" i="1" dirty="0" smtClean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pt-BR" sz="2000" baseline="-2500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s</a:t>
            </a:r>
            <a:r>
              <a:rPr lang="pt-BR" sz="2000" baseline="-25000" dirty="0" smtClean="0">
                <a:sym typeface="Symbol"/>
              </a:rPr>
              <a:t> </a:t>
            </a:r>
            <a:endParaRPr lang="pt-BR" sz="2000" i="1" dirty="0"/>
          </a:p>
        </p:txBody>
      </p:sp>
      <p:sp>
        <p:nvSpPr>
          <p:cNvPr id="72" name="TextBox 9"/>
          <p:cNvSpPr txBox="1"/>
          <p:nvPr/>
        </p:nvSpPr>
        <p:spPr>
          <a:xfrm>
            <a:off x="3399679" y="3135157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6600"/>
                </a:solidFill>
              </a:rPr>
              <a:t>-1</a:t>
            </a:r>
            <a:r>
              <a:rPr lang="pt-BR" sz="2000" i="1" dirty="0" smtClean="0">
                <a:solidFill>
                  <a:srgbClr val="006600"/>
                </a:solidFill>
              </a:rPr>
              <a:t>f</a:t>
            </a:r>
            <a:r>
              <a:rPr lang="pt-BR" sz="2000" baseline="-25000" dirty="0" smtClean="0">
                <a:solidFill>
                  <a:srgbClr val="006600"/>
                </a:solidFill>
                <a:sym typeface="Symbol"/>
              </a:rPr>
              <a:t>s </a:t>
            </a:r>
            <a:endParaRPr lang="pt-BR" sz="2000" i="1" dirty="0">
              <a:solidFill>
                <a:srgbClr val="006600"/>
              </a:solidFill>
            </a:endParaRPr>
          </a:p>
        </p:txBody>
      </p:sp>
      <p:sp>
        <p:nvSpPr>
          <p:cNvPr id="73" name="TextBox 10"/>
          <p:cNvSpPr txBox="1"/>
          <p:nvPr/>
        </p:nvSpPr>
        <p:spPr>
          <a:xfrm>
            <a:off x="2449298" y="3118289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2060"/>
                </a:solidFill>
              </a:rPr>
              <a:t>-2</a:t>
            </a:r>
            <a:r>
              <a:rPr lang="pt-BR" sz="2000" i="1" dirty="0" smtClean="0">
                <a:solidFill>
                  <a:srgbClr val="002060"/>
                </a:solidFill>
              </a:rPr>
              <a:t>f</a:t>
            </a:r>
            <a:r>
              <a:rPr lang="pt-BR" sz="2000" baseline="-25000" dirty="0" smtClean="0">
                <a:solidFill>
                  <a:srgbClr val="002060"/>
                </a:solidFill>
                <a:sym typeface="Symbol"/>
              </a:rPr>
              <a:t>s</a:t>
            </a:r>
            <a:endParaRPr lang="pt-BR" sz="2000" i="1" baseline="-25000" dirty="0">
              <a:solidFill>
                <a:srgbClr val="002060"/>
              </a:solidFill>
            </a:endParaRPr>
          </a:p>
        </p:txBody>
      </p:sp>
      <p:cxnSp>
        <p:nvCxnSpPr>
          <p:cNvPr id="74" name="Straight Connector 14"/>
          <p:cNvCxnSpPr/>
          <p:nvPr/>
        </p:nvCxnSpPr>
        <p:spPr>
          <a:xfrm rot="5400000" flipH="1" flipV="1">
            <a:off x="4169308" y="2675271"/>
            <a:ext cx="862666" cy="0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6"/>
          <p:cNvCxnSpPr/>
          <p:nvPr/>
        </p:nvCxnSpPr>
        <p:spPr>
          <a:xfrm rot="5400000" flipH="1" flipV="1">
            <a:off x="4403778" y="2675271"/>
            <a:ext cx="862666" cy="0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18"/>
          <p:cNvSpPr txBox="1"/>
          <p:nvPr/>
        </p:nvSpPr>
        <p:spPr>
          <a:xfrm>
            <a:off x="4301610" y="1325656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ym typeface="Symbol"/>
              </a:rPr>
              <a:t>|</a:t>
            </a:r>
            <a:r>
              <a:rPr lang="pt-BR" sz="2400" i="1" dirty="0" smtClean="0">
                <a:sym typeface="Symbol"/>
              </a:rPr>
              <a:t>X</a:t>
            </a:r>
            <a:r>
              <a:rPr lang="pt-BR" sz="2400" dirty="0" smtClean="0">
                <a:sym typeface="Symbol"/>
              </a:rPr>
              <a:t>(</a:t>
            </a:r>
            <a:r>
              <a:rPr lang="pt-BR" sz="2400" i="1" dirty="0" smtClean="0">
                <a:sym typeface="Symbol"/>
              </a:rPr>
              <a:t>f</a:t>
            </a:r>
            <a:r>
              <a:rPr lang="pt-BR" sz="2400" dirty="0" smtClean="0">
                <a:sym typeface="Symbol"/>
              </a:rPr>
              <a:t>)|</a:t>
            </a:r>
            <a:endParaRPr lang="pt-BR" sz="2400" baseline="-25000" dirty="0"/>
          </a:p>
        </p:txBody>
      </p:sp>
      <p:sp>
        <p:nvSpPr>
          <p:cNvPr id="77" name="TextBox 21"/>
          <p:cNvSpPr txBox="1"/>
          <p:nvPr/>
        </p:nvSpPr>
        <p:spPr>
          <a:xfrm>
            <a:off x="2668408" y="2960642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ym typeface="Symbol"/>
              </a:rPr>
              <a:t>|</a:t>
            </a:r>
            <a:endParaRPr lang="pt-BR" dirty="0"/>
          </a:p>
        </p:txBody>
      </p:sp>
      <p:sp>
        <p:nvSpPr>
          <p:cNvPr id="78" name="TextBox 22"/>
          <p:cNvSpPr txBox="1"/>
          <p:nvPr/>
        </p:nvSpPr>
        <p:spPr>
          <a:xfrm>
            <a:off x="3150832" y="2960642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79" name="TextBox 24"/>
          <p:cNvSpPr txBox="1"/>
          <p:nvPr/>
        </p:nvSpPr>
        <p:spPr>
          <a:xfrm>
            <a:off x="4115680" y="290349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r>
              <a:rPr lang="en-US" dirty="0">
                <a:solidFill>
                  <a:prstClr val="black"/>
                </a:solidFill>
                <a:sym typeface="Symbol"/>
              </a:rPr>
              <a:t> </a:t>
            </a:r>
            <a:endParaRPr lang="pt-BR" dirty="0"/>
          </a:p>
        </p:txBody>
      </p:sp>
      <p:sp>
        <p:nvSpPr>
          <p:cNvPr id="80" name="TextBox 25"/>
          <p:cNvSpPr txBox="1"/>
          <p:nvPr/>
        </p:nvSpPr>
        <p:spPr>
          <a:xfrm>
            <a:off x="4607629" y="2951117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81" name="TextBox 26"/>
          <p:cNvSpPr txBox="1"/>
          <p:nvPr/>
        </p:nvSpPr>
        <p:spPr>
          <a:xfrm>
            <a:off x="5090053" y="2970167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82" name="TextBox 27"/>
          <p:cNvSpPr txBox="1"/>
          <p:nvPr/>
        </p:nvSpPr>
        <p:spPr>
          <a:xfrm>
            <a:off x="5562952" y="2979692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83" name="TextBox 28"/>
          <p:cNvSpPr txBox="1"/>
          <p:nvPr/>
        </p:nvSpPr>
        <p:spPr>
          <a:xfrm>
            <a:off x="6045376" y="2979692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84" name="TextBox 29"/>
          <p:cNvSpPr txBox="1"/>
          <p:nvPr/>
        </p:nvSpPr>
        <p:spPr>
          <a:xfrm>
            <a:off x="6527803" y="2979692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sz="1600" dirty="0"/>
          </a:p>
        </p:txBody>
      </p:sp>
      <p:sp>
        <p:nvSpPr>
          <p:cNvPr id="85" name="TextBox 52"/>
          <p:cNvSpPr txBox="1"/>
          <p:nvPr/>
        </p:nvSpPr>
        <p:spPr>
          <a:xfrm>
            <a:off x="4958163" y="3132170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½</a:t>
            </a:r>
            <a:r>
              <a:rPr lang="pt-BR" i="1" dirty="0" err="1" smtClean="0">
                <a:sym typeface="Symbol"/>
              </a:rPr>
              <a:t>f</a:t>
            </a:r>
            <a:r>
              <a:rPr lang="pt-BR" baseline="-25000" dirty="0" err="1" smtClean="0">
                <a:sym typeface="Symbol"/>
              </a:rPr>
              <a:t>s</a:t>
            </a:r>
            <a:r>
              <a:rPr lang="pt-BR" sz="2400" baseline="-25000" dirty="0" smtClean="0">
                <a:solidFill>
                  <a:srgbClr val="006600"/>
                </a:solidFill>
                <a:sym typeface="Symbol"/>
              </a:rPr>
              <a:t> </a:t>
            </a:r>
            <a:endParaRPr lang="pt-BR" sz="2400" i="1" dirty="0">
              <a:solidFill>
                <a:srgbClr val="006600"/>
              </a:solidFill>
            </a:endParaRPr>
          </a:p>
        </p:txBody>
      </p:sp>
      <p:sp>
        <p:nvSpPr>
          <p:cNvPr id="86" name="TextBox 53"/>
          <p:cNvSpPr txBox="1"/>
          <p:nvPr/>
        </p:nvSpPr>
        <p:spPr>
          <a:xfrm>
            <a:off x="3958038" y="3132170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- ½</a:t>
            </a:r>
            <a:r>
              <a:rPr lang="pt-BR" i="1" dirty="0" err="1" smtClean="0"/>
              <a:t>f</a:t>
            </a:r>
            <a:r>
              <a:rPr lang="pt-BR" baseline="-25000" dirty="0" err="1" smtClean="0">
                <a:sym typeface="Symbol"/>
              </a:rPr>
              <a:t>s</a:t>
            </a:r>
            <a:r>
              <a:rPr lang="pt-BR" sz="2400" baseline="-25000" dirty="0" smtClean="0">
                <a:solidFill>
                  <a:srgbClr val="006600"/>
                </a:solidFill>
                <a:sym typeface="Symbol"/>
              </a:rPr>
              <a:t> </a:t>
            </a:r>
            <a:endParaRPr lang="pt-BR" sz="2400" i="1" dirty="0">
              <a:solidFill>
                <a:srgbClr val="006600"/>
              </a:solidFill>
            </a:endParaRPr>
          </a:p>
        </p:txBody>
      </p:sp>
      <p:sp>
        <p:nvSpPr>
          <p:cNvPr id="87" name="TextBox 54"/>
          <p:cNvSpPr txBox="1"/>
          <p:nvPr/>
        </p:nvSpPr>
        <p:spPr>
          <a:xfrm>
            <a:off x="3636607" y="2970167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88" name="Rectangle 44"/>
          <p:cNvSpPr/>
          <p:nvPr/>
        </p:nvSpPr>
        <p:spPr>
          <a:xfrm>
            <a:off x="4258676" y="4749314"/>
            <a:ext cx="952500" cy="990600"/>
          </a:xfrm>
          <a:prstGeom prst="rect">
            <a:avLst/>
          </a:prstGeom>
          <a:solidFill>
            <a:srgbClr val="FFFF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9" name="Straight Connector 1"/>
          <p:cNvCxnSpPr/>
          <p:nvPr/>
        </p:nvCxnSpPr>
        <p:spPr>
          <a:xfrm rot="16200000" flipV="1">
            <a:off x="4055322" y="5078258"/>
            <a:ext cx="1339407" cy="0"/>
          </a:xfrm>
          <a:prstGeom prst="line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2"/>
          <p:cNvCxnSpPr/>
          <p:nvPr/>
        </p:nvCxnSpPr>
        <p:spPr>
          <a:xfrm>
            <a:off x="1740791" y="5730389"/>
            <a:ext cx="6000750" cy="28575"/>
          </a:xfrm>
          <a:prstGeom prst="line">
            <a:avLst/>
          </a:pr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3"/>
          <p:cNvSpPr txBox="1"/>
          <p:nvPr/>
        </p:nvSpPr>
        <p:spPr>
          <a:xfrm>
            <a:off x="7625868" y="5684793"/>
            <a:ext cx="263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>
                <a:sym typeface="Symbol"/>
              </a:rPr>
              <a:t>f</a:t>
            </a:r>
            <a:endParaRPr lang="pt-BR" sz="2000" i="1" baseline="-25000" dirty="0"/>
          </a:p>
        </p:txBody>
      </p:sp>
      <p:sp>
        <p:nvSpPr>
          <p:cNvPr id="92" name="TextBox 4"/>
          <p:cNvSpPr txBox="1"/>
          <p:nvPr/>
        </p:nvSpPr>
        <p:spPr>
          <a:xfrm>
            <a:off x="7484799" y="508873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...</a:t>
            </a:r>
            <a:endParaRPr lang="pt-BR" dirty="0"/>
          </a:p>
        </p:txBody>
      </p:sp>
      <p:sp>
        <p:nvSpPr>
          <p:cNvPr id="93" name="TextBox 5"/>
          <p:cNvSpPr txBox="1"/>
          <p:nvPr/>
        </p:nvSpPr>
        <p:spPr>
          <a:xfrm>
            <a:off x="1789762" y="510563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...</a:t>
            </a:r>
            <a:endParaRPr lang="pt-BR" dirty="0"/>
          </a:p>
        </p:txBody>
      </p:sp>
      <p:sp>
        <p:nvSpPr>
          <p:cNvPr id="94" name="TextBox 6"/>
          <p:cNvSpPr txBox="1"/>
          <p:nvPr/>
        </p:nvSpPr>
        <p:spPr>
          <a:xfrm>
            <a:off x="4599024" y="5788944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0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95" name="TextBox 7"/>
          <p:cNvSpPr txBox="1"/>
          <p:nvPr/>
        </p:nvSpPr>
        <p:spPr>
          <a:xfrm>
            <a:off x="5416344" y="5750307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6600"/>
                </a:solidFill>
              </a:rPr>
              <a:t>1</a:t>
            </a:r>
            <a:r>
              <a:rPr lang="pt-BR" sz="2000" i="1" dirty="0" smtClean="0">
                <a:solidFill>
                  <a:srgbClr val="006600"/>
                </a:solidFill>
              </a:rPr>
              <a:t>f</a:t>
            </a:r>
            <a:r>
              <a:rPr lang="pt-BR" sz="2000" baseline="-25000" dirty="0" smtClean="0">
                <a:solidFill>
                  <a:srgbClr val="006600"/>
                </a:solidFill>
                <a:sym typeface="Symbol"/>
              </a:rPr>
              <a:t>s </a:t>
            </a:r>
            <a:endParaRPr lang="pt-BR" sz="2000" i="1" dirty="0">
              <a:solidFill>
                <a:srgbClr val="006600"/>
              </a:solidFill>
            </a:endParaRPr>
          </a:p>
        </p:txBody>
      </p:sp>
      <p:sp>
        <p:nvSpPr>
          <p:cNvPr id="96" name="TextBox 8"/>
          <p:cNvSpPr txBox="1"/>
          <p:nvPr/>
        </p:nvSpPr>
        <p:spPr>
          <a:xfrm>
            <a:off x="6396439" y="576318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pt-BR" sz="2000" i="1" dirty="0" smtClean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pt-BR" sz="2000" baseline="-25000" dirty="0" smtClean="0">
                <a:solidFill>
                  <a:schemeClr val="tx2">
                    <a:lumMod val="75000"/>
                  </a:schemeClr>
                </a:solidFill>
                <a:sym typeface="Symbol"/>
              </a:rPr>
              <a:t>s</a:t>
            </a:r>
            <a:r>
              <a:rPr lang="pt-BR" sz="2000" baseline="-25000" dirty="0" smtClean="0">
                <a:sym typeface="Symbol"/>
              </a:rPr>
              <a:t> </a:t>
            </a:r>
            <a:endParaRPr lang="pt-BR" sz="2000" i="1" dirty="0"/>
          </a:p>
        </p:txBody>
      </p:sp>
      <p:sp>
        <p:nvSpPr>
          <p:cNvPr id="97" name="TextBox 9"/>
          <p:cNvSpPr txBox="1"/>
          <p:nvPr/>
        </p:nvSpPr>
        <p:spPr>
          <a:xfrm>
            <a:off x="3410185" y="5762819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6600"/>
                </a:solidFill>
              </a:rPr>
              <a:t>-1</a:t>
            </a:r>
            <a:r>
              <a:rPr lang="pt-BR" sz="2000" i="1" dirty="0" smtClean="0">
                <a:solidFill>
                  <a:srgbClr val="006600"/>
                </a:solidFill>
              </a:rPr>
              <a:t>f</a:t>
            </a:r>
            <a:r>
              <a:rPr lang="pt-BR" sz="2000" baseline="-25000" dirty="0" smtClean="0">
                <a:solidFill>
                  <a:srgbClr val="006600"/>
                </a:solidFill>
                <a:sym typeface="Symbol"/>
              </a:rPr>
              <a:t>s </a:t>
            </a:r>
            <a:endParaRPr lang="pt-BR" sz="2000" i="1" dirty="0">
              <a:solidFill>
                <a:srgbClr val="006600"/>
              </a:solidFill>
            </a:endParaRPr>
          </a:p>
        </p:txBody>
      </p:sp>
      <p:sp>
        <p:nvSpPr>
          <p:cNvPr id="98" name="TextBox 10"/>
          <p:cNvSpPr txBox="1"/>
          <p:nvPr/>
        </p:nvSpPr>
        <p:spPr>
          <a:xfrm>
            <a:off x="2459804" y="5745951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2060"/>
                </a:solidFill>
              </a:rPr>
              <a:t>-2</a:t>
            </a:r>
            <a:r>
              <a:rPr lang="pt-BR" sz="2000" i="1" dirty="0" smtClean="0">
                <a:solidFill>
                  <a:srgbClr val="002060"/>
                </a:solidFill>
              </a:rPr>
              <a:t>f</a:t>
            </a:r>
            <a:r>
              <a:rPr lang="pt-BR" sz="2000" baseline="-25000" dirty="0" smtClean="0">
                <a:solidFill>
                  <a:srgbClr val="002060"/>
                </a:solidFill>
                <a:sym typeface="Symbol"/>
              </a:rPr>
              <a:t>s</a:t>
            </a:r>
            <a:endParaRPr lang="pt-BR" sz="2000" i="1" baseline="-25000" dirty="0">
              <a:solidFill>
                <a:srgbClr val="002060"/>
              </a:solidFill>
            </a:endParaRPr>
          </a:p>
        </p:txBody>
      </p:sp>
      <p:sp>
        <p:nvSpPr>
          <p:cNvPr id="99" name="TextBox 11"/>
          <p:cNvSpPr txBox="1"/>
          <p:nvPr/>
        </p:nvSpPr>
        <p:spPr>
          <a:xfrm>
            <a:off x="2137433" y="566702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...</a:t>
            </a:r>
            <a:endParaRPr lang="pt-BR" dirty="0"/>
          </a:p>
        </p:txBody>
      </p:sp>
      <p:sp>
        <p:nvSpPr>
          <p:cNvPr id="100" name="TextBox 12"/>
          <p:cNvSpPr txBox="1"/>
          <p:nvPr/>
        </p:nvSpPr>
        <p:spPr>
          <a:xfrm>
            <a:off x="6841636" y="571877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...</a:t>
            </a:r>
            <a:endParaRPr lang="pt-BR" dirty="0"/>
          </a:p>
        </p:txBody>
      </p:sp>
      <p:sp>
        <p:nvSpPr>
          <p:cNvPr id="101" name="TextBox 18"/>
          <p:cNvSpPr txBox="1"/>
          <p:nvPr/>
        </p:nvSpPr>
        <p:spPr>
          <a:xfrm>
            <a:off x="4232696" y="3956738"/>
            <a:ext cx="101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ym typeface="Symbol"/>
              </a:rPr>
              <a:t>|</a:t>
            </a:r>
            <a:r>
              <a:rPr lang="pt-BR" sz="2400" i="1" dirty="0" err="1" smtClean="0">
                <a:sym typeface="Symbol"/>
              </a:rPr>
              <a:t>X</a:t>
            </a:r>
            <a:r>
              <a:rPr lang="pt-BR" sz="2400" baseline="-25000" dirty="0" err="1" smtClean="0">
                <a:sym typeface="Symbol"/>
              </a:rPr>
              <a:t>d</a:t>
            </a:r>
            <a:r>
              <a:rPr lang="pt-BR" sz="2400" dirty="0" smtClean="0">
                <a:sym typeface="Symbol"/>
              </a:rPr>
              <a:t>(f)|</a:t>
            </a:r>
            <a:endParaRPr lang="pt-BR" sz="2400" baseline="-25000" dirty="0"/>
          </a:p>
        </p:txBody>
      </p:sp>
      <p:sp>
        <p:nvSpPr>
          <p:cNvPr id="102" name="TextBox 21"/>
          <p:cNvSpPr txBox="1"/>
          <p:nvPr/>
        </p:nvSpPr>
        <p:spPr>
          <a:xfrm>
            <a:off x="2678914" y="5588304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ym typeface="Symbol"/>
              </a:rPr>
              <a:t>|</a:t>
            </a:r>
            <a:endParaRPr lang="pt-BR" dirty="0"/>
          </a:p>
        </p:txBody>
      </p:sp>
      <p:sp>
        <p:nvSpPr>
          <p:cNvPr id="103" name="TextBox 22"/>
          <p:cNvSpPr txBox="1"/>
          <p:nvPr/>
        </p:nvSpPr>
        <p:spPr>
          <a:xfrm>
            <a:off x="3161338" y="5588304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4" name="TextBox 24"/>
          <p:cNvSpPr txBox="1"/>
          <p:nvPr/>
        </p:nvSpPr>
        <p:spPr>
          <a:xfrm>
            <a:off x="4126186" y="553115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r>
              <a:rPr lang="en-US" dirty="0">
                <a:solidFill>
                  <a:prstClr val="black"/>
                </a:solidFill>
                <a:sym typeface="Symbol"/>
              </a:rPr>
              <a:t> </a:t>
            </a:r>
            <a:endParaRPr lang="pt-BR" dirty="0"/>
          </a:p>
        </p:txBody>
      </p:sp>
      <p:sp>
        <p:nvSpPr>
          <p:cNvPr id="105" name="TextBox 25"/>
          <p:cNvSpPr txBox="1"/>
          <p:nvPr/>
        </p:nvSpPr>
        <p:spPr>
          <a:xfrm>
            <a:off x="4618135" y="5578779"/>
            <a:ext cx="26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106" name="TextBox 26"/>
          <p:cNvSpPr txBox="1"/>
          <p:nvPr/>
        </p:nvSpPr>
        <p:spPr>
          <a:xfrm>
            <a:off x="5100559" y="5597829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107" name="TextBox 27"/>
          <p:cNvSpPr txBox="1"/>
          <p:nvPr/>
        </p:nvSpPr>
        <p:spPr>
          <a:xfrm>
            <a:off x="5573458" y="5607354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108" name="TextBox 28"/>
          <p:cNvSpPr txBox="1"/>
          <p:nvPr/>
        </p:nvSpPr>
        <p:spPr>
          <a:xfrm>
            <a:off x="6055882" y="5607354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/>
          </a:p>
        </p:txBody>
      </p:sp>
      <p:sp>
        <p:nvSpPr>
          <p:cNvPr id="109" name="TextBox 29"/>
          <p:cNvSpPr txBox="1"/>
          <p:nvPr/>
        </p:nvSpPr>
        <p:spPr>
          <a:xfrm>
            <a:off x="6538309" y="5607354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sz="1600" dirty="0"/>
          </a:p>
        </p:txBody>
      </p:sp>
      <p:sp>
        <p:nvSpPr>
          <p:cNvPr id="110" name="TextBox 52"/>
          <p:cNvSpPr txBox="1"/>
          <p:nvPr/>
        </p:nvSpPr>
        <p:spPr>
          <a:xfrm>
            <a:off x="4968669" y="5759832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½</a:t>
            </a:r>
            <a:r>
              <a:rPr lang="pt-BR" i="1" dirty="0" err="1" smtClean="0"/>
              <a:t>f</a:t>
            </a:r>
            <a:r>
              <a:rPr lang="pt-BR" baseline="-25000" dirty="0" err="1" smtClean="0">
                <a:sym typeface="Symbol"/>
              </a:rPr>
              <a:t>s</a:t>
            </a:r>
            <a:r>
              <a:rPr lang="pt-BR" sz="2400" baseline="-25000" dirty="0" smtClean="0">
                <a:solidFill>
                  <a:srgbClr val="006600"/>
                </a:solidFill>
                <a:sym typeface="Symbol"/>
              </a:rPr>
              <a:t> </a:t>
            </a:r>
            <a:endParaRPr lang="pt-BR" sz="2400" i="1" dirty="0">
              <a:solidFill>
                <a:srgbClr val="006600"/>
              </a:solidFill>
            </a:endParaRPr>
          </a:p>
        </p:txBody>
      </p:sp>
      <p:sp>
        <p:nvSpPr>
          <p:cNvPr id="111" name="TextBox 53"/>
          <p:cNvSpPr txBox="1"/>
          <p:nvPr/>
        </p:nvSpPr>
        <p:spPr>
          <a:xfrm>
            <a:off x="3968544" y="5759832"/>
            <a:ext cx="64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- ½</a:t>
            </a:r>
            <a:r>
              <a:rPr lang="pt-BR" i="1" dirty="0" err="1" smtClean="0"/>
              <a:t>f</a:t>
            </a:r>
            <a:r>
              <a:rPr lang="pt-BR" baseline="-25000" dirty="0" err="1" smtClean="0">
                <a:sym typeface="Symbol"/>
              </a:rPr>
              <a:t>s</a:t>
            </a:r>
            <a:r>
              <a:rPr lang="pt-BR" sz="2400" baseline="-25000" dirty="0" smtClean="0">
                <a:solidFill>
                  <a:srgbClr val="006600"/>
                </a:solidFill>
                <a:sym typeface="Symbol"/>
              </a:rPr>
              <a:t> </a:t>
            </a:r>
            <a:endParaRPr lang="pt-BR" sz="2400" i="1" dirty="0">
              <a:solidFill>
                <a:srgbClr val="006600"/>
              </a:solidFill>
            </a:endParaRPr>
          </a:p>
        </p:txBody>
      </p:sp>
      <p:sp>
        <p:nvSpPr>
          <p:cNvPr id="112" name="TextBox 54"/>
          <p:cNvSpPr txBox="1"/>
          <p:nvPr/>
        </p:nvSpPr>
        <p:spPr>
          <a:xfrm>
            <a:off x="3647113" y="5597829"/>
            <a:ext cx="2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sym typeface="Symbol"/>
              </a:rPr>
              <a:t>|</a:t>
            </a:r>
            <a:endParaRPr lang="pt-BR" dirty="0">
              <a:solidFill>
                <a:prstClr val="black"/>
              </a:solidFill>
            </a:endParaRPr>
          </a:p>
        </p:txBody>
      </p:sp>
      <p:cxnSp>
        <p:nvCxnSpPr>
          <p:cNvPr id="113" name="Straight Connector 14"/>
          <p:cNvCxnSpPr/>
          <p:nvPr/>
        </p:nvCxnSpPr>
        <p:spPr>
          <a:xfrm rot="5400000" flipH="1" flipV="1">
            <a:off x="4182720" y="5314839"/>
            <a:ext cx="862666" cy="0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6"/>
          <p:cNvCxnSpPr/>
          <p:nvPr/>
        </p:nvCxnSpPr>
        <p:spPr>
          <a:xfrm rot="5400000" flipH="1" flipV="1">
            <a:off x="4417190" y="5314839"/>
            <a:ext cx="862666" cy="0"/>
          </a:xfrm>
          <a:prstGeom prst="line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4"/>
          <p:cNvCxnSpPr/>
          <p:nvPr/>
        </p:nvCxnSpPr>
        <p:spPr>
          <a:xfrm rot="5400000" flipH="1" flipV="1">
            <a:off x="5139792" y="5320934"/>
            <a:ext cx="862666" cy="0"/>
          </a:xfrm>
          <a:prstGeom prst="line">
            <a:avLst/>
          </a:prstGeom>
          <a:ln w="38100">
            <a:solidFill>
              <a:srgbClr val="00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6"/>
          <p:cNvCxnSpPr/>
          <p:nvPr/>
        </p:nvCxnSpPr>
        <p:spPr>
          <a:xfrm rot="5400000" flipH="1" flipV="1">
            <a:off x="5374262" y="5320934"/>
            <a:ext cx="862666" cy="0"/>
          </a:xfrm>
          <a:prstGeom prst="line">
            <a:avLst/>
          </a:prstGeom>
          <a:ln w="38100">
            <a:solidFill>
              <a:srgbClr val="00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4"/>
          <p:cNvCxnSpPr/>
          <p:nvPr/>
        </p:nvCxnSpPr>
        <p:spPr>
          <a:xfrm rot="5400000" flipH="1" flipV="1">
            <a:off x="6111494" y="5319716"/>
            <a:ext cx="862666" cy="0"/>
          </a:xfrm>
          <a:prstGeom prst="line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6"/>
          <p:cNvCxnSpPr/>
          <p:nvPr/>
        </p:nvCxnSpPr>
        <p:spPr>
          <a:xfrm rot="5400000" flipH="1" flipV="1">
            <a:off x="6345964" y="5319716"/>
            <a:ext cx="862666" cy="0"/>
          </a:xfrm>
          <a:prstGeom prst="line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4"/>
          <p:cNvCxnSpPr/>
          <p:nvPr/>
        </p:nvCxnSpPr>
        <p:spPr>
          <a:xfrm rot="5400000" flipH="1" flipV="1">
            <a:off x="3213456" y="5311182"/>
            <a:ext cx="862666" cy="0"/>
          </a:xfrm>
          <a:prstGeom prst="line">
            <a:avLst/>
          </a:prstGeom>
          <a:ln w="38100">
            <a:solidFill>
              <a:srgbClr val="00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6"/>
          <p:cNvCxnSpPr/>
          <p:nvPr/>
        </p:nvCxnSpPr>
        <p:spPr>
          <a:xfrm rot="5400000" flipH="1" flipV="1">
            <a:off x="3447926" y="5311182"/>
            <a:ext cx="862666" cy="0"/>
          </a:xfrm>
          <a:prstGeom prst="line">
            <a:avLst/>
          </a:prstGeom>
          <a:ln w="38100">
            <a:solidFill>
              <a:srgbClr val="0066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4"/>
          <p:cNvCxnSpPr/>
          <p:nvPr/>
        </p:nvCxnSpPr>
        <p:spPr>
          <a:xfrm rot="5400000" flipH="1" flipV="1">
            <a:off x="2246631" y="5309963"/>
            <a:ext cx="862666" cy="0"/>
          </a:xfrm>
          <a:prstGeom prst="line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6"/>
          <p:cNvCxnSpPr/>
          <p:nvPr/>
        </p:nvCxnSpPr>
        <p:spPr>
          <a:xfrm rot="5400000" flipH="1" flipV="1">
            <a:off x="2481101" y="5309963"/>
            <a:ext cx="862666" cy="0"/>
          </a:xfrm>
          <a:prstGeom prst="line">
            <a:avLst/>
          </a:prstGeom>
          <a:ln w="381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034E-6 L 0.14601 -3.66034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66034E-6 L -0.1467 -3.6603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034E-6 L 0.14601 -3.66034E-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66034E-6 L -0.1467 -3.66034E-6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034E-6 L 0.14601 -3.66034E-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66034E-6 L -0.1467 -3.66034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034E-6 L 0.14601 -3.66034E-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66034E-6 L -0.1467 -3.66034E-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034E-6 L 0.14601 -3.66034E-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66034E-6 L -0.1467 -3.66034E-6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66034E-6 L 0.14601 -3.66034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66034E-6 L -0.1467 -3.66034E-6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Quantização Escalar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lIns="0" tIns="0" rIns="0" bIns="0">
            <a:normAutofit fontScale="92500"/>
          </a:bodyPr>
          <a:lstStyle/>
          <a:p>
            <a:r>
              <a:rPr lang="pt-BR" dirty="0" smtClean="0"/>
              <a:t>Representação inexata das amostras em forma numérica (digital)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Perda Irreversível</a:t>
            </a:r>
          </a:p>
          <a:p>
            <a:r>
              <a:rPr lang="pt-BR" dirty="0" smtClean="0"/>
              <a:t>PCM - </a:t>
            </a:r>
            <a:r>
              <a:rPr lang="pt-BR" i="1" dirty="0" smtClean="0"/>
              <a:t>Pulse </a:t>
            </a:r>
            <a:r>
              <a:rPr lang="pt-BR" i="1" dirty="0" err="1" smtClean="0"/>
              <a:t>Code</a:t>
            </a:r>
            <a:r>
              <a:rPr lang="pt-BR" i="1" dirty="0" smtClean="0"/>
              <a:t> </a:t>
            </a:r>
            <a:r>
              <a:rPr lang="pt-BR" i="1" dirty="0" err="1" smtClean="0"/>
              <a:t>Modulation</a:t>
            </a:r>
            <a:r>
              <a:rPr lang="pt-BR" dirty="0" smtClean="0"/>
              <a:t> @ </a:t>
            </a:r>
            <a:r>
              <a:rPr lang="pt-BR" i="1" dirty="0" smtClean="0"/>
              <a:t>B</a:t>
            </a:r>
            <a:r>
              <a:rPr lang="pt-BR" dirty="0" smtClean="0"/>
              <a:t> bits (dígitos binários)</a:t>
            </a:r>
          </a:p>
          <a:p>
            <a:r>
              <a:rPr lang="pt-BR" dirty="0" smtClean="0"/>
              <a:t>Ex. CD</a:t>
            </a:r>
          </a:p>
          <a:p>
            <a:pPr lvl="1"/>
            <a:r>
              <a:rPr lang="pt-BR" sz="2500" dirty="0" smtClean="0"/>
              <a:t>PCM @ 16 bits (representando de – 32768  a 32767)</a:t>
            </a:r>
          </a:p>
          <a:p>
            <a:pPr lvl="1"/>
            <a:r>
              <a:rPr lang="pt-BR" sz="2500" dirty="0" smtClean="0"/>
              <a:t>Faixa dinâmica = </a:t>
            </a:r>
            <a:r>
              <a:rPr lang="pt-BR" sz="2500" spc="100" dirty="0" smtClean="0"/>
              <a:t>20log</a:t>
            </a:r>
            <a:r>
              <a:rPr lang="pt-BR" sz="2500" baseline="-25000" dirty="0" smtClean="0"/>
              <a:t>10 </a:t>
            </a:r>
            <a:r>
              <a:rPr lang="pt-BR" sz="2500" dirty="0" smtClean="0"/>
              <a:t>(2</a:t>
            </a:r>
            <a:r>
              <a:rPr lang="pt-BR" sz="2500" baseline="30000" dirty="0" smtClean="0"/>
              <a:t>15</a:t>
            </a:r>
            <a:r>
              <a:rPr lang="pt-BR" sz="2500" dirty="0" smtClean="0"/>
              <a:t>/2</a:t>
            </a:r>
            <a:r>
              <a:rPr lang="pt-BR" sz="2500" baseline="30000" dirty="0" smtClean="0"/>
              <a:t>0</a:t>
            </a:r>
            <a:r>
              <a:rPr lang="pt-BR" sz="2500" dirty="0" smtClean="0"/>
              <a:t>) </a:t>
            </a:r>
            <a:r>
              <a:rPr lang="pt-BR" sz="2500" dirty="0" smtClean="0">
                <a:sym typeface="Symbol"/>
              </a:rPr>
              <a:t> </a:t>
            </a:r>
            <a:r>
              <a:rPr lang="pt-BR" sz="2500" dirty="0" smtClean="0"/>
              <a:t>90 dB</a:t>
            </a:r>
          </a:p>
          <a:p>
            <a:pPr lvl="1"/>
            <a:r>
              <a:rPr lang="pt-BR" sz="2500" dirty="0" smtClean="0"/>
              <a:t>Razão Sinal-Ruído: SNR = </a:t>
            </a:r>
            <a:r>
              <a:rPr lang="pt-BR" sz="2500" spc="100" dirty="0" smtClean="0"/>
              <a:t>20log</a:t>
            </a:r>
            <a:r>
              <a:rPr lang="pt-BR" sz="2500" baseline="-25000" dirty="0" smtClean="0"/>
              <a:t>10 </a:t>
            </a:r>
            <a:r>
              <a:rPr lang="pt-BR" sz="2500" dirty="0" smtClean="0"/>
              <a:t>(2</a:t>
            </a:r>
            <a:r>
              <a:rPr lang="pt-BR" sz="2500" baseline="30000" dirty="0" smtClean="0"/>
              <a:t>15</a:t>
            </a:r>
            <a:r>
              <a:rPr lang="pt-BR" sz="2500" dirty="0" smtClean="0"/>
              <a:t>/2</a:t>
            </a:r>
            <a:r>
              <a:rPr lang="pt-BR" sz="2500" baseline="30000" dirty="0" smtClean="0"/>
              <a:t>-1</a:t>
            </a:r>
            <a:r>
              <a:rPr lang="pt-BR" sz="2500" dirty="0" smtClean="0"/>
              <a:t>) </a:t>
            </a:r>
            <a:r>
              <a:rPr lang="pt-BR" sz="2500" dirty="0" smtClean="0">
                <a:sym typeface="Symbol"/>
              </a:rPr>
              <a:t> </a:t>
            </a:r>
            <a:r>
              <a:rPr lang="pt-BR" sz="2500" dirty="0" smtClean="0"/>
              <a:t>96 dB</a:t>
            </a:r>
          </a:p>
          <a:p>
            <a:r>
              <a:rPr lang="pt-BR" sz="3500" dirty="0" smtClean="0"/>
              <a:t>Quantização </a:t>
            </a:r>
            <a:r>
              <a:rPr lang="pt-BR" sz="3500" dirty="0" smtClean="0">
                <a:solidFill>
                  <a:srgbClr val="FF0000"/>
                </a:solidFill>
              </a:rPr>
              <a:t>Uniforme</a:t>
            </a:r>
            <a:r>
              <a:rPr lang="pt-BR" sz="3500" dirty="0" smtClean="0"/>
              <a:t> </a:t>
            </a:r>
            <a:r>
              <a:rPr lang="pt-BR" sz="3500" b="1" dirty="0" smtClean="0">
                <a:sym typeface="Symbol"/>
              </a:rPr>
              <a:t></a:t>
            </a:r>
            <a:r>
              <a:rPr lang="pt-BR" sz="3500" dirty="0" smtClean="0"/>
              <a:t> </a:t>
            </a:r>
            <a:r>
              <a:rPr lang="pt-BR" sz="3500" dirty="0" smtClean="0">
                <a:solidFill>
                  <a:srgbClr val="0000FF"/>
                </a:solidFill>
              </a:rPr>
              <a:t>Não-Uniforme</a:t>
            </a:r>
            <a:endParaRPr lang="pt-BR" sz="3500" dirty="0">
              <a:solidFill>
                <a:srgbClr val="0000FF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Quantização Uniforme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Ponto fixo</a:t>
            </a:r>
          </a:p>
          <a:p>
            <a:pPr lvl="1">
              <a:spcBef>
                <a:spcPts val="0"/>
              </a:spcBef>
            </a:pPr>
            <a:r>
              <a:rPr lang="pt-BR" dirty="0" smtClean="0"/>
              <a:t>SNR proporcional ao nível do sinal</a:t>
            </a:r>
          </a:p>
          <a:p>
            <a:pPr lvl="1">
              <a:spcBef>
                <a:spcPts val="0"/>
              </a:spcBef>
            </a:pPr>
            <a:r>
              <a:rPr lang="pt-BR" i="1" dirty="0" err="1" smtClean="0">
                <a:solidFill>
                  <a:srgbClr val="FF0000"/>
                </a:solidFill>
              </a:rPr>
              <a:t>Mid-tread</a:t>
            </a:r>
            <a:r>
              <a:rPr lang="pt-BR" i="1" dirty="0" smtClean="0">
                <a:solidFill>
                  <a:srgbClr val="FF0000"/>
                </a:solidFill>
              </a:rPr>
              <a:t>:  </a:t>
            </a:r>
            <a:r>
              <a:rPr lang="pt-BR" dirty="0" smtClean="0">
                <a:solidFill>
                  <a:srgbClr val="FF0000"/>
                </a:solidFill>
              </a:rPr>
              <a:t>2</a:t>
            </a:r>
            <a:r>
              <a:rPr lang="pt-BR" i="1" baseline="30000" dirty="0" smtClean="0">
                <a:solidFill>
                  <a:srgbClr val="FF0000"/>
                </a:solidFill>
              </a:rPr>
              <a:t>B</a:t>
            </a:r>
            <a:r>
              <a:rPr lang="pt-BR" baseline="30000" dirty="0" smtClean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–</a:t>
            </a:r>
            <a:r>
              <a:rPr lang="pt-BR" baseline="30000" dirty="0" smtClean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1</a:t>
            </a:r>
            <a:r>
              <a:rPr lang="pt-BR" baseline="30000" dirty="0" smtClean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níveis, com zero</a:t>
            </a:r>
          </a:p>
          <a:p>
            <a:pPr lvl="1">
              <a:spcBef>
                <a:spcPts val="0"/>
              </a:spcBef>
            </a:pPr>
            <a:r>
              <a:rPr lang="pt-BR" i="1" dirty="0" err="1" smtClean="0">
                <a:solidFill>
                  <a:srgbClr val="0000FF"/>
                </a:solidFill>
              </a:rPr>
              <a:t>Mid-rise</a:t>
            </a:r>
            <a:r>
              <a:rPr lang="pt-BR" i="1" dirty="0" smtClean="0">
                <a:solidFill>
                  <a:srgbClr val="0000FF"/>
                </a:solidFill>
              </a:rPr>
              <a:t>:    </a:t>
            </a:r>
            <a:r>
              <a:rPr lang="pt-BR" dirty="0" smtClean="0">
                <a:solidFill>
                  <a:srgbClr val="0000FF"/>
                </a:solidFill>
              </a:rPr>
              <a:t>2</a:t>
            </a:r>
            <a:r>
              <a:rPr lang="pt-BR" i="1" baseline="30000" dirty="0" smtClean="0">
                <a:solidFill>
                  <a:srgbClr val="0000FF"/>
                </a:solidFill>
              </a:rPr>
              <a:t>B</a:t>
            </a:r>
            <a:r>
              <a:rPr lang="pt-BR" dirty="0" smtClean="0">
                <a:solidFill>
                  <a:srgbClr val="0000FF"/>
                </a:solidFill>
              </a:rPr>
              <a:t>     níveis, sem zero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29</a:t>
            </a:fld>
            <a:endParaRPr lang="en-GB" dirty="0"/>
          </a:p>
        </p:txBody>
      </p:sp>
      <p:grpSp>
        <p:nvGrpSpPr>
          <p:cNvPr id="13" name="Grupo 12"/>
          <p:cNvGrpSpPr/>
          <p:nvPr/>
        </p:nvGrpSpPr>
        <p:grpSpPr>
          <a:xfrm>
            <a:off x="1364779" y="3166281"/>
            <a:ext cx="7217717" cy="3417968"/>
            <a:chOff x="1591292" y="3420091"/>
            <a:chExt cx="6909316" cy="3123214"/>
          </a:xfrm>
        </p:grpSpPr>
        <p:pic>
          <p:nvPicPr>
            <p:cNvPr id="8" name="Imagem 7" descr="quantizacao.png"/>
            <p:cNvPicPr>
              <a:picLocks noChangeAspect="1"/>
            </p:cNvPicPr>
            <p:nvPr/>
          </p:nvPicPr>
          <p:blipFill>
            <a:blip r:embed="rId2" cstate="print"/>
            <a:srcRect l="5377" t="2073" r="7310" b="49754"/>
            <a:stretch>
              <a:fillRect/>
            </a:stretch>
          </p:blipFill>
          <p:spPr>
            <a:xfrm>
              <a:off x="1591292" y="3420091"/>
              <a:ext cx="6909316" cy="3123214"/>
            </a:xfrm>
            <a:prstGeom prst="rect">
              <a:avLst/>
            </a:prstGeom>
          </p:spPr>
        </p:pic>
        <p:cxnSp>
          <p:nvCxnSpPr>
            <p:cNvPr id="10" name="Conector reto 9"/>
            <p:cNvCxnSpPr/>
            <p:nvPr/>
          </p:nvCxnSpPr>
          <p:spPr>
            <a:xfrm rot="16200000" flipH="1">
              <a:off x="2398023" y="4881554"/>
              <a:ext cx="2221479" cy="11082"/>
            </a:xfrm>
            <a:prstGeom prst="line">
              <a:avLst/>
            </a:prstGeom>
            <a:ln w="381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 rot="16200000" flipH="1">
              <a:off x="5883430" y="4887491"/>
              <a:ext cx="2231376" cy="9105"/>
            </a:xfrm>
            <a:prstGeom prst="line">
              <a:avLst/>
            </a:prstGeom>
            <a:ln w="381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 rot="10800000">
              <a:off x="5695413" y="4876808"/>
              <a:ext cx="2617315" cy="3950"/>
            </a:xfrm>
            <a:prstGeom prst="line">
              <a:avLst/>
            </a:prstGeom>
            <a:ln w="381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10800000">
              <a:off x="2225839" y="4862952"/>
              <a:ext cx="2617315" cy="3950"/>
            </a:xfrm>
            <a:prstGeom prst="line">
              <a:avLst/>
            </a:prstGeom>
            <a:ln w="38100">
              <a:solidFill>
                <a:schemeClr val="accent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>
              <a:off x="3295935" y="4865427"/>
              <a:ext cx="443552" cy="6823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 Principais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Introduction to Digital Audio Coding and Standards (</a:t>
            </a:r>
            <a:r>
              <a:rPr lang="en-US" i="1" dirty="0" err="1" smtClean="0"/>
              <a:t>Bosi</a:t>
            </a:r>
            <a:r>
              <a:rPr lang="en-US" i="1" dirty="0" smtClean="0"/>
              <a:t>/Goldberg), </a:t>
            </a:r>
            <a:r>
              <a:rPr lang="en-US" i="1" dirty="0" err="1" smtClean="0"/>
              <a:t>Kluwer</a:t>
            </a:r>
            <a:r>
              <a:rPr lang="en-US" i="1" dirty="0" smtClean="0"/>
              <a:t>, 2003.</a:t>
            </a:r>
          </a:p>
          <a:p>
            <a:endParaRPr lang="en-US" i="1" dirty="0" smtClean="0"/>
          </a:p>
          <a:p>
            <a:r>
              <a:rPr lang="en-US" i="1" dirty="0" smtClean="0"/>
              <a:t>Audio Signal Processing and Coding (</a:t>
            </a:r>
            <a:r>
              <a:rPr lang="en-US" i="1" dirty="0" err="1" smtClean="0"/>
              <a:t>Spanias</a:t>
            </a:r>
            <a:r>
              <a:rPr lang="en-US" i="1" dirty="0" smtClean="0"/>
              <a:t>/Painter/</a:t>
            </a:r>
            <a:r>
              <a:rPr lang="en-US" i="1" dirty="0" err="1" smtClean="0"/>
              <a:t>Atti</a:t>
            </a:r>
            <a:r>
              <a:rPr lang="en-US" i="1" dirty="0" smtClean="0"/>
              <a:t>),  Wiley, 2007.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/>
          <p:cNvSpPr>
            <a:spLocks noGrp="1"/>
          </p:cNvSpPr>
          <p:nvPr>
            <p:ph idx="1"/>
          </p:nvPr>
        </p:nvSpPr>
        <p:spPr>
          <a:xfrm>
            <a:off x="1285852" y="1135732"/>
            <a:ext cx="7572428" cy="5000660"/>
          </a:xfrm>
        </p:spPr>
        <p:txBody>
          <a:bodyPr/>
          <a:lstStyle/>
          <a:p>
            <a:r>
              <a:rPr lang="pt-BR" dirty="0" smtClean="0"/>
              <a:t>Sinal Analógico </a:t>
            </a:r>
            <a:r>
              <a:rPr lang="pt-BR" b="1" dirty="0" smtClean="0">
                <a:sym typeface="Symbol"/>
              </a:rPr>
              <a:t> </a:t>
            </a:r>
            <a:r>
              <a:rPr lang="pt-BR" dirty="0" smtClean="0">
                <a:sym typeface="Symbol"/>
              </a:rPr>
              <a:t>Digital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Efeito da Quantização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30</a:t>
            </a:fld>
            <a:endParaRPr lang="en-GB" dirty="0"/>
          </a:p>
        </p:txBody>
      </p:sp>
      <p:pic>
        <p:nvPicPr>
          <p:cNvPr id="8" name="Espaço Reservado para Conteúdo 6" descr="analog_digital.png"/>
          <p:cNvPicPr>
            <a:picLocks noChangeAspect="1"/>
          </p:cNvPicPr>
          <p:nvPr/>
        </p:nvPicPr>
        <p:blipFill>
          <a:blip r:embed="rId2" cstate="print"/>
          <a:srcRect l="6563" t="3488" r="50897" b="52195"/>
          <a:stretch>
            <a:fillRect/>
          </a:stretch>
        </p:blipFill>
        <p:spPr>
          <a:xfrm>
            <a:off x="1721890" y="1940113"/>
            <a:ext cx="6447875" cy="4556222"/>
          </a:xfrm>
          <a:prstGeom prst="rect">
            <a:avLst/>
          </a:prstGeom>
        </p:spPr>
      </p:pic>
      <p:pic>
        <p:nvPicPr>
          <p:cNvPr id="10" name="Espaço Reservado para Conteúdo 6" descr="analog_digital.png"/>
          <p:cNvPicPr>
            <a:picLocks noChangeAspect="1"/>
          </p:cNvPicPr>
          <p:nvPr/>
        </p:nvPicPr>
        <p:blipFill>
          <a:blip r:embed="rId2" cstate="print"/>
          <a:srcRect l="50543" t="49220" r="7726" b="4264"/>
          <a:stretch>
            <a:fillRect/>
          </a:stretch>
        </p:blipFill>
        <p:spPr>
          <a:xfrm>
            <a:off x="1712027" y="1763972"/>
            <a:ext cx="6357782" cy="4806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Quantização Não-Uniforme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Motivação</a:t>
            </a:r>
          </a:p>
          <a:p>
            <a:pPr lvl="1"/>
            <a:r>
              <a:rPr lang="pt-BR" dirty="0" smtClean="0"/>
              <a:t>Percepção auditiva humana é comprimida</a:t>
            </a:r>
          </a:p>
          <a:p>
            <a:pPr lvl="2"/>
            <a:r>
              <a:rPr lang="pt-BR" dirty="0" smtClean="0">
                <a:solidFill>
                  <a:srgbClr val="0000FF"/>
                </a:solidFill>
              </a:rPr>
              <a:t>Alta precisão (níveis reduzidos)</a:t>
            </a:r>
          </a:p>
          <a:p>
            <a:pPr lvl="2"/>
            <a:r>
              <a:rPr lang="pt-BR" dirty="0" smtClean="0">
                <a:solidFill>
                  <a:srgbClr val="FF0000"/>
                </a:solidFill>
              </a:rPr>
              <a:t>Baixa precisão (níveis elevados)</a:t>
            </a:r>
          </a:p>
          <a:p>
            <a:endParaRPr lang="pt-BR" dirty="0" smtClean="0"/>
          </a:p>
          <a:p>
            <a:r>
              <a:rPr lang="pt-BR" dirty="0" smtClean="0"/>
              <a:t>Procedimento Simples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COMPANSÃO  </a:t>
            </a:r>
            <a:r>
              <a:rPr lang="pt-BR" dirty="0" smtClean="0"/>
              <a:t>(mapeamento não-linear) </a:t>
            </a:r>
            <a:r>
              <a:rPr lang="pt-BR" dirty="0" smtClean="0">
                <a:solidFill>
                  <a:srgbClr val="FF0000"/>
                </a:solidFill>
              </a:rPr>
              <a:t>de Amplitude</a:t>
            </a:r>
            <a:r>
              <a:rPr lang="pt-BR" dirty="0" smtClean="0"/>
              <a:t> seguido de </a:t>
            </a:r>
            <a:r>
              <a:rPr lang="pt-BR" dirty="0" smtClean="0">
                <a:solidFill>
                  <a:srgbClr val="0000FF"/>
                </a:solidFill>
              </a:rPr>
              <a:t>Quantização Uniforme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Ilustração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err="1" smtClean="0"/>
              <a:t>Compansão</a:t>
            </a:r>
            <a:r>
              <a:rPr lang="pt-BR" sz="3200" dirty="0" smtClean="0"/>
              <a:t> + Quantização Uniforme</a:t>
            </a:r>
            <a:endParaRPr lang="pt-BR" sz="32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32</a:t>
            </a:fld>
            <a:endParaRPr lang="en-GB" dirty="0"/>
          </a:p>
        </p:txBody>
      </p:sp>
      <p:grpSp>
        <p:nvGrpSpPr>
          <p:cNvPr id="7" name="Grupo 6"/>
          <p:cNvGrpSpPr/>
          <p:nvPr/>
        </p:nvGrpSpPr>
        <p:grpSpPr>
          <a:xfrm>
            <a:off x="1981203" y="1917037"/>
            <a:ext cx="6077958" cy="4563294"/>
            <a:chOff x="2213218" y="1425709"/>
            <a:chExt cx="6077958" cy="4563294"/>
          </a:xfrm>
        </p:grpSpPr>
        <p:pic>
          <p:nvPicPr>
            <p:cNvPr id="8" name="Imagem 7" descr="quantizacao_nao_uniform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0863" y="1425709"/>
              <a:ext cx="4958109" cy="4545547"/>
            </a:xfrm>
            <a:prstGeom prst="rect">
              <a:avLst/>
            </a:prstGeom>
          </p:spPr>
        </p:pic>
        <p:sp>
          <p:nvSpPr>
            <p:cNvPr id="9" name="Forma livre 8"/>
            <p:cNvSpPr/>
            <p:nvPr/>
          </p:nvSpPr>
          <p:spPr>
            <a:xfrm>
              <a:off x="3302758" y="2238233"/>
              <a:ext cx="3562066" cy="3152633"/>
            </a:xfrm>
            <a:custGeom>
              <a:avLst/>
              <a:gdLst>
                <a:gd name="connsiteX0" fmla="*/ 0 w 3562066"/>
                <a:gd name="connsiteY0" fmla="*/ 3152633 h 3152633"/>
                <a:gd name="connsiteX1" fmla="*/ 382138 w 3562066"/>
                <a:gd name="connsiteY1" fmla="*/ 2402006 h 3152633"/>
                <a:gd name="connsiteX2" fmla="*/ 968991 w 3562066"/>
                <a:gd name="connsiteY2" fmla="*/ 1596788 h 3152633"/>
                <a:gd name="connsiteX3" fmla="*/ 1869743 w 3562066"/>
                <a:gd name="connsiteY3" fmla="*/ 777922 h 3152633"/>
                <a:gd name="connsiteX4" fmla="*/ 2893326 w 3562066"/>
                <a:gd name="connsiteY4" fmla="*/ 218364 h 3152633"/>
                <a:gd name="connsiteX5" fmla="*/ 3562066 w 3562066"/>
                <a:gd name="connsiteY5" fmla="*/ 0 h 3152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2066" h="3152633">
                  <a:moveTo>
                    <a:pt x="0" y="3152633"/>
                  </a:moveTo>
                  <a:cubicBezTo>
                    <a:pt x="110320" y="2906973"/>
                    <a:pt x="220640" y="2661313"/>
                    <a:pt x="382138" y="2402006"/>
                  </a:cubicBezTo>
                  <a:cubicBezTo>
                    <a:pt x="543636" y="2142699"/>
                    <a:pt x="721057" y="1867469"/>
                    <a:pt x="968991" y="1596788"/>
                  </a:cubicBezTo>
                  <a:cubicBezTo>
                    <a:pt x="1216925" y="1326107"/>
                    <a:pt x="1549021" y="1007659"/>
                    <a:pt x="1869743" y="777922"/>
                  </a:cubicBezTo>
                  <a:cubicBezTo>
                    <a:pt x="2190465" y="548185"/>
                    <a:pt x="2611272" y="348018"/>
                    <a:pt x="2893326" y="218364"/>
                  </a:cubicBezTo>
                  <a:cubicBezTo>
                    <a:pt x="3175380" y="88710"/>
                    <a:pt x="3368723" y="44355"/>
                    <a:pt x="3562066" y="0"/>
                  </a:cubicBezTo>
                </a:path>
              </a:pathLst>
            </a:custGeom>
            <a:ln w="3810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6960362" y="5527338"/>
              <a:ext cx="13308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/>
                <a:t>Entrada</a:t>
              </a:r>
              <a:endParaRPr lang="pt-BR" sz="24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213218" y="1503523"/>
              <a:ext cx="10054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400" b="1" dirty="0" smtClean="0"/>
                <a:t>Saída</a:t>
              </a:r>
              <a:endParaRPr lang="pt-BR" sz="2400" b="1" dirty="0"/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6455399" y="59504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15191" y="5925400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1/2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730343" y="5941320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1/4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145751" y="5943592"/>
            <a:ext cx="64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1/8</a:t>
            </a:r>
            <a:endParaRPr lang="pt-BR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Quantização Não-Uniforme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Representação em Ponto Flutuante (Binário)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Mantissa </a:t>
            </a:r>
            <a:r>
              <a:rPr lang="pt-BR" sz="3200" b="1" dirty="0" smtClean="0">
                <a:solidFill>
                  <a:srgbClr val="FF0000"/>
                </a:solidFill>
                <a:sym typeface="Symbol"/>
              </a:rPr>
              <a:t></a:t>
            </a:r>
            <a:r>
              <a:rPr lang="pt-BR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2</a:t>
            </a:r>
            <a:r>
              <a:rPr lang="pt-BR" sz="3200" baseline="54000" dirty="0" smtClean="0">
                <a:solidFill>
                  <a:srgbClr val="FF0000"/>
                </a:solidFill>
              </a:rPr>
              <a:t>Escala</a:t>
            </a:r>
            <a:endParaRPr lang="pt-BR" baseline="54000" dirty="0" smtClean="0">
              <a:solidFill>
                <a:srgbClr val="FF0000"/>
              </a:solidFill>
            </a:endParaRPr>
          </a:p>
          <a:p>
            <a:pPr lvl="1"/>
            <a:r>
              <a:rPr lang="pt-BR" dirty="0" smtClean="0"/>
              <a:t>Aproveitamento eficiente dos bits</a:t>
            </a:r>
          </a:p>
          <a:p>
            <a:pPr lvl="2"/>
            <a:r>
              <a:rPr lang="pt-BR" dirty="0" smtClean="0"/>
              <a:t>Divisão do número de bits disponíveis entre mantissa e escala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SNR aprox. invariante ao nível do sinal</a:t>
            </a:r>
          </a:p>
          <a:p>
            <a:pPr lvl="1"/>
            <a:r>
              <a:rPr lang="pt-PT" dirty="0" smtClean="0"/>
              <a:t>Total de bits disponível divido entre mantissa e escala</a:t>
            </a:r>
          </a:p>
          <a:p>
            <a:pPr lvl="2"/>
            <a:r>
              <a:rPr lang="pt-PT" dirty="0" smtClean="0"/>
              <a:t>Ex.: FP35 </a:t>
            </a:r>
            <a:r>
              <a:rPr lang="pt-PT" dirty="0" smtClean="0">
                <a:sym typeface="Symbol"/>
              </a:rPr>
              <a:t></a:t>
            </a:r>
            <a:r>
              <a:rPr lang="pt-PT" dirty="0" smtClean="0"/>
              <a:t> 3 bits para escala e 5 para mantissa</a:t>
            </a:r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Ponto Fixo x Flutuante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/>
                <a:r>
                  <a:rPr lang="pt-BR" dirty="0" err="1" smtClean="0">
                    <a:solidFill>
                      <a:srgbClr val="FF0000"/>
                    </a:solidFill>
                  </a:rPr>
                  <a:t>MT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i="1" dirty="0" smtClean="0"/>
                  <a:t>:</a:t>
                </a:r>
                <a:r>
                  <a:rPr lang="pt-BR" dirty="0" smtClean="0"/>
                  <a:t> </a:t>
                </a:r>
                <a:r>
                  <a:rPr lang="pt-BR" i="1" dirty="0" err="1" smtClean="0"/>
                  <a:t>midtread</a:t>
                </a: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dirty="0" smtClean="0"/>
                  <a:t> bits;</a:t>
                </a:r>
              </a:p>
              <a:p>
                <a:pPr lvl="1"/>
                <a:r>
                  <a:rPr lang="pt-BR" dirty="0" err="1" smtClean="0">
                    <a:solidFill>
                      <a:srgbClr val="0000FF"/>
                    </a:solidFill>
                  </a:rPr>
                  <a:t>FP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𝑠𝑚</m:t>
                    </m:r>
                  </m:oMath>
                </a14:m>
                <a:r>
                  <a:rPr lang="pt-BR" i="1" dirty="0" smtClean="0"/>
                  <a:t>: </a:t>
                </a:r>
                <a:r>
                  <a:rPr lang="pt-BR" i="1" dirty="0" err="1" smtClean="0"/>
                  <a:t>Floating-Point</a:t>
                </a: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pt-BR" dirty="0" smtClean="0"/>
                  <a:t> bits de escala 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pt-BR" dirty="0" smtClean="0"/>
                  <a:t> bits de mantissa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585" r="-24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34</a:t>
            </a:fld>
            <a:endParaRPr lang="en-GB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357343" y="6114203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100" dirty="0" smtClean="0"/>
              <a:t>Nível de Entrada (dB)</a:t>
            </a:r>
            <a:endParaRPr lang="pt-BR" b="1" spc="100" dirty="0"/>
          </a:p>
        </p:txBody>
      </p:sp>
      <p:sp>
        <p:nvSpPr>
          <p:cNvPr id="11" name="CaixaDeTexto 10"/>
          <p:cNvSpPr txBox="1"/>
          <p:nvPr/>
        </p:nvSpPr>
        <p:spPr>
          <a:xfrm rot="16200000">
            <a:off x="812067" y="430133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100" dirty="0" smtClean="0"/>
              <a:t>SNR</a:t>
            </a:r>
            <a:endParaRPr lang="pt-BR" b="1" spc="100" dirty="0"/>
          </a:p>
        </p:txBody>
      </p:sp>
      <p:pic>
        <p:nvPicPr>
          <p:cNvPr id="12" name="Espaço Reservado para Conteúdo 11" descr="erro_quantizacao.png"/>
          <p:cNvPicPr>
            <a:picLocks noChangeAspect="1"/>
          </p:cNvPicPr>
          <p:nvPr/>
        </p:nvPicPr>
        <p:blipFill>
          <a:blip r:embed="rId3" cstate="print"/>
          <a:srcRect l="3385" t="513" r="4157" b="11190"/>
          <a:stretch>
            <a:fillRect/>
          </a:stretch>
        </p:blipFill>
        <p:spPr>
          <a:xfrm>
            <a:off x="1255595" y="2729578"/>
            <a:ext cx="7852813" cy="3398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Quantização: Efeito Sonoro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35</a:t>
            </a:fld>
            <a:endParaRPr lang="en-GB" dirty="0"/>
          </a:p>
        </p:txBody>
      </p:sp>
      <p:graphicFrame>
        <p:nvGraphicFramePr>
          <p:cNvPr id="7" name="Espaço Reservado para Conteúdo 6"/>
          <p:cNvGraphicFramePr>
            <a:graphicFrameLocks/>
          </p:cNvGraphicFramePr>
          <p:nvPr/>
        </p:nvGraphicFramePr>
        <p:xfrm>
          <a:off x="1801506" y="2487304"/>
          <a:ext cx="6441763" cy="282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0619"/>
                <a:gridCol w="1998547"/>
                <a:gridCol w="1522597"/>
              </a:tblGrid>
              <a:tr h="666750">
                <a:tc gridSpan="2">
                  <a:txBody>
                    <a:bodyPr/>
                    <a:lstStyle/>
                    <a:p>
                      <a:pPr algn="l"/>
                      <a:r>
                        <a:rPr lang="pt-BR" sz="2400" dirty="0" smtClean="0"/>
                        <a:t>Sinal Original </a:t>
                      </a:r>
                    </a:p>
                    <a:p>
                      <a:pPr algn="l"/>
                      <a:r>
                        <a:rPr lang="pt-BR" sz="2400" dirty="0" smtClean="0"/>
                        <a:t>(PCM  16 bits)</a:t>
                      </a:r>
                      <a:endParaRPr lang="pt-BR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666750">
                <a:tc rowSpan="3">
                  <a:txBody>
                    <a:bodyPr/>
                    <a:lstStyle/>
                    <a:p>
                      <a:r>
                        <a:rPr lang="pt-BR" sz="2400" dirty="0" smtClean="0"/>
                        <a:t>Versões</a:t>
                      </a:r>
                    </a:p>
                    <a:p>
                      <a:r>
                        <a:rPr lang="pt-BR" sz="2400" dirty="0" smtClean="0"/>
                        <a:t>Re-Quantizadas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MT8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666750">
                <a:tc vMerge="1">
                  <a:txBody>
                    <a:bodyPr/>
                    <a:lstStyle/>
                    <a:p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MR8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666750">
                <a:tc vMerge="1">
                  <a:txBody>
                    <a:bodyPr/>
                    <a:lstStyle/>
                    <a:p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FP53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anoMT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74788" y="3475632"/>
            <a:ext cx="33850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anoMR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74788" y="4161432"/>
            <a:ext cx="33850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anoFP_M5S3.wav">
            <a:hlinkClick r:id="" action="ppaction://media"/>
          </p:cNvPr>
          <p:cNvPicPr>
            <a:picLocks noGrp="1" noChangeAspect="1"/>
          </p:cNvPicPr>
          <p:nvPr>
            <p:ph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389813" y="4848225"/>
            <a:ext cx="304800" cy="304800"/>
          </a:xfrm>
          <a:prstGeom prst="rect">
            <a:avLst/>
          </a:prstGeom>
        </p:spPr>
      </p:pic>
      <p:pic>
        <p:nvPicPr>
          <p:cNvPr id="3" name="piano_E3m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31" y="2803160"/>
            <a:ext cx="347196" cy="321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II – Compressão de Áudio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b="1" u="sng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36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Compressão e Codificação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Motivação</a:t>
            </a:r>
          </a:p>
          <a:p>
            <a:pPr lvl="1"/>
            <a:r>
              <a:rPr lang="pt-BR" dirty="0" smtClean="0"/>
              <a:t>Taxa em </a:t>
            </a:r>
            <a:r>
              <a:rPr lang="pt-BR" dirty="0" err="1" smtClean="0"/>
              <a:t>bps</a:t>
            </a:r>
            <a:r>
              <a:rPr lang="pt-BR" dirty="0" smtClean="0"/>
              <a:t> (bits por segundo) de um CD de Áudio = 1,4112 </a:t>
            </a:r>
            <a:r>
              <a:rPr lang="pt-BR" dirty="0" err="1" smtClean="0"/>
              <a:t>Mbps</a:t>
            </a:r>
            <a:endParaRPr lang="pt-BR" dirty="0" smtClean="0"/>
          </a:p>
          <a:p>
            <a:r>
              <a:rPr lang="pt-BR" dirty="0" smtClean="0"/>
              <a:t>O que é codificação?</a:t>
            </a:r>
          </a:p>
          <a:p>
            <a:pPr lvl="1"/>
            <a:r>
              <a:rPr lang="pt-BR" dirty="0" smtClean="0"/>
              <a:t>Aplicações: compressão, criptografia</a:t>
            </a:r>
          </a:p>
          <a:p>
            <a:pPr lvl="1"/>
            <a:r>
              <a:rPr lang="pt-BR" dirty="0" smtClean="0"/>
              <a:t>Contexto: armazenamento, transmissão</a:t>
            </a:r>
          </a:p>
          <a:p>
            <a:pPr lvl="1"/>
            <a:r>
              <a:rPr lang="pt-BR" dirty="0" smtClean="0"/>
              <a:t>Pode resultar em expansão (acidentalmente, propositalmente)?</a:t>
            </a:r>
          </a:p>
          <a:p>
            <a:r>
              <a:rPr lang="pt-BR" dirty="0" smtClean="0"/>
              <a:t>Tipos de Compressão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Com e Sem Perdas</a:t>
            </a:r>
          </a:p>
          <a:p>
            <a:pPr lvl="1"/>
            <a:endParaRPr lang="pt-BR" dirty="0" smtClean="0"/>
          </a:p>
          <a:p>
            <a:pPr lvl="1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485331"/>
              </p:ext>
            </p:extLst>
          </p:nvPr>
        </p:nvGraphicFramePr>
        <p:xfrm>
          <a:off x="1960726" y="3889611"/>
          <a:ext cx="6523706" cy="2329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0405"/>
                <a:gridCol w="2687377"/>
                <a:gridCol w="705924"/>
              </a:tblGrid>
              <a:tr h="500342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FORMATO (TIPO)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TAMANHO (KB)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WAV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633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ZIP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536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APE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375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MP3 @ 320 </a:t>
                      </a:r>
                      <a:r>
                        <a:rPr lang="pt-BR" sz="2400" dirty="0" err="1" smtClean="0"/>
                        <a:t>kbps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179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Tipo de codificação x tipo de informação </a:t>
            </a:r>
          </a:p>
          <a:p>
            <a:pPr lvl="1"/>
            <a:r>
              <a:rPr lang="pt-BR" dirty="0" smtClean="0"/>
              <a:t>ZIP ou APE de WAV?</a:t>
            </a:r>
          </a:p>
          <a:p>
            <a:pPr lvl="1"/>
            <a:r>
              <a:rPr lang="pt-BR" dirty="0" smtClean="0"/>
              <a:t>Fala é áudio?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38</a:t>
            </a:fld>
            <a:endParaRPr lang="en-GB" dirty="0"/>
          </a:p>
        </p:txBody>
      </p:sp>
      <p:pic>
        <p:nvPicPr>
          <p:cNvPr id="9" name="A0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87187" y="583671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0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81722" y="4471527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Compressão SEM PERDAS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Invertível</a:t>
            </a:r>
          </a:p>
          <a:p>
            <a:r>
              <a:rPr lang="pt-BR" dirty="0" smtClean="0"/>
              <a:t>Baseia-se na eliminação de redundâncias (texto? áudio?)</a:t>
            </a:r>
          </a:p>
          <a:p>
            <a:r>
              <a:rPr lang="pt-BR" dirty="0" smtClean="0">
                <a:solidFill>
                  <a:srgbClr val="0000FF"/>
                </a:solidFill>
              </a:rPr>
              <a:t>Estado da arte: compressão 3:1</a:t>
            </a:r>
          </a:p>
          <a:p>
            <a:pPr lvl="1"/>
            <a:r>
              <a:rPr lang="pt-BR" dirty="0" smtClean="0"/>
              <a:t>Ex. de Padrão:</a:t>
            </a:r>
            <a:r>
              <a:rPr lang="pt-BR" i="1" dirty="0" smtClean="0"/>
              <a:t> </a:t>
            </a:r>
            <a:r>
              <a:rPr lang="pt-BR" dirty="0" smtClean="0"/>
              <a:t>MPEG-4 ALS</a:t>
            </a:r>
            <a:r>
              <a:rPr lang="pt-BR" i="1" dirty="0" smtClean="0"/>
              <a:t> (</a:t>
            </a:r>
            <a:r>
              <a:rPr lang="pt-BR" i="1" dirty="0" err="1" smtClean="0"/>
              <a:t>Audio</a:t>
            </a:r>
            <a:r>
              <a:rPr lang="pt-BR" i="1" dirty="0" smtClean="0"/>
              <a:t> </a:t>
            </a:r>
            <a:r>
              <a:rPr lang="pt-BR" i="1" dirty="0" err="1" smtClean="0"/>
              <a:t>Lossless</a:t>
            </a:r>
            <a:r>
              <a:rPr lang="pt-BR" i="1" dirty="0" smtClean="0"/>
              <a:t> </a:t>
            </a:r>
            <a:r>
              <a:rPr lang="pt-BR" i="1" dirty="0" err="1" smtClean="0"/>
              <a:t>Coding</a:t>
            </a:r>
            <a:r>
              <a:rPr lang="pt-BR" i="1" dirty="0" smtClean="0"/>
              <a:t>)</a:t>
            </a:r>
          </a:p>
          <a:p>
            <a:pPr lvl="1"/>
            <a:r>
              <a:rPr lang="pt-BR" dirty="0" smtClean="0"/>
              <a:t>Outros exemplos: </a:t>
            </a:r>
            <a:r>
              <a:rPr lang="pt-BR" i="1" dirty="0" err="1" smtClean="0"/>
              <a:t>Monkey’s</a:t>
            </a:r>
            <a:r>
              <a:rPr lang="pt-BR" i="1" dirty="0" smtClean="0"/>
              <a:t> </a:t>
            </a:r>
            <a:r>
              <a:rPr lang="pt-BR" i="1" dirty="0" err="1" smtClean="0"/>
              <a:t>Audio</a:t>
            </a:r>
            <a:r>
              <a:rPr lang="pt-BR" i="1" dirty="0" smtClean="0"/>
              <a:t> </a:t>
            </a:r>
            <a:r>
              <a:rPr lang="pt-BR" dirty="0" smtClean="0"/>
              <a:t>(APE), </a:t>
            </a:r>
            <a:r>
              <a:rPr lang="pt-BR" i="1" dirty="0" err="1" smtClean="0"/>
              <a:t>Free</a:t>
            </a:r>
            <a:r>
              <a:rPr lang="pt-BR" i="1" dirty="0" smtClean="0"/>
              <a:t> </a:t>
            </a:r>
            <a:r>
              <a:rPr lang="pt-BR" i="1" dirty="0" err="1" smtClean="0"/>
              <a:t>Lossless</a:t>
            </a:r>
            <a:r>
              <a:rPr lang="pt-BR" i="1" dirty="0" smtClean="0"/>
              <a:t> </a:t>
            </a:r>
            <a:r>
              <a:rPr lang="pt-BR" i="1" dirty="0" err="1" smtClean="0"/>
              <a:t>Audio</a:t>
            </a:r>
            <a:r>
              <a:rPr lang="pt-BR" i="1" dirty="0" smtClean="0"/>
              <a:t> </a:t>
            </a:r>
            <a:r>
              <a:rPr lang="pt-BR" i="1" dirty="0" err="1" smtClean="0"/>
              <a:t>Coder</a:t>
            </a:r>
            <a:r>
              <a:rPr lang="pt-BR" i="1" dirty="0" smtClean="0"/>
              <a:t> </a:t>
            </a:r>
            <a:r>
              <a:rPr lang="pt-BR" dirty="0" smtClean="0"/>
              <a:t>(FLAC)</a:t>
            </a:r>
          </a:p>
          <a:p>
            <a:pPr lvl="2"/>
            <a:r>
              <a:rPr lang="pt-BR" dirty="0" smtClean="0"/>
              <a:t> Gratuitos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39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I. Fundamentos de Áudio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Codificação por Entropia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pt-BR" dirty="0" smtClean="0"/>
                  <a:t>Entropia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𝐼</m:t>
                    </m:r>
                  </m:oMath>
                </a14:m>
                <a:r>
                  <a:rPr lang="pt-BR" dirty="0" smtClean="0"/>
                  <a:t> de um conjunto de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t-BR" dirty="0" smtClean="0"/>
                  <a:t> símbolos com probabilidades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dirty="0" smtClean="0"/>
                  <a:t> de ocorrência</a:t>
                </a:r>
              </a:p>
              <a:p>
                <a:pPr lvl="1">
                  <a:spcBef>
                    <a:spcPts val="1800"/>
                  </a:spcBef>
                </a:pP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func>
                          <m:func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pt-BR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endParaRPr lang="pt-BR" dirty="0" smtClean="0"/>
              </a:p>
              <a:p>
                <a:pPr lvl="1">
                  <a:spcBef>
                    <a:spcPts val="1200"/>
                  </a:spcBef>
                </a:pPr>
                <a:r>
                  <a:rPr lang="pt-BR" dirty="0" smtClean="0"/>
                  <a:t>É o menor número médio possível de bits por símbolo que um código precisa gastar para representá-los</a:t>
                </a:r>
              </a:p>
              <a:p>
                <a:r>
                  <a:rPr lang="pt-BR" dirty="0" smtClean="0"/>
                  <a:t>Idéia: </a:t>
                </a:r>
              </a:p>
              <a:p>
                <a:pPr lvl="1"/>
                <a:r>
                  <a:rPr lang="pt-BR" dirty="0" smtClean="0">
                    <a:solidFill>
                      <a:srgbClr val="FF0000"/>
                    </a:solidFill>
                  </a:rPr>
                  <a:t>Símbolos mais prováveis ganham menos bits, e vice-versa</a:t>
                </a:r>
              </a:p>
              <a:p>
                <a:pPr lvl="1"/>
                <a:r>
                  <a:rPr lang="pt-BR" dirty="0" smtClean="0"/>
                  <a:t>Quanto mais próximas forem as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dirty="0" smtClean="0"/>
                  <a:t>, maior a entropia e menor o ganho de codificação possível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" t="-3659" r="-81" b="-26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Codificação de </a:t>
            </a:r>
            <a:r>
              <a:rPr lang="pt-BR" dirty="0" err="1" smtClean="0"/>
              <a:t>Huffman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dirty="0" smtClean="0"/>
                  <a:t>Procedimento (Árvore Binária) </a:t>
                </a:r>
              </a:p>
              <a:p>
                <a:pPr lvl="1"/>
                <a:r>
                  <a:rPr lang="pt-BR" dirty="0" smtClean="0"/>
                  <a:t>Agrupar os 2 símbolos menos prováveis;</a:t>
                </a:r>
              </a:p>
              <a:p>
                <a:pPr lvl="1"/>
                <a:r>
                  <a:rPr lang="pt-BR" dirty="0" smtClean="0"/>
                  <a:t>Agrupar o resultado com o símbolo menos provável dos restantes;</a:t>
                </a:r>
              </a:p>
              <a:p>
                <a:pPr lvl="1"/>
                <a:r>
                  <a:rPr lang="pt-BR" dirty="0" smtClean="0"/>
                  <a:t>Continuar o procedimento até haver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pt-BR" dirty="0" smtClean="0"/>
                  <a:t> só símbolo.</a:t>
                </a:r>
              </a:p>
              <a:p>
                <a:pPr lvl="1"/>
                <a:r>
                  <a:rPr lang="pt-BR" dirty="0" smtClean="0"/>
                  <a:t>Ler a árvore reversamente, atribuindo-se </a:t>
                </a:r>
                <a:r>
                  <a:rPr lang="pt-BR" dirty="0" err="1" smtClean="0"/>
                  <a:t>LSBs</a:t>
                </a:r>
                <a:r>
                  <a:rPr lang="pt-BR" dirty="0" smtClean="0"/>
                  <a:t> (bits menos significativos) diferentes a ramos opostos.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22" t="-1951" r="-4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Exemplo: </a:t>
            </a:r>
            <a:r>
              <a:rPr lang="pt-BR" dirty="0" err="1" smtClean="0"/>
              <a:t>Cod</a:t>
            </a:r>
            <a:r>
              <a:rPr lang="pt-BR" dirty="0" smtClean="0"/>
              <a:t>. de </a:t>
            </a:r>
            <a:r>
              <a:rPr lang="pt-BR" dirty="0" err="1" smtClean="0"/>
              <a:t>Huffman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lvl="1"/>
            <a:r>
              <a:rPr lang="pt-BR" dirty="0" smtClean="0"/>
              <a:t>No Ex.: A taxa é reduzida de 2 bits/símbolo para 1,75 bit/símbolo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42</a:t>
            </a:fld>
            <a:endParaRPr lang="en-GB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401589" y="1397000"/>
          <a:ext cx="5384075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168"/>
                <a:gridCol w="1105469"/>
                <a:gridCol w="1337480"/>
                <a:gridCol w="14739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Símbolo</a:t>
                      </a:r>
                      <a:endParaRPr lang="pt-BR" sz="2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err="1" smtClean="0"/>
                        <a:t>Prob</a:t>
                      </a:r>
                      <a:r>
                        <a:rPr lang="pt-BR" sz="2400" dirty="0" smtClean="0"/>
                        <a:t>. </a:t>
                      </a:r>
                      <a:endParaRPr lang="pt-BR" sz="2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Código Comum</a:t>
                      </a:r>
                      <a:endParaRPr lang="pt-BR" sz="2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Código</a:t>
                      </a:r>
                    </a:p>
                    <a:p>
                      <a:pPr algn="ctr"/>
                      <a:r>
                        <a:rPr lang="pt-BR" sz="2400" dirty="0" err="1" smtClean="0"/>
                        <a:t>Huffman</a:t>
                      </a:r>
                      <a:endParaRPr lang="pt-BR" sz="2400" dirty="0"/>
                    </a:p>
                  </a:txBody>
                  <a:tcPr marL="45720" marR="45720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0,5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0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B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0,25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01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C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0,125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110</a:t>
                      </a:r>
                      <a:endParaRPr lang="pt-BR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D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 smtClean="0"/>
                        <a:t>0,125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11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111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5" name="Grupo 34"/>
          <p:cNvGrpSpPr/>
          <p:nvPr/>
        </p:nvGrpSpPr>
        <p:grpSpPr>
          <a:xfrm>
            <a:off x="6878187" y="2212731"/>
            <a:ext cx="1911965" cy="1883019"/>
            <a:chOff x="6878187" y="2212731"/>
            <a:chExt cx="1911965" cy="1883019"/>
          </a:xfrm>
        </p:grpSpPr>
        <p:grpSp>
          <p:nvGrpSpPr>
            <p:cNvPr id="8" name="Grupo 7"/>
            <p:cNvGrpSpPr/>
            <p:nvPr/>
          </p:nvGrpSpPr>
          <p:grpSpPr>
            <a:xfrm>
              <a:off x="6878187" y="2212731"/>
              <a:ext cx="1911965" cy="1863969"/>
              <a:chOff x="2182362" y="2536581"/>
              <a:chExt cx="1911965" cy="1730349"/>
            </a:xfrm>
          </p:grpSpPr>
          <p:sp>
            <p:nvSpPr>
              <p:cNvPr id="9" name="CaixaDeTexto 8"/>
              <p:cNvSpPr txBox="1"/>
              <p:nvPr/>
            </p:nvSpPr>
            <p:spPr>
              <a:xfrm>
                <a:off x="2182362" y="3897598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D</a:t>
                </a:r>
                <a:endParaRPr lang="pt-BR" dirty="0"/>
              </a:p>
            </p:txBody>
          </p:sp>
          <p:sp>
            <p:nvSpPr>
              <p:cNvPr id="10" name="CaixaDeTexto 9"/>
              <p:cNvSpPr txBox="1"/>
              <p:nvPr/>
            </p:nvSpPr>
            <p:spPr>
              <a:xfrm>
                <a:off x="2188623" y="3440432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C</a:t>
                </a:r>
                <a:endParaRPr lang="pt-BR" dirty="0"/>
              </a:p>
            </p:txBody>
          </p:sp>
          <p:cxnSp>
            <p:nvCxnSpPr>
              <p:cNvPr id="11" name="Conector reto 10"/>
              <p:cNvCxnSpPr>
                <a:stCxn id="13" idx="6"/>
                <a:endCxn id="14" idx="1"/>
              </p:cNvCxnSpPr>
              <p:nvPr/>
            </p:nvCxnSpPr>
            <p:spPr>
              <a:xfrm>
                <a:off x="2601306" y="3620056"/>
                <a:ext cx="420902" cy="1843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ipse 11"/>
              <p:cNvSpPr/>
              <p:nvPr/>
            </p:nvSpPr>
            <p:spPr>
              <a:xfrm>
                <a:off x="2498366" y="4039838"/>
                <a:ext cx="87845" cy="817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/>
              <p:cNvSpPr/>
              <p:nvPr/>
            </p:nvSpPr>
            <p:spPr>
              <a:xfrm>
                <a:off x="2513461" y="3579162"/>
                <a:ext cx="87845" cy="817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/>
              <p:cNvSpPr/>
              <p:nvPr/>
            </p:nvSpPr>
            <p:spPr>
              <a:xfrm>
                <a:off x="3009343" y="3792451"/>
                <a:ext cx="87845" cy="817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Elipse 14"/>
              <p:cNvSpPr/>
              <p:nvPr/>
            </p:nvSpPr>
            <p:spPr>
              <a:xfrm>
                <a:off x="3012777" y="3127077"/>
                <a:ext cx="87845" cy="817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/>
              <p:cNvSpPr/>
              <p:nvPr/>
            </p:nvSpPr>
            <p:spPr>
              <a:xfrm>
                <a:off x="3515482" y="3415408"/>
                <a:ext cx="87845" cy="817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/>
              <p:cNvSpPr/>
              <p:nvPr/>
            </p:nvSpPr>
            <p:spPr>
              <a:xfrm>
                <a:off x="3510106" y="2681794"/>
                <a:ext cx="87845" cy="817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/>
              <p:cNvSpPr/>
              <p:nvPr/>
            </p:nvSpPr>
            <p:spPr>
              <a:xfrm>
                <a:off x="4006482" y="3024718"/>
                <a:ext cx="87845" cy="8178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9" name="Conector reto 18"/>
              <p:cNvCxnSpPr>
                <a:stCxn id="12" idx="6"/>
                <a:endCxn id="14" idx="3"/>
              </p:cNvCxnSpPr>
              <p:nvPr/>
            </p:nvCxnSpPr>
            <p:spPr>
              <a:xfrm flipV="1">
                <a:off x="2586211" y="3862261"/>
                <a:ext cx="435997" cy="21847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>
                <a:stCxn id="14" idx="7"/>
                <a:endCxn id="16" idx="3"/>
              </p:cNvCxnSpPr>
              <p:nvPr/>
            </p:nvCxnSpPr>
            <p:spPr>
              <a:xfrm rot="5400000" flipH="1" flipV="1">
                <a:off x="3146730" y="3422811"/>
                <a:ext cx="319210" cy="444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>
                <a:stCxn id="16" idx="1"/>
                <a:endCxn id="15" idx="5"/>
              </p:cNvCxnSpPr>
              <p:nvPr/>
            </p:nvCxnSpPr>
            <p:spPr>
              <a:xfrm rot="16200000" flipV="1">
                <a:off x="3192803" y="3091841"/>
                <a:ext cx="230498" cy="44059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>
                <a:stCxn id="16" idx="7"/>
                <a:endCxn id="18" idx="3"/>
              </p:cNvCxnSpPr>
              <p:nvPr/>
            </p:nvCxnSpPr>
            <p:spPr>
              <a:xfrm rot="5400000" flipH="1" flipV="1">
                <a:off x="3638476" y="3046515"/>
                <a:ext cx="332857" cy="42888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>
                <a:stCxn id="18" idx="1"/>
                <a:endCxn id="17" idx="5"/>
              </p:cNvCxnSpPr>
              <p:nvPr/>
            </p:nvCxnSpPr>
            <p:spPr>
              <a:xfrm rot="16200000" flipV="1">
                <a:off x="3659672" y="2677019"/>
                <a:ext cx="285091" cy="43426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CaixaDeTexto 23"/>
              <p:cNvSpPr txBox="1"/>
              <p:nvPr/>
            </p:nvSpPr>
            <p:spPr>
              <a:xfrm>
                <a:off x="2755270" y="3452388"/>
                <a:ext cx="113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600" dirty="0" smtClean="0"/>
                  <a:t>0</a:t>
                </a:r>
                <a:endParaRPr lang="pt-BR" sz="1600" dirty="0"/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3274337" y="3057050"/>
                <a:ext cx="113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600" dirty="0" smtClean="0"/>
                  <a:t>0</a:t>
                </a:r>
                <a:endParaRPr lang="pt-BR" sz="1600" dirty="0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3788875" y="2661719"/>
                <a:ext cx="113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600" dirty="0" smtClean="0"/>
                  <a:t>0</a:t>
                </a:r>
                <a:endParaRPr lang="pt-BR" sz="1600" dirty="0"/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2770360" y="3965415"/>
                <a:ext cx="113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600" dirty="0" smtClean="0"/>
                  <a:t>1</a:t>
                </a:r>
                <a:endParaRPr lang="pt-BR" sz="1600" dirty="0"/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3284898" y="3628932"/>
                <a:ext cx="113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600" dirty="0" smtClean="0"/>
                  <a:t>1</a:t>
                </a:r>
                <a:endParaRPr lang="pt-BR" sz="1600" dirty="0"/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3772277" y="3251704"/>
                <a:ext cx="113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600" dirty="0" smtClean="0"/>
                  <a:t>1</a:t>
                </a:r>
                <a:endParaRPr lang="pt-BR" sz="1600" dirty="0"/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2708160" y="2977185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B</a:t>
                </a:r>
                <a:endParaRPr lang="pt-BR" dirty="0"/>
              </a:p>
            </p:txBody>
          </p:sp>
          <p:sp>
            <p:nvSpPr>
              <p:cNvPr id="31" name="CaixaDeTexto 30"/>
              <p:cNvSpPr txBox="1"/>
              <p:nvPr/>
            </p:nvSpPr>
            <p:spPr>
              <a:xfrm>
                <a:off x="3241747" y="2536581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/>
                  <a:t>A</a:t>
                </a:r>
                <a:endParaRPr lang="pt-BR" dirty="0"/>
              </a:p>
            </p:txBody>
          </p:sp>
        </p:grpSp>
        <p:sp>
          <p:nvSpPr>
            <p:cNvPr id="32" name="Retângulo 31"/>
            <p:cNvSpPr/>
            <p:nvPr/>
          </p:nvSpPr>
          <p:spPr>
            <a:xfrm>
              <a:off x="7153275" y="3171825"/>
              <a:ext cx="219076" cy="923925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7639051" y="2781300"/>
              <a:ext cx="257174" cy="990600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8153399" y="2276474"/>
              <a:ext cx="238126" cy="1114425"/>
            </a:xfrm>
            <a:prstGeom prst="rect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Predição Linear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dirty="0" smtClean="0"/>
                  <a:t>Fato</a:t>
                </a:r>
              </a:p>
              <a:p>
                <a:pPr lvl="1"/>
                <a:r>
                  <a:rPr lang="pt-BR" dirty="0" smtClean="0"/>
                  <a:t>Em sinais de áudio, em geral, </a:t>
                </a:r>
                <a:r>
                  <a:rPr lang="pt-BR" dirty="0" smtClean="0">
                    <a:solidFill>
                      <a:srgbClr val="FF0000"/>
                    </a:solidFill>
                  </a:rPr>
                  <a:t>amostras próximas (no tempo) são correlacionadas</a:t>
                </a:r>
              </a:p>
              <a:p>
                <a:r>
                  <a:rPr lang="pt-BR" dirty="0" smtClean="0"/>
                  <a:t>Conseqüência</a:t>
                </a:r>
              </a:p>
              <a:p>
                <a:pPr lvl="1"/>
                <a:r>
                  <a:rPr lang="pt-BR" dirty="0" smtClean="0"/>
                  <a:t>É possível predizer uma amostra no instante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dirty="0" smtClean="0"/>
                  <a:t>, com base em uma ponderação das amostras imediatamente anteriores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latin typeface="Cambria Math" panose="02040503050406030204" pitchFamily="18" charset="0"/>
                          </a:rPr>
                          <m:t>pred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pt-BR" b="0" i="1" dirty="0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pt-BR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  <m:e>
                        <m:sSub>
                          <m:sSubPr>
                            <m:ctrlPr>
                              <a:rPr lang="pt-BR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pt-BR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pt-BR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pt-BR" dirty="0" smtClean="0"/>
              </a:p>
              <a:p>
                <a:pPr lvl="2"/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pt-BR" i="1" dirty="0" smtClean="0"/>
                  <a:t> </a:t>
                </a:r>
                <a:r>
                  <a:rPr lang="pt-BR" dirty="0" smtClean="0"/>
                  <a:t>são os ponderadores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22" t="-1951" r="-18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Ilustração: Predição Linear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44</a:t>
            </a:fld>
            <a:endParaRPr lang="en-GB"/>
          </a:p>
        </p:txBody>
      </p:sp>
      <p:cxnSp>
        <p:nvCxnSpPr>
          <p:cNvPr id="7" name="Conector reto 6"/>
          <p:cNvCxnSpPr/>
          <p:nvPr/>
        </p:nvCxnSpPr>
        <p:spPr>
          <a:xfrm rot="5400000">
            <a:off x="286212" y="3714194"/>
            <a:ext cx="4116894" cy="2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rot="5400000">
            <a:off x="940939" y="3714194"/>
            <a:ext cx="4116894" cy="2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rot="5400000">
            <a:off x="1595665" y="3714194"/>
            <a:ext cx="4116894" cy="2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5400000">
            <a:off x="2250392" y="3714194"/>
            <a:ext cx="4116894" cy="2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rot="5400000">
            <a:off x="2905118" y="3714194"/>
            <a:ext cx="4116894" cy="2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5400000">
            <a:off x="3559845" y="3714194"/>
            <a:ext cx="4116894" cy="2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 rot="5400000">
            <a:off x="4214572" y="3714194"/>
            <a:ext cx="4116894" cy="212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ipse 44"/>
          <p:cNvSpPr/>
          <p:nvPr/>
        </p:nvSpPr>
        <p:spPr>
          <a:xfrm>
            <a:off x="2273432" y="3530924"/>
            <a:ext cx="137100" cy="13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/>
          <p:cNvSpPr/>
          <p:nvPr/>
        </p:nvSpPr>
        <p:spPr>
          <a:xfrm>
            <a:off x="2942389" y="2973865"/>
            <a:ext cx="137100" cy="13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/>
          <p:cNvSpPr/>
          <p:nvPr/>
        </p:nvSpPr>
        <p:spPr>
          <a:xfrm>
            <a:off x="3581615" y="3501605"/>
            <a:ext cx="137100" cy="13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/>
          <p:cNvSpPr/>
          <p:nvPr/>
        </p:nvSpPr>
        <p:spPr>
          <a:xfrm>
            <a:off x="4892652" y="4884518"/>
            <a:ext cx="137100" cy="13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/>
          <p:cNvSpPr/>
          <p:nvPr/>
        </p:nvSpPr>
        <p:spPr>
          <a:xfrm>
            <a:off x="5575762" y="3441560"/>
            <a:ext cx="137100" cy="13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/>
          <p:cNvSpPr/>
          <p:nvPr/>
        </p:nvSpPr>
        <p:spPr>
          <a:xfrm>
            <a:off x="4241891" y="4355370"/>
            <a:ext cx="137100" cy="13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CaixaDeTexto 61"/>
          <p:cNvSpPr txBox="1"/>
          <p:nvPr/>
        </p:nvSpPr>
        <p:spPr>
          <a:xfrm rot="-3600000">
            <a:off x="6092042" y="5474525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 smtClean="0"/>
              <a:t>n</a:t>
            </a:r>
            <a:endParaRPr lang="pt-BR" i="1" dirty="0"/>
          </a:p>
        </p:txBody>
      </p:sp>
      <p:sp>
        <p:nvSpPr>
          <p:cNvPr id="63" name="CaixaDeTexto 62"/>
          <p:cNvSpPr txBox="1"/>
          <p:nvPr/>
        </p:nvSpPr>
        <p:spPr>
          <a:xfrm rot="-3600000">
            <a:off x="5242982" y="5474525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 smtClean="0"/>
              <a:t>n </a:t>
            </a:r>
            <a:r>
              <a:rPr lang="pt-BR" dirty="0" smtClean="0"/>
              <a:t>– 1</a:t>
            </a:r>
            <a:endParaRPr lang="pt-BR" dirty="0"/>
          </a:p>
        </p:txBody>
      </p:sp>
      <p:sp>
        <p:nvSpPr>
          <p:cNvPr id="64" name="CaixaDeTexto 63"/>
          <p:cNvSpPr txBox="1"/>
          <p:nvPr/>
        </p:nvSpPr>
        <p:spPr>
          <a:xfrm rot="-3600000">
            <a:off x="4574424" y="5474525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 smtClean="0"/>
              <a:t>n </a:t>
            </a:r>
            <a:r>
              <a:rPr lang="pt-BR" dirty="0" smtClean="0"/>
              <a:t>– 2</a:t>
            </a:r>
            <a:endParaRPr lang="pt-BR" dirty="0"/>
          </a:p>
        </p:txBody>
      </p:sp>
      <p:sp>
        <p:nvSpPr>
          <p:cNvPr id="65" name="CaixaDeTexto 64"/>
          <p:cNvSpPr txBox="1"/>
          <p:nvPr/>
        </p:nvSpPr>
        <p:spPr>
          <a:xfrm rot="-3600000">
            <a:off x="3905866" y="5474525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 smtClean="0"/>
              <a:t>n </a:t>
            </a:r>
            <a:r>
              <a:rPr lang="pt-BR" dirty="0" smtClean="0"/>
              <a:t>– 3</a:t>
            </a:r>
            <a:endParaRPr lang="pt-BR" dirty="0"/>
          </a:p>
        </p:txBody>
      </p:sp>
      <p:sp>
        <p:nvSpPr>
          <p:cNvPr id="66" name="CaixaDeTexto 65"/>
          <p:cNvSpPr txBox="1"/>
          <p:nvPr/>
        </p:nvSpPr>
        <p:spPr>
          <a:xfrm rot="-3600000">
            <a:off x="3237308" y="5474525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 smtClean="0"/>
              <a:t>n </a:t>
            </a:r>
            <a:r>
              <a:rPr lang="pt-BR" dirty="0" smtClean="0"/>
              <a:t>– 4</a:t>
            </a:r>
            <a:endParaRPr lang="pt-BR" dirty="0"/>
          </a:p>
        </p:txBody>
      </p:sp>
      <p:sp>
        <p:nvSpPr>
          <p:cNvPr id="67" name="CaixaDeTexto 66"/>
          <p:cNvSpPr txBox="1"/>
          <p:nvPr/>
        </p:nvSpPr>
        <p:spPr>
          <a:xfrm rot="-3600000">
            <a:off x="2568750" y="5474525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 smtClean="0"/>
              <a:t>n </a:t>
            </a:r>
            <a:r>
              <a:rPr lang="pt-BR" dirty="0" smtClean="0"/>
              <a:t>– 5</a:t>
            </a:r>
            <a:endParaRPr lang="pt-BR" dirty="0"/>
          </a:p>
        </p:txBody>
      </p:sp>
      <p:sp>
        <p:nvSpPr>
          <p:cNvPr id="68" name="CaixaDeTexto 67"/>
          <p:cNvSpPr txBox="1"/>
          <p:nvPr/>
        </p:nvSpPr>
        <p:spPr>
          <a:xfrm rot="-3600000">
            <a:off x="1900192" y="5474525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i="1" dirty="0" smtClean="0"/>
              <a:t>n </a:t>
            </a:r>
            <a:r>
              <a:rPr lang="pt-BR" dirty="0" smtClean="0"/>
              <a:t>– 6</a:t>
            </a:r>
            <a:endParaRPr lang="pt-BR" dirty="0"/>
          </a:p>
        </p:txBody>
      </p:sp>
      <p:grpSp>
        <p:nvGrpSpPr>
          <p:cNvPr id="74" name="Grupo 73"/>
          <p:cNvGrpSpPr/>
          <p:nvPr/>
        </p:nvGrpSpPr>
        <p:grpSpPr>
          <a:xfrm>
            <a:off x="5623121" y="3325090"/>
            <a:ext cx="2725632" cy="369332"/>
            <a:chOff x="5623121" y="3325090"/>
            <a:chExt cx="2725632" cy="369332"/>
          </a:xfrm>
        </p:grpSpPr>
        <p:sp>
          <p:nvSpPr>
            <p:cNvPr id="52" name="Elipse 51"/>
            <p:cNvSpPr/>
            <p:nvPr/>
          </p:nvSpPr>
          <p:spPr>
            <a:xfrm>
              <a:off x="6201776" y="3439690"/>
              <a:ext cx="137100" cy="1355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9" name="Conector reto 58"/>
            <p:cNvCxnSpPr/>
            <p:nvPr/>
          </p:nvCxnSpPr>
          <p:spPr>
            <a:xfrm>
              <a:off x="5623121" y="3510610"/>
              <a:ext cx="801430" cy="44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CaixaDeTexto 68"/>
            <p:cNvSpPr txBox="1"/>
            <p:nvPr/>
          </p:nvSpPr>
          <p:spPr>
            <a:xfrm>
              <a:off x="6434446" y="3325090"/>
              <a:ext cx="1914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err="1" smtClean="0"/>
                <a:t>x</a:t>
              </a:r>
              <a:r>
                <a:rPr lang="pt-BR" baseline="-25000" dirty="0" err="1" smtClean="0"/>
                <a:t>pred</a:t>
              </a:r>
              <a:r>
                <a:rPr lang="pt-BR" dirty="0" smtClean="0"/>
                <a:t>[</a:t>
              </a:r>
              <a:r>
                <a:rPr lang="pt-BR" i="1" dirty="0" smtClean="0"/>
                <a:t>n</a:t>
              </a:r>
              <a:r>
                <a:rPr lang="pt-BR" dirty="0" smtClean="0"/>
                <a:t>]:  ordem-0</a:t>
              </a:r>
              <a:endParaRPr lang="pt-BR" dirty="0"/>
            </a:p>
          </p:txBody>
        </p:sp>
      </p:grpSp>
      <p:grpSp>
        <p:nvGrpSpPr>
          <p:cNvPr id="75" name="Grupo 74"/>
          <p:cNvGrpSpPr/>
          <p:nvPr/>
        </p:nvGrpSpPr>
        <p:grpSpPr>
          <a:xfrm>
            <a:off x="4992650" y="1886206"/>
            <a:ext cx="3356103" cy="3051945"/>
            <a:chOff x="4992650" y="1886206"/>
            <a:chExt cx="3356103" cy="3051945"/>
          </a:xfrm>
        </p:grpSpPr>
        <p:sp>
          <p:nvSpPr>
            <p:cNvPr id="53" name="Elipse 52"/>
            <p:cNvSpPr/>
            <p:nvPr/>
          </p:nvSpPr>
          <p:spPr>
            <a:xfrm>
              <a:off x="6224609" y="2032423"/>
              <a:ext cx="137100" cy="1355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5" name="Conector reto 54"/>
            <p:cNvCxnSpPr/>
            <p:nvPr/>
          </p:nvCxnSpPr>
          <p:spPr>
            <a:xfrm rot="5400000" flipH="1" flipV="1">
              <a:off x="4171509" y="2733060"/>
              <a:ext cx="3026232" cy="13839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ixaDeTexto 69"/>
            <p:cNvSpPr txBox="1"/>
            <p:nvPr/>
          </p:nvSpPr>
          <p:spPr>
            <a:xfrm>
              <a:off x="6434446" y="1886206"/>
              <a:ext cx="1914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err="1" smtClean="0"/>
                <a:t>x</a:t>
              </a:r>
              <a:r>
                <a:rPr lang="pt-BR" baseline="-25000" dirty="0" err="1" smtClean="0"/>
                <a:t>pred</a:t>
              </a:r>
              <a:r>
                <a:rPr lang="pt-BR" dirty="0" smtClean="0"/>
                <a:t>[</a:t>
              </a:r>
              <a:r>
                <a:rPr lang="pt-BR" i="1" dirty="0" smtClean="0"/>
                <a:t>n</a:t>
              </a:r>
              <a:r>
                <a:rPr lang="pt-BR" dirty="0" smtClean="0"/>
                <a:t>]:  ordem-1</a:t>
              </a:r>
              <a:endParaRPr lang="pt-BR" dirty="0"/>
            </a:p>
          </p:txBody>
        </p:sp>
      </p:grpSp>
      <p:grpSp>
        <p:nvGrpSpPr>
          <p:cNvPr id="76" name="Grupo 75"/>
          <p:cNvGrpSpPr/>
          <p:nvPr/>
        </p:nvGrpSpPr>
        <p:grpSpPr>
          <a:xfrm>
            <a:off x="1801503" y="2992562"/>
            <a:ext cx="6547250" cy="2103956"/>
            <a:chOff x="1801503" y="2992562"/>
            <a:chExt cx="6547250" cy="2103956"/>
          </a:xfrm>
        </p:grpSpPr>
        <p:sp>
          <p:nvSpPr>
            <p:cNvPr id="16" name="Forma livre 15"/>
            <p:cNvSpPr/>
            <p:nvPr/>
          </p:nvSpPr>
          <p:spPr>
            <a:xfrm>
              <a:off x="1801503" y="2992562"/>
              <a:ext cx="4494327" cy="2103956"/>
            </a:xfrm>
            <a:custGeom>
              <a:avLst/>
              <a:gdLst>
                <a:gd name="connsiteX0" fmla="*/ 0 w 2879678"/>
                <a:gd name="connsiteY0" fmla="*/ 914399 h 1367050"/>
                <a:gd name="connsiteX1" fmla="*/ 791571 w 2879678"/>
                <a:gd name="connsiteY1" fmla="*/ 27295 h 1367050"/>
                <a:gd name="connsiteX2" fmla="*/ 1460311 w 2879678"/>
                <a:gd name="connsiteY2" fmla="*/ 750626 h 1367050"/>
                <a:gd name="connsiteX3" fmla="*/ 1992574 w 2879678"/>
                <a:gd name="connsiteY3" fmla="*/ 1296537 h 1367050"/>
                <a:gd name="connsiteX4" fmla="*/ 2470245 w 2879678"/>
                <a:gd name="connsiteY4" fmla="*/ 327546 h 1367050"/>
                <a:gd name="connsiteX5" fmla="*/ 2879678 w 2879678"/>
                <a:gd name="connsiteY5" fmla="*/ 600501 h 13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9678" h="1367050">
                  <a:moveTo>
                    <a:pt x="0" y="914399"/>
                  </a:moveTo>
                  <a:cubicBezTo>
                    <a:pt x="274093" y="484494"/>
                    <a:pt x="548186" y="54590"/>
                    <a:pt x="791571" y="27295"/>
                  </a:cubicBezTo>
                  <a:cubicBezTo>
                    <a:pt x="1034956" y="0"/>
                    <a:pt x="1260144" y="539086"/>
                    <a:pt x="1460311" y="750626"/>
                  </a:cubicBezTo>
                  <a:cubicBezTo>
                    <a:pt x="1660478" y="962166"/>
                    <a:pt x="1824252" y="1367050"/>
                    <a:pt x="1992574" y="1296537"/>
                  </a:cubicBezTo>
                  <a:cubicBezTo>
                    <a:pt x="2160896" y="1226024"/>
                    <a:pt x="2322394" y="443552"/>
                    <a:pt x="2470245" y="327546"/>
                  </a:cubicBezTo>
                  <a:cubicBezTo>
                    <a:pt x="2618096" y="211540"/>
                    <a:pt x="2748887" y="406020"/>
                    <a:pt x="2879678" y="600501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Elipse 49"/>
            <p:cNvSpPr/>
            <p:nvPr/>
          </p:nvSpPr>
          <p:spPr>
            <a:xfrm>
              <a:off x="6212846" y="3838772"/>
              <a:ext cx="137100" cy="1355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6434446" y="3691240"/>
              <a:ext cx="1914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err="1" smtClean="0"/>
                <a:t>x</a:t>
              </a:r>
              <a:r>
                <a:rPr lang="pt-BR" baseline="-25000" dirty="0" err="1" smtClean="0"/>
                <a:t>pred</a:t>
              </a:r>
              <a:r>
                <a:rPr lang="pt-BR" dirty="0" smtClean="0"/>
                <a:t>[</a:t>
              </a:r>
              <a:r>
                <a:rPr lang="pt-BR" i="1" dirty="0" smtClean="0"/>
                <a:t>n</a:t>
              </a:r>
              <a:r>
                <a:rPr lang="pt-BR" dirty="0" smtClean="0"/>
                <a:t>]:  ordem-5</a:t>
              </a:r>
              <a:endParaRPr lang="pt-BR" dirty="0"/>
            </a:p>
          </p:txBody>
        </p:sp>
      </p:grpSp>
      <p:grpSp>
        <p:nvGrpSpPr>
          <p:cNvPr id="78" name="Grupo 77"/>
          <p:cNvGrpSpPr/>
          <p:nvPr/>
        </p:nvGrpSpPr>
        <p:grpSpPr>
          <a:xfrm>
            <a:off x="6208834" y="3991891"/>
            <a:ext cx="2004663" cy="791081"/>
            <a:chOff x="6208834" y="3991891"/>
            <a:chExt cx="2004663" cy="791081"/>
          </a:xfrm>
        </p:grpSpPr>
        <p:sp>
          <p:nvSpPr>
            <p:cNvPr id="61" name="Elipse 60"/>
            <p:cNvSpPr/>
            <p:nvPr/>
          </p:nvSpPr>
          <p:spPr>
            <a:xfrm>
              <a:off x="6208834" y="3991891"/>
              <a:ext cx="137100" cy="1355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CaixaDeTexto 72"/>
            <p:cNvSpPr txBox="1"/>
            <p:nvPr/>
          </p:nvSpPr>
          <p:spPr>
            <a:xfrm>
              <a:off x="6515596" y="4413640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>
                  <a:solidFill>
                    <a:srgbClr val="0000FF"/>
                  </a:solidFill>
                </a:rPr>
                <a:t>x</a:t>
              </a:r>
              <a:r>
                <a:rPr lang="pt-BR" dirty="0" smtClean="0">
                  <a:solidFill>
                    <a:srgbClr val="0000FF"/>
                  </a:solidFill>
                </a:rPr>
                <a:t>[</a:t>
              </a:r>
              <a:r>
                <a:rPr lang="pt-BR" i="1" dirty="0" smtClean="0">
                  <a:solidFill>
                    <a:srgbClr val="0000FF"/>
                  </a:solidFill>
                </a:rPr>
                <a:t>n</a:t>
              </a:r>
              <a:r>
                <a:rPr lang="pt-BR" dirty="0" smtClean="0">
                  <a:solidFill>
                    <a:srgbClr val="0000FF"/>
                  </a:solidFill>
                </a:rPr>
                <a:t>] observado</a:t>
              </a:r>
              <a:endParaRPr lang="pt-BR" dirty="0">
                <a:solidFill>
                  <a:srgbClr val="0000FF"/>
                </a:solidFill>
              </a:endParaRPr>
            </a:p>
          </p:txBody>
        </p:sp>
        <p:sp>
          <p:nvSpPr>
            <p:cNvPr id="77" name="Forma livre 76"/>
            <p:cNvSpPr/>
            <p:nvPr/>
          </p:nvSpPr>
          <p:spPr>
            <a:xfrm>
              <a:off x="6412675" y="4132613"/>
              <a:ext cx="290946" cy="308758"/>
            </a:xfrm>
            <a:custGeom>
              <a:avLst/>
              <a:gdLst>
                <a:gd name="connsiteX0" fmla="*/ 249382 w 290946"/>
                <a:gd name="connsiteY0" fmla="*/ 308758 h 308758"/>
                <a:gd name="connsiteX1" fmla="*/ 249382 w 290946"/>
                <a:gd name="connsiteY1" fmla="*/ 166255 h 308758"/>
                <a:gd name="connsiteX2" fmla="*/ 0 w 290946"/>
                <a:gd name="connsiteY2" fmla="*/ 0 h 30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946" h="308758">
                  <a:moveTo>
                    <a:pt x="249382" y="308758"/>
                  </a:moveTo>
                  <a:cubicBezTo>
                    <a:pt x="270164" y="263236"/>
                    <a:pt x="290946" y="217715"/>
                    <a:pt x="249382" y="166255"/>
                  </a:cubicBezTo>
                  <a:cubicBezTo>
                    <a:pt x="207818" y="114795"/>
                    <a:pt x="103909" y="57397"/>
                    <a:pt x="0" y="0"/>
                  </a:cubicBezTo>
                </a:path>
              </a:pathLst>
            </a:custGeom>
            <a:ln w="38100">
              <a:solidFill>
                <a:srgbClr val="0000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Erro de Predição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 – </m:t>
                    </m:r>
                    <m:r>
                      <a:rPr lang="pt-BR" i="1" dirty="0" err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sty m:val="p"/>
                      </m:rPr>
                      <a:rPr lang="pt-BR" i="0" baseline="-25000" dirty="0" err="1" smtClean="0">
                        <a:latin typeface="Cambria Math" panose="02040503050406030204" pitchFamily="18" charset="0"/>
                      </a:rPr>
                      <m:t>pred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pt-BR" dirty="0" smtClean="0"/>
              </a:p>
              <a:p>
                <a:pPr lvl="1">
                  <a:spcBef>
                    <a:spcPts val="1200"/>
                  </a:spcBef>
                </a:pPr>
                <a:r>
                  <a:rPr lang="pt-BR" dirty="0" smtClean="0"/>
                  <a:t>Valores menores que as amostras do sinal</a:t>
                </a:r>
              </a:p>
              <a:p>
                <a:pPr lvl="1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pt-BR" dirty="0" smtClean="0"/>
                  <a:t> calculados para erro de predição mínimo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45</a:t>
            </a:fld>
            <a:endParaRPr lang="en-GB" dirty="0"/>
          </a:p>
        </p:txBody>
      </p:sp>
      <p:cxnSp>
        <p:nvCxnSpPr>
          <p:cNvPr id="7" name="Conector reto 6"/>
          <p:cNvCxnSpPr/>
          <p:nvPr/>
        </p:nvCxnSpPr>
        <p:spPr>
          <a:xfrm rot="5400000">
            <a:off x="2822071" y="4389047"/>
            <a:ext cx="2992754" cy="15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140378" y="5927313"/>
            <a:ext cx="35618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i="1" dirty="0" smtClean="0"/>
              <a:t>n</a:t>
            </a:r>
            <a:endParaRPr lang="pt-BR" sz="2400" i="1" dirty="0"/>
          </a:p>
        </p:txBody>
      </p:sp>
      <p:sp>
        <p:nvSpPr>
          <p:cNvPr id="9" name="Elipse 8"/>
          <p:cNvSpPr/>
          <p:nvPr/>
        </p:nvSpPr>
        <p:spPr>
          <a:xfrm>
            <a:off x="4250112" y="4763546"/>
            <a:ext cx="137100" cy="1355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4482782" y="4553696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 smtClean="0"/>
              <a:t>x</a:t>
            </a:r>
            <a:r>
              <a:rPr lang="pt-BR" sz="2400" baseline="-25000" dirty="0" err="1" smtClean="0"/>
              <a:t>pred</a:t>
            </a:r>
            <a:r>
              <a:rPr lang="pt-BR" sz="2400" dirty="0" smtClean="0"/>
              <a:t>[</a:t>
            </a:r>
            <a:r>
              <a:rPr lang="pt-BR" sz="2400" i="1" dirty="0" smtClean="0"/>
              <a:t>n</a:t>
            </a:r>
            <a:r>
              <a:rPr lang="pt-BR" sz="2400" dirty="0" smtClean="0"/>
              <a:t>]:  ordem-0</a:t>
            </a:r>
            <a:endParaRPr lang="pt-BR" sz="2400" dirty="0"/>
          </a:p>
        </p:txBody>
      </p:sp>
      <p:sp>
        <p:nvSpPr>
          <p:cNvPr id="11" name="Elipse 10"/>
          <p:cNvSpPr/>
          <p:nvPr/>
        </p:nvSpPr>
        <p:spPr>
          <a:xfrm>
            <a:off x="4272945" y="3356279"/>
            <a:ext cx="137100" cy="1355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4482782" y="3162437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 smtClean="0"/>
              <a:t>x</a:t>
            </a:r>
            <a:r>
              <a:rPr lang="pt-BR" sz="2400" baseline="-25000" dirty="0" err="1" smtClean="0"/>
              <a:t>pred</a:t>
            </a:r>
            <a:r>
              <a:rPr lang="pt-BR" sz="2400" dirty="0" smtClean="0"/>
              <a:t>[</a:t>
            </a:r>
            <a:r>
              <a:rPr lang="pt-BR" sz="2400" i="1" dirty="0" smtClean="0"/>
              <a:t>n</a:t>
            </a:r>
            <a:r>
              <a:rPr lang="pt-BR" sz="2400" dirty="0" smtClean="0"/>
              <a:t>]:  ordem-1</a:t>
            </a:r>
            <a:endParaRPr lang="pt-BR" sz="2400" dirty="0"/>
          </a:p>
        </p:txBody>
      </p:sp>
      <p:sp>
        <p:nvSpPr>
          <p:cNvPr id="13" name="Elipse 12"/>
          <p:cNvSpPr/>
          <p:nvPr/>
        </p:nvSpPr>
        <p:spPr>
          <a:xfrm>
            <a:off x="4261182" y="5162628"/>
            <a:ext cx="137100" cy="1355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257170" y="5315747"/>
            <a:ext cx="137100" cy="135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4563932" y="5680346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smtClean="0">
                <a:solidFill>
                  <a:srgbClr val="0000FF"/>
                </a:solidFill>
              </a:rPr>
              <a:t>x</a:t>
            </a:r>
            <a:r>
              <a:rPr lang="pt-BR" sz="2400" dirty="0" smtClean="0">
                <a:solidFill>
                  <a:srgbClr val="0000FF"/>
                </a:solidFill>
              </a:rPr>
              <a:t>[</a:t>
            </a:r>
            <a:r>
              <a:rPr lang="pt-BR" sz="2400" i="1" dirty="0" smtClean="0">
                <a:solidFill>
                  <a:srgbClr val="0000FF"/>
                </a:solidFill>
              </a:rPr>
              <a:t>n</a:t>
            </a:r>
            <a:r>
              <a:rPr lang="pt-BR" sz="2400" dirty="0" smtClean="0">
                <a:solidFill>
                  <a:srgbClr val="0000FF"/>
                </a:solidFill>
              </a:rPr>
              <a:t>] observado</a:t>
            </a:r>
            <a:endParaRPr lang="pt-BR" sz="2400" dirty="0">
              <a:solidFill>
                <a:srgbClr val="0000FF"/>
              </a:solidFill>
            </a:endParaRPr>
          </a:p>
        </p:txBody>
      </p:sp>
      <p:sp>
        <p:nvSpPr>
          <p:cNvPr id="16" name="Forma livre 15"/>
          <p:cNvSpPr/>
          <p:nvPr/>
        </p:nvSpPr>
        <p:spPr>
          <a:xfrm>
            <a:off x="4461011" y="5456469"/>
            <a:ext cx="290946" cy="308758"/>
          </a:xfrm>
          <a:custGeom>
            <a:avLst/>
            <a:gdLst>
              <a:gd name="connsiteX0" fmla="*/ 249382 w 290946"/>
              <a:gd name="connsiteY0" fmla="*/ 308758 h 308758"/>
              <a:gd name="connsiteX1" fmla="*/ 249382 w 290946"/>
              <a:gd name="connsiteY1" fmla="*/ 166255 h 308758"/>
              <a:gd name="connsiteX2" fmla="*/ 0 w 290946"/>
              <a:gd name="connsiteY2" fmla="*/ 0 h 30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946" h="308758">
                <a:moveTo>
                  <a:pt x="249382" y="308758"/>
                </a:moveTo>
                <a:cubicBezTo>
                  <a:pt x="270164" y="263236"/>
                  <a:pt x="290946" y="217715"/>
                  <a:pt x="249382" y="166255"/>
                </a:cubicBezTo>
                <a:cubicBezTo>
                  <a:pt x="207818" y="114795"/>
                  <a:pt x="103909" y="57397"/>
                  <a:pt x="0" y="0"/>
                </a:cubicBezTo>
              </a:path>
            </a:pathLst>
          </a:custGeom>
          <a:ln w="38100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7" name="Grupo 16"/>
          <p:cNvGrpSpPr/>
          <p:nvPr/>
        </p:nvGrpSpPr>
        <p:grpSpPr>
          <a:xfrm>
            <a:off x="3285907" y="4831988"/>
            <a:ext cx="870253" cy="543127"/>
            <a:chOff x="4875899" y="3494484"/>
            <a:chExt cx="870253" cy="543127"/>
          </a:xfrm>
        </p:grpSpPr>
        <p:sp>
          <p:nvSpPr>
            <p:cNvPr id="18" name="Chave esquerda 17"/>
            <p:cNvSpPr/>
            <p:nvPr/>
          </p:nvSpPr>
          <p:spPr>
            <a:xfrm>
              <a:off x="5625436" y="3515096"/>
              <a:ext cx="120716" cy="522515"/>
            </a:xfrm>
            <a:prstGeom prst="leftBrac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4875899" y="3494484"/>
              <a:ext cx="811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i="1" dirty="0" smtClean="0"/>
                <a:t>e</a:t>
              </a:r>
              <a:r>
                <a:rPr lang="pt-BR" sz="2400" baseline="-25000" dirty="0" smtClean="0"/>
                <a:t>0</a:t>
              </a:r>
              <a:r>
                <a:rPr lang="pt-BR" sz="2400" dirty="0" smtClean="0"/>
                <a:t>[</a:t>
              </a:r>
              <a:r>
                <a:rPr lang="pt-BR" sz="2400" i="1" dirty="0" smtClean="0"/>
                <a:t>n</a:t>
              </a:r>
              <a:r>
                <a:rPr lang="pt-BR" sz="2400" dirty="0" smtClean="0"/>
                <a:t>]</a:t>
              </a:r>
              <a:endParaRPr lang="pt-BR" sz="2400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3335683" y="3437664"/>
            <a:ext cx="842815" cy="1933699"/>
            <a:chOff x="4393403" y="2113808"/>
            <a:chExt cx="842815" cy="1933699"/>
          </a:xfrm>
        </p:grpSpPr>
        <p:sp>
          <p:nvSpPr>
            <p:cNvPr id="21" name="Chave esquerda 20"/>
            <p:cNvSpPr/>
            <p:nvPr/>
          </p:nvSpPr>
          <p:spPr>
            <a:xfrm>
              <a:off x="5054147" y="2113808"/>
              <a:ext cx="182071" cy="1933699"/>
            </a:xfrm>
            <a:prstGeom prst="leftBrac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4393403" y="2864696"/>
              <a:ext cx="705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i="1" dirty="0" smtClean="0"/>
                <a:t>e</a:t>
              </a:r>
              <a:r>
                <a:rPr lang="pt-BR" sz="2000" baseline="-25000" dirty="0" smtClean="0"/>
                <a:t>1</a:t>
              </a:r>
              <a:r>
                <a:rPr lang="pt-BR" sz="2000" dirty="0" smtClean="0"/>
                <a:t>[</a:t>
              </a:r>
              <a:r>
                <a:rPr lang="pt-BR" sz="2000" i="1" dirty="0" smtClean="0"/>
                <a:t>n</a:t>
              </a:r>
              <a:r>
                <a:rPr lang="pt-BR" sz="2000" dirty="0" smtClean="0"/>
                <a:t>]</a:t>
              </a:r>
              <a:endParaRPr lang="pt-BR" sz="2000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3294589" y="5045232"/>
            <a:ext cx="861120" cy="461665"/>
            <a:chOff x="5246253" y="3728200"/>
            <a:chExt cx="861120" cy="461665"/>
          </a:xfrm>
        </p:grpSpPr>
        <p:sp>
          <p:nvSpPr>
            <p:cNvPr id="24" name="Chave esquerda 23"/>
            <p:cNvSpPr/>
            <p:nvPr/>
          </p:nvSpPr>
          <p:spPr>
            <a:xfrm>
              <a:off x="5997040" y="3910084"/>
              <a:ext cx="110333" cy="151278"/>
            </a:xfrm>
            <a:prstGeom prst="leftBrace">
              <a:avLst/>
            </a:pr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5246253" y="3728200"/>
              <a:ext cx="811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i="1" dirty="0" smtClean="0"/>
                <a:t>e</a:t>
              </a:r>
              <a:r>
                <a:rPr lang="pt-BR" sz="2400" baseline="-25000" dirty="0" smtClean="0"/>
                <a:t>5</a:t>
              </a:r>
              <a:r>
                <a:rPr lang="pt-BR" sz="2400" dirty="0" smtClean="0"/>
                <a:t>[</a:t>
              </a:r>
              <a:r>
                <a:rPr lang="pt-BR" sz="2400" i="1" dirty="0" smtClean="0"/>
                <a:t>n</a:t>
              </a:r>
              <a:r>
                <a:rPr lang="pt-BR" sz="2400" dirty="0" smtClean="0"/>
                <a:t>]</a:t>
              </a:r>
              <a:endParaRPr lang="pt-BR" sz="2400" dirty="0"/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4482782" y="4976996"/>
            <a:ext cx="2492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 err="1" smtClean="0"/>
              <a:t>x</a:t>
            </a:r>
            <a:r>
              <a:rPr lang="pt-BR" sz="2400" baseline="-25000" dirty="0" err="1" smtClean="0"/>
              <a:t>pred</a:t>
            </a:r>
            <a:r>
              <a:rPr lang="pt-BR" sz="2400" dirty="0" smtClean="0"/>
              <a:t>[</a:t>
            </a:r>
            <a:r>
              <a:rPr lang="pt-BR" sz="2400" i="1" dirty="0" smtClean="0"/>
              <a:t>n</a:t>
            </a:r>
            <a:r>
              <a:rPr lang="pt-BR" sz="2400" dirty="0" smtClean="0"/>
              <a:t>]:  ordem-5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Predição e Codificação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t-BR" dirty="0" smtClean="0"/>
                  <a:t>Poucos coeficientes representam bem um bloco de amostras</a:t>
                </a:r>
              </a:p>
              <a:p>
                <a:pPr lvl="1"/>
                <a:r>
                  <a:rPr lang="pt-BR" dirty="0" smtClean="0"/>
                  <a:t>Ordens típicas para 20 </a:t>
                </a:r>
                <a:r>
                  <a:rPr lang="pt-BR" dirty="0" err="1" smtClean="0"/>
                  <a:t>ms</a:t>
                </a:r>
                <a:r>
                  <a:rPr lang="pt-BR" dirty="0" smtClean="0"/>
                  <a:t> de sinal (tempo máximo de </a:t>
                </a:r>
                <a:r>
                  <a:rPr lang="pt-BR" dirty="0" err="1" smtClean="0"/>
                  <a:t>estacionariedade</a:t>
                </a:r>
                <a:r>
                  <a:rPr lang="pt-BR" dirty="0" smtClean="0"/>
                  <a:t>)</a:t>
                </a:r>
              </a:p>
              <a:p>
                <a:pPr lvl="2"/>
                <a:r>
                  <a:rPr lang="pt-BR" dirty="0" smtClean="0">
                    <a:solidFill>
                      <a:srgbClr val="0000FF"/>
                    </a:solidFill>
                  </a:rPr>
                  <a:t>Áudio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 40)</m:t>
                    </m:r>
                  </m:oMath>
                </a14:m>
                <a:endParaRPr lang="pt-BR" dirty="0" smtClean="0">
                  <a:solidFill>
                    <a:srgbClr val="0000FF"/>
                  </a:solidFill>
                </a:endParaRPr>
              </a:p>
              <a:p>
                <a:pPr lvl="2"/>
                <a:r>
                  <a:rPr lang="pt-BR" dirty="0" smtClean="0">
                    <a:solidFill>
                      <a:srgbClr val="FF0000"/>
                    </a:solidFill>
                  </a:rPr>
                  <a:t>Fala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8)</m:t>
                    </m:r>
                  </m:oMath>
                </a14:m>
                <a:endParaRPr lang="pt-BR" dirty="0" smtClean="0">
                  <a:solidFill>
                    <a:srgbClr val="FF0000"/>
                  </a:solidFill>
                </a:endParaRPr>
              </a:p>
              <a:p>
                <a:r>
                  <a:rPr lang="pt-BR" dirty="0" smtClean="0"/>
                  <a:t>LPC (</a:t>
                </a:r>
                <a:r>
                  <a:rPr lang="pt-BR" i="1" dirty="0" smtClean="0"/>
                  <a:t>Linear </a:t>
                </a:r>
                <a:r>
                  <a:rPr lang="pt-BR" i="1" dirty="0" err="1" smtClean="0"/>
                  <a:t>Prediction</a:t>
                </a:r>
                <a:r>
                  <a:rPr lang="pt-BR" i="1" dirty="0" smtClean="0"/>
                  <a:t> </a:t>
                </a:r>
                <a:r>
                  <a:rPr lang="pt-BR" i="1" dirty="0" err="1" smtClean="0"/>
                  <a:t>Coding</a:t>
                </a:r>
                <a:r>
                  <a:rPr lang="pt-BR" dirty="0" smtClean="0"/>
                  <a:t>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BR" dirty="0" smtClean="0"/>
                  <a:t> é representado por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pt-BR" dirty="0" smtClean="0"/>
                  <a:t> além de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pt-BR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22" t="-195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1/2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3200" dirty="0" smtClean="0"/>
                  <a:t>Sinal de fala @ 7 bits</a:t>
                </a:r>
              </a:p>
              <a:p>
                <a:r>
                  <a:rPr lang="pt-BR" sz="3200" dirty="0" smtClean="0"/>
                  <a:t>Ordem do </a:t>
                </a:r>
                <a:r>
                  <a:rPr lang="pt-BR" sz="3200" dirty="0" err="1" smtClean="0"/>
                  <a:t>preditor</a:t>
                </a:r>
                <a:r>
                  <a:rPr lang="pt-BR" sz="3200" dirty="0" smtClean="0"/>
                  <a:t>: </a:t>
                </a:r>
                <a14:m>
                  <m:oMath xmlns:m="http://schemas.openxmlformats.org/officeDocument/2006/math">
                    <m:r>
                      <a:rPr lang="pt-BR" sz="3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 = 8</m:t>
                    </m:r>
                  </m:oMath>
                </a14:m>
                <a:endParaRPr lang="pt-BR" sz="32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5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47</a:t>
            </a:fld>
            <a:endParaRPr lang="en-GB" dirty="0"/>
          </a:p>
        </p:txBody>
      </p:sp>
      <p:pic>
        <p:nvPicPr>
          <p:cNvPr id="7" name="Imagem 6" descr="sinal_fala_e_erro_modelagem_N8.png"/>
          <p:cNvPicPr>
            <a:picLocks noChangeAspect="1"/>
          </p:cNvPicPr>
          <p:nvPr/>
        </p:nvPicPr>
        <p:blipFill>
          <a:blip r:embed="rId3" cstate="print"/>
          <a:srcRect t="5690" r="4451"/>
          <a:stretch>
            <a:fillRect/>
          </a:stretch>
        </p:blipFill>
        <p:spPr>
          <a:xfrm>
            <a:off x="2205589" y="2456595"/>
            <a:ext cx="5505401" cy="4056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2/2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sz="3200" dirty="0" smtClean="0"/>
                  <a:t>Histogramas dos valores de </a:t>
                </a:r>
                <a14:m>
                  <m:oMath xmlns:m="http://schemas.openxmlformats.org/officeDocument/2006/math"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] </m:t>
                    </m:r>
                    <m:r>
                      <m:rPr>
                        <m:sty m:val="p"/>
                      </m:rPr>
                      <a:rPr lang="pt-BR" sz="3200" i="0" dirty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t-BR" sz="3200" i="1" dirty="0" err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sz="32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pt-BR" sz="3200" dirty="0" smtClean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5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48</a:t>
            </a:fld>
            <a:endParaRPr lang="en-GB" dirty="0"/>
          </a:p>
        </p:txBody>
      </p:sp>
      <p:pic>
        <p:nvPicPr>
          <p:cNvPr id="8" name="Imagem 7" descr="hist_quantizacao_amostras_x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362" y="1901160"/>
            <a:ext cx="5887881" cy="4581526"/>
          </a:xfrm>
          <a:prstGeom prst="rect">
            <a:avLst/>
          </a:prstGeom>
        </p:spPr>
      </p:pic>
      <p:pic>
        <p:nvPicPr>
          <p:cNvPr id="9" name="Imagem 8" descr="hist_quantizacao_erro_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362" y="1901160"/>
            <a:ext cx="5887881" cy="4581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LPC e Codificação por Entropia</a:t>
            </a:r>
            <a:endParaRPr lang="pt-BR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pt-BR" dirty="0" smtClean="0"/>
                  <a:t>Processamento por blocos (20 </a:t>
                </a:r>
                <a:r>
                  <a:rPr lang="pt-BR" dirty="0" err="1" smtClean="0"/>
                  <a:t>ms</a:t>
                </a:r>
                <a:r>
                  <a:rPr lang="pt-BR" dirty="0" smtClean="0"/>
                  <a:t>)</a:t>
                </a:r>
              </a:p>
              <a:p>
                <a:r>
                  <a:rPr lang="pt-BR" dirty="0" smtClean="0"/>
                  <a:t>Obter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pt-BR" dirty="0" smtClean="0"/>
                  <a:t> 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pt-BR" dirty="0" smtClean="0"/>
              </a:p>
              <a:p>
                <a:r>
                  <a:rPr lang="pt-BR" dirty="0" smtClean="0">
                    <a:solidFill>
                      <a:srgbClr val="FF0000"/>
                    </a:solidFill>
                  </a:rPr>
                  <a:t>Codificar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BR" dirty="0" smtClean="0">
                    <a:solidFill>
                      <a:srgbClr val="FF0000"/>
                    </a:solidFill>
                  </a:rPr>
                  <a:t> por Entropia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pt-BR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pt-BR" dirty="0" smtClean="0"/>
                  <a:t> concentra valores com probabilidade alta perto de zero. Logo,  sua codificação </a:t>
                </a:r>
                <a:r>
                  <a:rPr lang="pt-BR" dirty="0" err="1" smtClean="0"/>
                  <a:t>Huffman</a:t>
                </a:r>
                <a:r>
                  <a:rPr lang="pt-BR" dirty="0" smtClean="0"/>
                  <a:t> requer menos bits/símbolo.</a:t>
                </a:r>
              </a:p>
              <a:p>
                <a:r>
                  <a:rPr lang="pt-BR" dirty="0" smtClean="0"/>
                  <a:t>Quantizar os coeficientes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pt-BR" dirty="0" smtClean="0"/>
                  <a:t> também</a:t>
                </a:r>
              </a:p>
              <a:p>
                <a:pPr lvl="1"/>
                <a:r>
                  <a:rPr lang="pt-BR" dirty="0" smtClean="0"/>
                  <a:t>Erro de quantização de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BR" i="1" baseline="-25000" dirty="0" err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pt-BR" dirty="0" smtClean="0"/>
                  <a:t> embutido no erro de predição</a:t>
                </a:r>
              </a:p>
              <a:p>
                <a:pPr lvl="1"/>
                <a:r>
                  <a:rPr lang="pt-BR" b="1" dirty="0" smtClean="0"/>
                  <a:t>Compromisso:</a:t>
                </a:r>
                <a:r>
                  <a:rPr lang="pt-BR" dirty="0" smtClean="0"/>
                  <a:t> ordem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BR" dirty="0" smtClean="0"/>
                  <a:t> x faixa dinâmica do erro de predição</a:t>
                </a:r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1" t="-2683" b="-24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Definições e Conceitos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Áudio</a:t>
            </a:r>
          </a:p>
          <a:p>
            <a:pPr lvl="1"/>
            <a:r>
              <a:rPr lang="pt-BR" dirty="0" smtClean="0"/>
              <a:t>Som audível</a:t>
            </a:r>
          </a:p>
          <a:p>
            <a:r>
              <a:rPr lang="pt-BR" dirty="0" smtClean="0"/>
              <a:t>Som</a:t>
            </a:r>
          </a:p>
          <a:p>
            <a:pPr lvl="1"/>
            <a:r>
              <a:rPr lang="pt-BR" dirty="0" smtClean="0"/>
              <a:t>Propagação de vibrações (compressão e expansão) em um meio elástico (sólido, líquido ou gasoso)</a:t>
            </a:r>
          </a:p>
          <a:p>
            <a:r>
              <a:rPr lang="pt-BR" dirty="0" smtClean="0"/>
              <a:t> Audibilidade</a:t>
            </a:r>
          </a:p>
          <a:p>
            <a:pPr lvl="1"/>
            <a:r>
              <a:rPr lang="pt-BR" dirty="0" smtClean="0"/>
              <a:t>Propriedade de ser percebido pelo sistema auditivo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Codificação Perceptiva de Áudio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COM PERDAS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50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Compressão com Perdas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Meta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Transparência </a:t>
            </a:r>
            <a:r>
              <a:rPr lang="pt-BR" dirty="0" smtClean="0"/>
              <a:t>=</a:t>
            </a:r>
            <a:r>
              <a:rPr lang="pt-BR" dirty="0" smtClean="0">
                <a:solidFill>
                  <a:srgbClr val="FF0000"/>
                </a:solidFill>
              </a:rPr>
              <a:t> parecer igual</a:t>
            </a:r>
          </a:p>
          <a:p>
            <a:r>
              <a:rPr lang="pt-BR" dirty="0" smtClean="0"/>
              <a:t>Codificação Perceptiva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Não representar o que não seria percebido</a:t>
            </a:r>
          </a:p>
          <a:p>
            <a:r>
              <a:rPr lang="pt-BR" dirty="0" smtClean="0"/>
              <a:t>Estado da arte: compressão 10:1</a:t>
            </a:r>
          </a:p>
          <a:p>
            <a:r>
              <a:rPr lang="pt-BR" dirty="0" smtClean="0"/>
              <a:t>Ex. de Padrão: MPEG </a:t>
            </a:r>
            <a:r>
              <a:rPr lang="pt-BR" i="1" dirty="0" err="1" smtClean="0"/>
              <a:t>Audio</a:t>
            </a:r>
            <a:r>
              <a:rPr lang="pt-BR" i="1" dirty="0" smtClean="0"/>
              <a:t> </a:t>
            </a:r>
            <a:r>
              <a:rPr lang="pt-BR" i="1" dirty="0" err="1" smtClean="0"/>
              <a:t>Layer</a:t>
            </a:r>
            <a:r>
              <a:rPr lang="pt-BR" dirty="0" smtClean="0"/>
              <a:t> III (MP3)</a:t>
            </a:r>
          </a:p>
          <a:p>
            <a:r>
              <a:rPr lang="pt-BR" dirty="0" smtClean="0"/>
              <a:t>Outros Codificadores</a:t>
            </a:r>
          </a:p>
          <a:p>
            <a:pPr lvl="1"/>
            <a:r>
              <a:rPr lang="pt-BR" i="1" dirty="0" err="1" smtClean="0"/>
              <a:t>Ogg</a:t>
            </a:r>
            <a:r>
              <a:rPr lang="pt-BR" i="1" dirty="0" smtClean="0"/>
              <a:t> </a:t>
            </a:r>
            <a:r>
              <a:rPr lang="pt-BR" i="1" dirty="0" err="1" smtClean="0"/>
              <a:t>Vorbis</a:t>
            </a:r>
            <a:r>
              <a:rPr lang="pt-BR" dirty="0" smtClean="0"/>
              <a:t> (OGG) (gratuito e aberto)</a:t>
            </a:r>
          </a:p>
          <a:p>
            <a:pPr lvl="1"/>
            <a:r>
              <a:rPr lang="pt-BR" i="1" dirty="0" smtClean="0"/>
              <a:t>Windows Media </a:t>
            </a:r>
            <a:r>
              <a:rPr lang="pt-BR" i="1" dirty="0" err="1" smtClean="0"/>
              <a:t>Audio</a:t>
            </a:r>
            <a:r>
              <a:rPr lang="pt-BR" dirty="0" smtClean="0"/>
              <a:t> (WMA)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Codificação Psicoacústica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Base </a:t>
            </a:r>
          </a:p>
          <a:p>
            <a:pPr lvl="1"/>
            <a:r>
              <a:rPr lang="pt-BR" dirty="0" smtClean="0"/>
              <a:t>Percepção humana do som permite descartar informação desnecessária</a:t>
            </a:r>
          </a:p>
          <a:p>
            <a:r>
              <a:rPr lang="pt-BR" dirty="0" smtClean="0"/>
              <a:t>Psicoacústica</a:t>
            </a:r>
          </a:p>
          <a:p>
            <a:pPr lvl="1"/>
            <a:r>
              <a:rPr lang="pt-BR" dirty="0" smtClean="0"/>
              <a:t>Ciência que </a:t>
            </a:r>
            <a:r>
              <a:rPr lang="pt-BR" dirty="0" smtClean="0">
                <a:solidFill>
                  <a:srgbClr val="0000FF"/>
                </a:solidFill>
              </a:rPr>
              <a:t>estuda a relação entre os estímulos acústicos e as sensações auditivas</a:t>
            </a:r>
          </a:p>
          <a:p>
            <a:pPr lvl="1"/>
            <a:r>
              <a:rPr lang="pt-BR" dirty="0" smtClean="0"/>
              <a:t>Sua ênfase não é a propagação do som ou a biologia da audição: </a:t>
            </a:r>
            <a:r>
              <a:rPr lang="pt-BR" dirty="0" smtClean="0">
                <a:solidFill>
                  <a:srgbClr val="FF0000"/>
                </a:solidFill>
              </a:rPr>
              <a:t>estuda os EFEITOS produzidos pelos fenômenos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Codificador Perceptivo Genérico 1/2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Diagrama de Blocos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Meta: </a:t>
            </a:r>
            <a:r>
              <a:rPr lang="pt-BR" dirty="0" smtClean="0"/>
              <a:t>Compreender o funcionamento dos blocos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53</a:t>
            </a:fld>
            <a:endParaRPr lang="en-GB" dirty="0"/>
          </a:p>
        </p:txBody>
      </p:sp>
      <p:grpSp>
        <p:nvGrpSpPr>
          <p:cNvPr id="46" name="Grupo 45"/>
          <p:cNvGrpSpPr/>
          <p:nvPr/>
        </p:nvGrpSpPr>
        <p:grpSpPr>
          <a:xfrm>
            <a:off x="259292" y="2215503"/>
            <a:ext cx="8720932" cy="2841016"/>
            <a:chOff x="259292" y="2215503"/>
            <a:chExt cx="8720932" cy="2841016"/>
          </a:xfrm>
        </p:grpSpPr>
        <p:sp>
          <p:nvSpPr>
            <p:cNvPr id="7" name="Retângulo 6"/>
            <p:cNvSpPr/>
            <p:nvPr/>
          </p:nvSpPr>
          <p:spPr>
            <a:xfrm>
              <a:off x="1505681" y="2215503"/>
              <a:ext cx="1460310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Mapeamento 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Tempo- Freqüência</a:t>
              </a:r>
            </a:p>
          </p:txBody>
        </p:sp>
        <p:sp>
          <p:nvSpPr>
            <p:cNvPr id="8" name="Retângulo 7"/>
            <p:cNvSpPr/>
            <p:nvPr/>
          </p:nvSpPr>
          <p:spPr>
            <a:xfrm>
              <a:off x="3622475" y="2215503"/>
              <a:ext cx="1458036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Alocação 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Bits e Codificação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5736995" y="2215503"/>
              <a:ext cx="1605886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Formatação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 Seqüência 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Bits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326943" y="3998787"/>
              <a:ext cx="1603611" cy="10577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Modelo 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Psicoacústico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59292" y="2565774"/>
              <a:ext cx="58990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Áudio</a:t>
              </a:r>
            </a:p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PCM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061881" y="3946468"/>
              <a:ext cx="94897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Dados</a:t>
              </a:r>
            </a:p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Ancilares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890182" y="2565774"/>
              <a:ext cx="109004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Seqüência</a:t>
              </a:r>
            </a:p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Codificada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Conector reto 13"/>
            <p:cNvCxnSpPr>
              <a:stCxn id="11" idx="3"/>
              <a:endCxn id="7" idx="1"/>
            </p:cNvCxnSpPr>
            <p:nvPr/>
          </p:nvCxnSpPr>
          <p:spPr>
            <a:xfrm>
              <a:off x="849197" y="2842773"/>
              <a:ext cx="656484" cy="526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stCxn id="7" idx="3"/>
              <a:endCxn id="8" idx="1"/>
            </p:cNvCxnSpPr>
            <p:nvPr/>
          </p:nvCxnSpPr>
          <p:spPr>
            <a:xfrm>
              <a:off x="2965991" y="2843299"/>
              <a:ext cx="656484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>
              <a:stCxn id="8" idx="3"/>
              <a:endCxn id="9" idx="1"/>
            </p:cNvCxnSpPr>
            <p:nvPr/>
          </p:nvCxnSpPr>
          <p:spPr>
            <a:xfrm>
              <a:off x="5080511" y="2843299"/>
              <a:ext cx="656484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>
              <a:stCxn id="9" idx="3"/>
              <a:endCxn id="13" idx="1"/>
            </p:cNvCxnSpPr>
            <p:nvPr/>
          </p:nvCxnSpPr>
          <p:spPr>
            <a:xfrm flipV="1">
              <a:off x="7342881" y="2842773"/>
              <a:ext cx="547301" cy="526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/>
            <p:cNvCxnSpPr>
              <a:endCxn id="10" idx="1"/>
            </p:cNvCxnSpPr>
            <p:nvPr/>
          </p:nvCxnSpPr>
          <p:spPr>
            <a:xfrm rot="16200000" flipH="1">
              <a:off x="926338" y="3127048"/>
              <a:ext cx="1661624" cy="1139585"/>
            </a:xfrm>
            <a:prstGeom prst="bentConnector2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38"/>
            <p:cNvCxnSpPr>
              <a:stCxn id="10" idx="3"/>
              <a:endCxn id="8" idx="2"/>
            </p:cNvCxnSpPr>
            <p:nvPr/>
          </p:nvCxnSpPr>
          <p:spPr>
            <a:xfrm flipV="1">
              <a:off x="3930554" y="3471094"/>
              <a:ext cx="420939" cy="1056559"/>
            </a:xfrm>
            <a:prstGeom prst="bentConnector2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de seta reta 44"/>
            <p:cNvCxnSpPr>
              <a:stCxn id="12" idx="0"/>
              <a:endCxn id="9" idx="2"/>
            </p:cNvCxnSpPr>
            <p:nvPr/>
          </p:nvCxnSpPr>
          <p:spPr>
            <a:xfrm rot="5400000" flipH="1" flipV="1">
              <a:off x="6300467" y="3706997"/>
              <a:ext cx="475374" cy="3568"/>
            </a:xfrm>
            <a:prstGeom prst="straightConnector1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Codificador Perceptivo Genérico 2/2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Estágios de Processamento</a:t>
            </a:r>
          </a:p>
          <a:p>
            <a:pPr lvl="1"/>
            <a:r>
              <a:rPr lang="pt-BR" dirty="0" smtClean="0"/>
              <a:t>O sinal em PCM é dividido em segmentos de curta duração.</a:t>
            </a:r>
          </a:p>
          <a:p>
            <a:pPr lvl="1"/>
            <a:r>
              <a:rPr lang="pt-BR" dirty="0" smtClean="0"/>
              <a:t>Cada segmento é representado na freqüência.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É no domínio da freqüência que se dá a quantização.</a:t>
            </a:r>
          </a:p>
          <a:p>
            <a:pPr lvl="1"/>
            <a:r>
              <a:rPr lang="pt-BR" dirty="0" smtClean="0"/>
              <a:t>O modelo psicoacústico indica a intensidade mínima para percepção de cada freqüência.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A alocação de bits se faz de forma a manter imperceptível o erro de quantização.</a:t>
            </a:r>
          </a:p>
          <a:p>
            <a:pPr lvl="1"/>
            <a:r>
              <a:rPr lang="pt-BR" dirty="0" smtClean="0"/>
              <a:t>A seqüência de dados codificada (mais dados ancilares) é empacotada num </a:t>
            </a:r>
            <a:r>
              <a:rPr lang="pt-BR" i="1" dirty="0" smtClean="0"/>
              <a:t>frame</a:t>
            </a:r>
            <a:r>
              <a:rPr lang="pt-BR" dirty="0" smtClean="0"/>
              <a:t> de formato padrão.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Decodificador Perceptivo Genérico 1/2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55</a:t>
            </a:fld>
            <a:endParaRPr lang="en-GB"/>
          </a:p>
        </p:txBody>
      </p:sp>
      <p:grpSp>
        <p:nvGrpSpPr>
          <p:cNvPr id="27" name="Grupo 26"/>
          <p:cNvGrpSpPr/>
          <p:nvPr/>
        </p:nvGrpSpPr>
        <p:grpSpPr>
          <a:xfrm>
            <a:off x="40924" y="1972098"/>
            <a:ext cx="8964588" cy="3169825"/>
            <a:chOff x="54572" y="1972098"/>
            <a:chExt cx="8964588" cy="3169825"/>
          </a:xfrm>
        </p:grpSpPr>
        <p:sp>
          <p:nvSpPr>
            <p:cNvPr id="8" name="Retângulo 7"/>
            <p:cNvSpPr/>
            <p:nvPr/>
          </p:nvSpPr>
          <p:spPr>
            <a:xfrm>
              <a:off x="1505680" y="2925199"/>
              <a:ext cx="1578713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Desempacota-mento da Seqüência 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Bits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3581531" y="2925199"/>
              <a:ext cx="1458036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Reconstrução das </a:t>
              </a:r>
            </a:p>
            <a:p>
              <a:pPr algn="ctr"/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Amostras na Freqüência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513696" y="2925199"/>
              <a:ext cx="1720001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dirty="0" err="1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Remapeamento</a:t>
              </a:r>
              <a:r>
                <a:rPr lang="pt-BR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para o Tempo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4572" y="3275470"/>
              <a:ext cx="109004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Seqüência</a:t>
              </a:r>
            </a:p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Codificada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909243" y="4587925"/>
              <a:ext cx="94897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Dados</a:t>
              </a:r>
            </a:p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Ancilares</a:t>
              </a:r>
              <a:endPara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685462" y="3138990"/>
              <a:ext cx="1333698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Áudio</a:t>
              </a:r>
            </a:p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PCM</a:t>
              </a:r>
            </a:p>
            <a:p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Decodificado</a:t>
              </a:r>
            </a:p>
          </p:txBody>
        </p:sp>
        <p:cxnSp>
          <p:nvCxnSpPr>
            <p:cNvPr id="15" name="Conector reto 14"/>
            <p:cNvCxnSpPr>
              <a:stCxn id="12" idx="3"/>
              <a:endCxn id="8" idx="1"/>
            </p:cNvCxnSpPr>
            <p:nvPr/>
          </p:nvCxnSpPr>
          <p:spPr>
            <a:xfrm>
              <a:off x="1144614" y="3552469"/>
              <a:ext cx="361066" cy="526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>
              <a:stCxn id="8" idx="3"/>
              <a:endCxn id="9" idx="1"/>
            </p:cNvCxnSpPr>
            <p:nvPr/>
          </p:nvCxnSpPr>
          <p:spPr>
            <a:xfrm>
              <a:off x="3084393" y="3552995"/>
              <a:ext cx="497138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stCxn id="9" idx="3"/>
              <a:endCxn id="10" idx="1"/>
            </p:cNvCxnSpPr>
            <p:nvPr/>
          </p:nvCxnSpPr>
          <p:spPr>
            <a:xfrm>
              <a:off x="5039567" y="3552995"/>
              <a:ext cx="474129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>
              <a:stCxn id="10" idx="3"/>
              <a:endCxn id="14" idx="1"/>
            </p:cNvCxnSpPr>
            <p:nvPr/>
          </p:nvCxnSpPr>
          <p:spPr>
            <a:xfrm>
              <a:off x="7233697" y="3552995"/>
              <a:ext cx="451765" cy="1494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 rot="16200000" flipH="1">
              <a:off x="2946327" y="4164168"/>
              <a:ext cx="575472" cy="272042"/>
            </a:xfrm>
            <a:prstGeom prst="bentConnector3">
              <a:avLst>
                <a:gd name="adj1" fmla="val 197"/>
              </a:avLst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ixaDeTexto 24"/>
            <p:cNvSpPr txBox="1"/>
            <p:nvPr/>
          </p:nvSpPr>
          <p:spPr>
            <a:xfrm>
              <a:off x="1969834" y="1983471"/>
              <a:ext cx="2410916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Dados das Sub-bandas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Quantizados e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Fatores de Escala</a:t>
              </a:r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5149682" y="1972098"/>
              <a:ext cx="1487587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Dados das 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Sub-bandas</a:t>
              </a:r>
            </a:p>
            <a:p>
              <a:pPr algn="ctr"/>
              <a:r>
                <a:rPr lang="pt-B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Reconstruídos</a:t>
              </a:r>
            </a:p>
          </p:txBody>
        </p:sp>
      </p:grpSp>
      <p:sp>
        <p:nvSpPr>
          <p:cNvPr id="31" name="Forma livre 30"/>
          <p:cNvSpPr/>
          <p:nvPr/>
        </p:nvSpPr>
        <p:spPr>
          <a:xfrm>
            <a:off x="3152633" y="2838734"/>
            <a:ext cx="109182" cy="559558"/>
          </a:xfrm>
          <a:custGeom>
            <a:avLst/>
            <a:gdLst>
              <a:gd name="connsiteX0" fmla="*/ 97809 w 111456"/>
              <a:gd name="connsiteY0" fmla="*/ 655093 h 655093"/>
              <a:gd name="connsiteX1" fmla="*/ 2274 w 111456"/>
              <a:gd name="connsiteY1" fmla="*/ 545911 h 655093"/>
              <a:gd name="connsiteX2" fmla="*/ 111456 w 111456"/>
              <a:gd name="connsiteY2" fmla="*/ 0 h 65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456" h="655093">
                <a:moveTo>
                  <a:pt x="97809" y="655093"/>
                </a:moveTo>
                <a:cubicBezTo>
                  <a:pt x="48904" y="655093"/>
                  <a:pt x="0" y="655093"/>
                  <a:pt x="2274" y="545911"/>
                </a:cubicBezTo>
                <a:cubicBezTo>
                  <a:pt x="4548" y="436729"/>
                  <a:pt x="58002" y="218364"/>
                  <a:pt x="111456" y="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Forma livre 31"/>
          <p:cNvSpPr/>
          <p:nvPr/>
        </p:nvSpPr>
        <p:spPr>
          <a:xfrm>
            <a:off x="5268035" y="2825085"/>
            <a:ext cx="97809" cy="548185"/>
          </a:xfrm>
          <a:custGeom>
            <a:avLst/>
            <a:gdLst>
              <a:gd name="connsiteX0" fmla="*/ 97809 w 111456"/>
              <a:gd name="connsiteY0" fmla="*/ 655093 h 655093"/>
              <a:gd name="connsiteX1" fmla="*/ 2274 w 111456"/>
              <a:gd name="connsiteY1" fmla="*/ 545911 h 655093"/>
              <a:gd name="connsiteX2" fmla="*/ 111456 w 111456"/>
              <a:gd name="connsiteY2" fmla="*/ 0 h 655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456" h="655093">
                <a:moveTo>
                  <a:pt x="97809" y="655093"/>
                </a:moveTo>
                <a:cubicBezTo>
                  <a:pt x="48904" y="655093"/>
                  <a:pt x="0" y="655093"/>
                  <a:pt x="2274" y="545911"/>
                </a:cubicBezTo>
                <a:cubicBezTo>
                  <a:pt x="4548" y="436729"/>
                  <a:pt x="58002" y="218364"/>
                  <a:pt x="111456" y="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/>
          <p:cNvSpPr txBox="1"/>
          <p:nvPr/>
        </p:nvSpPr>
        <p:spPr>
          <a:xfrm>
            <a:off x="1546715" y="5518261"/>
            <a:ext cx="5621539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DUAL do Codificador Perceptivo</a:t>
            </a:r>
          </a:p>
          <a:p>
            <a:r>
              <a:rPr lang="pt-B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(Sem Modelo Psicoacústico)</a:t>
            </a: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Decodificador Perceptivo Genérico 2/2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Estágios de Operação</a:t>
            </a:r>
          </a:p>
          <a:p>
            <a:pPr lvl="1"/>
            <a:r>
              <a:rPr lang="pt-BR" dirty="0" smtClean="0"/>
              <a:t>Os </a:t>
            </a:r>
            <a:r>
              <a:rPr lang="pt-BR" i="1" dirty="0" smtClean="0"/>
              <a:t>frames</a:t>
            </a:r>
            <a:r>
              <a:rPr lang="pt-BR" dirty="0" smtClean="0"/>
              <a:t> recebidos são desempacotados e os dados ancilares extraídos.</a:t>
            </a:r>
          </a:p>
          <a:p>
            <a:pPr lvl="1">
              <a:spcBef>
                <a:spcPts val="1800"/>
              </a:spcBef>
            </a:pPr>
            <a:r>
              <a:rPr lang="pt-BR" dirty="0" smtClean="0"/>
              <a:t>Os dados são de-quantizados, levando à sua representação na freqüência.</a:t>
            </a:r>
          </a:p>
          <a:p>
            <a:pPr lvl="1">
              <a:spcBef>
                <a:spcPts val="1800"/>
              </a:spcBef>
            </a:pPr>
            <a:r>
              <a:rPr lang="pt-BR" dirty="0" smtClean="0"/>
              <a:t>Os dados são reconvertidos ao tempo, gerando sua versão decodificada em PCM.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7318" y="1857465"/>
            <a:ext cx="7200896" cy="1470025"/>
          </a:xfrm>
        </p:spPr>
        <p:txBody>
          <a:bodyPr/>
          <a:lstStyle/>
          <a:p>
            <a:r>
              <a:rPr lang="pt-BR" dirty="0" smtClean="0"/>
              <a:t>Representação em</a:t>
            </a:r>
            <a:br>
              <a:rPr lang="pt-BR" dirty="0" smtClean="0"/>
            </a:br>
            <a:r>
              <a:rPr lang="pt-BR" dirty="0" smtClean="0"/>
              <a:t>Tempo-Freqüência (TF)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57</a:t>
            </a:fld>
            <a:endParaRPr lang="en-GB"/>
          </a:p>
        </p:txBody>
      </p:sp>
      <p:grpSp>
        <p:nvGrpSpPr>
          <p:cNvPr id="7" name="Grupo 6"/>
          <p:cNvGrpSpPr/>
          <p:nvPr/>
        </p:nvGrpSpPr>
        <p:grpSpPr>
          <a:xfrm>
            <a:off x="1160058" y="3863900"/>
            <a:ext cx="7725733" cy="2516452"/>
            <a:chOff x="259292" y="2215503"/>
            <a:chExt cx="8722171" cy="2841016"/>
          </a:xfrm>
        </p:grpSpPr>
        <p:sp>
          <p:nvSpPr>
            <p:cNvPr id="8" name="Retângulo 7"/>
            <p:cNvSpPr/>
            <p:nvPr/>
          </p:nvSpPr>
          <p:spPr>
            <a:xfrm>
              <a:off x="1505681" y="2215503"/>
              <a:ext cx="1460310" cy="1255591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Mapeamento </a:t>
              </a:r>
            </a:p>
            <a:p>
              <a:pPr algn="ctr"/>
              <a:r>
                <a:rPr lang="pt-BR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Tempo- Freqüência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3622475" y="2215503"/>
              <a:ext cx="1458036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Alocação 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Bits e Codificação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736995" y="2215503"/>
              <a:ext cx="1605886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Formatação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 Seqüência 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Bits</a:t>
              </a:r>
              <a:endParaRPr lang="pt-BR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326943" y="3998787"/>
              <a:ext cx="1603611" cy="10577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Modelo 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Psicoacústico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59292" y="2565774"/>
              <a:ext cx="589979" cy="5559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Áudio</a:t>
              </a:r>
            </a:p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PCM</a:t>
              </a:r>
              <a:endPara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063641" y="3946468"/>
              <a:ext cx="950121" cy="5559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Dados</a:t>
              </a:r>
            </a:p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Ancilares</a:t>
              </a:r>
              <a:endPara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890182" y="2565774"/>
              <a:ext cx="1091281" cy="5559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Seqüência</a:t>
              </a:r>
            </a:p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Codificada</a:t>
              </a:r>
              <a:endPara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Conector reto 14"/>
            <p:cNvCxnSpPr>
              <a:stCxn id="12" idx="3"/>
              <a:endCxn id="8" idx="1"/>
            </p:cNvCxnSpPr>
            <p:nvPr/>
          </p:nvCxnSpPr>
          <p:spPr>
            <a:xfrm flipV="1">
              <a:off x="849271" y="2843299"/>
              <a:ext cx="656410" cy="454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>
              <a:stCxn id="8" idx="3"/>
              <a:endCxn id="9" idx="1"/>
            </p:cNvCxnSpPr>
            <p:nvPr/>
          </p:nvCxnSpPr>
          <p:spPr>
            <a:xfrm>
              <a:off x="2965991" y="2843299"/>
              <a:ext cx="656484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stCxn id="9" idx="3"/>
              <a:endCxn id="10" idx="1"/>
            </p:cNvCxnSpPr>
            <p:nvPr/>
          </p:nvCxnSpPr>
          <p:spPr>
            <a:xfrm>
              <a:off x="5080511" y="2843299"/>
              <a:ext cx="656484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>
              <a:stCxn id="10" idx="3"/>
              <a:endCxn id="14" idx="1"/>
            </p:cNvCxnSpPr>
            <p:nvPr/>
          </p:nvCxnSpPr>
          <p:spPr>
            <a:xfrm>
              <a:off x="7342880" y="2843299"/>
              <a:ext cx="547302" cy="454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35"/>
            <p:cNvCxnSpPr>
              <a:endCxn id="11" idx="1"/>
            </p:cNvCxnSpPr>
            <p:nvPr/>
          </p:nvCxnSpPr>
          <p:spPr>
            <a:xfrm rot="16200000" flipH="1">
              <a:off x="926338" y="3127048"/>
              <a:ext cx="1661624" cy="1139585"/>
            </a:xfrm>
            <a:prstGeom prst="bentConnector2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38"/>
            <p:cNvCxnSpPr>
              <a:stCxn id="11" idx="3"/>
              <a:endCxn id="9" idx="2"/>
            </p:cNvCxnSpPr>
            <p:nvPr/>
          </p:nvCxnSpPr>
          <p:spPr>
            <a:xfrm flipV="1">
              <a:off x="3930554" y="3471094"/>
              <a:ext cx="420939" cy="1056559"/>
            </a:xfrm>
            <a:prstGeom prst="bentConnector2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>
              <a:stCxn id="13" idx="0"/>
              <a:endCxn id="10" idx="2"/>
            </p:cNvCxnSpPr>
            <p:nvPr/>
          </p:nvCxnSpPr>
          <p:spPr>
            <a:xfrm rot="5400000" flipH="1" flipV="1">
              <a:off x="6301633" y="3708164"/>
              <a:ext cx="475375" cy="1235"/>
            </a:xfrm>
            <a:prstGeom prst="straightConnector1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Espectro de Áudio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Representação mais compacta que a temporal</a:t>
            </a:r>
          </a:p>
          <a:p>
            <a:r>
              <a:rPr lang="pt-BR" dirty="0" smtClean="0"/>
              <a:t>Variante no Tempo</a:t>
            </a:r>
          </a:p>
          <a:p>
            <a:r>
              <a:rPr lang="pt-BR" dirty="0" smtClean="0">
                <a:solidFill>
                  <a:srgbClr val="0000FF"/>
                </a:solidFill>
              </a:rPr>
              <a:t>A percepção auditiva é relacionada com componentes espectrais salientes</a:t>
            </a:r>
          </a:p>
          <a:p>
            <a:r>
              <a:rPr lang="pt-BR" dirty="0" smtClean="0"/>
              <a:t>Fenômenos psicoacústicos são caracterizados principalmente no espectro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Transformação TF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Tipos Principais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Transformada por Blocos</a:t>
            </a:r>
          </a:p>
          <a:p>
            <a:pPr lvl="2"/>
            <a:r>
              <a:rPr lang="pt-BR" dirty="0" smtClean="0"/>
              <a:t>Segmentação Temporal (</a:t>
            </a:r>
            <a:r>
              <a:rPr lang="pt-BR" i="1" dirty="0" smtClean="0"/>
              <a:t>N</a:t>
            </a:r>
            <a:r>
              <a:rPr lang="pt-BR" dirty="0" smtClean="0"/>
              <a:t> amostras)</a:t>
            </a:r>
          </a:p>
          <a:p>
            <a:pPr lvl="2"/>
            <a:r>
              <a:rPr lang="pt-BR" dirty="0" smtClean="0"/>
              <a:t>Obtenção do espectro de cada bloco</a:t>
            </a:r>
          </a:p>
          <a:p>
            <a:pPr lvl="2"/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STFT – </a:t>
            </a:r>
            <a:r>
              <a:rPr lang="pt-BR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Short-Time Fourier </a:t>
            </a:r>
            <a:r>
              <a:rPr lang="pt-BR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</a:t>
            </a:r>
            <a:endParaRPr lang="pt-BR" i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pt-BR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MDCT</a:t>
            </a:r>
            <a:r>
              <a:rPr lang="pt-BR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pt-BR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Modified</a:t>
            </a:r>
            <a:r>
              <a:rPr lang="pt-BR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Discrete</a:t>
            </a:r>
            <a:r>
              <a:rPr lang="pt-BR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Cosine</a:t>
            </a:r>
            <a:r>
              <a:rPr lang="pt-BR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</a:t>
            </a:r>
            <a:endParaRPr lang="pt-BR" i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Banco de Filtros</a:t>
            </a:r>
          </a:p>
          <a:p>
            <a:pPr lvl="2"/>
            <a:r>
              <a:rPr lang="pt-BR" dirty="0" smtClean="0"/>
              <a:t>Decomposição do sinal em um conjunto de sinais no tempo, cada um contendo uma faixa seletiva de freqüência (sub-banda)</a:t>
            </a:r>
          </a:p>
          <a:p>
            <a:pPr lvl="2"/>
            <a:r>
              <a:rPr lang="pt-BR" dirty="0" err="1" smtClean="0"/>
              <a:t>Decimação</a:t>
            </a:r>
            <a:endParaRPr lang="pt-BR" dirty="0" smtClean="0"/>
          </a:p>
          <a:p>
            <a:pPr lvl="2"/>
            <a:r>
              <a:rPr lang="pt-BR" dirty="0" smtClean="0"/>
              <a:t>Segmentação em blocos nas sub-bandas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59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ear.jpg"/>
          <p:cNvPicPr>
            <a:picLocks noChangeAspect="1"/>
          </p:cNvPicPr>
          <p:nvPr/>
        </p:nvPicPr>
        <p:blipFill>
          <a:blip r:embed="rId2" cstate="print"/>
          <a:srcRect t="2402" b="6688"/>
          <a:stretch>
            <a:fillRect/>
          </a:stretch>
        </p:blipFill>
        <p:spPr>
          <a:xfrm>
            <a:off x="1714480" y="2058030"/>
            <a:ext cx="6548058" cy="421484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Sistema Auditivo Humano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Periférico (externo, médio e interno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STFT  1/3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Esquema de Decomposição</a:t>
            </a:r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60</a:t>
            </a:fld>
            <a:endParaRPr lang="en-GB" dirty="0"/>
          </a:p>
        </p:txBody>
      </p:sp>
      <p:pic>
        <p:nvPicPr>
          <p:cNvPr id="7" name="Imagem 6" descr="transf2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1840" y="2825534"/>
            <a:ext cx="7983940" cy="2306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STFT  2/3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Conteú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BR" dirty="0" smtClean="0"/>
                  <a:t>Transformada: DFT de Tamanho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pt-BR" i="1" dirty="0" smtClean="0"/>
              </a:p>
              <a:p>
                <a:pPr lvl="1"/>
                <a:r>
                  <a:rPr lang="pt-BR" dirty="0" smtClean="0"/>
                  <a:t>DFT: </a:t>
                </a:r>
                <a:r>
                  <a:rPr lang="pt-BR" i="1" dirty="0" err="1" smtClean="0"/>
                  <a:t>Discrete</a:t>
                </a:r>
                <a:r>
                  <a:rPr lang="pt-BR" i="1" dirty="0" smtClean="0"/>
                  <a:t> Fourier </a:t>
                </a:r>
                <a:r>
                  <a:rPr lang="pt-BR" i="1" dirty="0" err="1" smtClean="0"/>
                  <a:t>Transform</a:t>
                </a:r>
                <a:endParaRPr lang="pt-BR" i="1" dirty="0" smtClean="0"/>
              </a:p>
              <a:p>
                <a:pPr lvl="1"/>
                <a:r>
                  <a:rPr lang="pt-BR" dirty="0" smtClean="0">
                    <a:solidFill>
                      <a:srgbClr val="FF0000"/>
                    </a:solidFill>
                  </a:rPr>
                  <a:t>DFT: Um período do espectro (contínuo na freqüência) é uniformemente subdivido em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t-BR" dirty="0" smtClean="0">
                    <a:solidFill>
                      <a:srgbClr val="FF0000"/>
                    </a:solidFill>
                  </a:rPr>
                  <a:t> intervalos de tamanho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t-BR" dirty="0" smtClean="0"/>
                  <a:t> </a:t>
                </a:r>
              </a:p>
              <a:p>
                <a:r>
                  <a:rPr lang="pt-BR" dirty="0" smtClean="0"/>
                  <a:t>Cada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pt-BR" dirty="0" smtClean="0"/>
                  <a:t> amostras no tempo originam </a:t>
                </a:r>
                <a:r>
                  <a:rPr lang="pt-BR" i="1" dirty="0" smtClean="0"/>
                  <a:t>N</a:t>
                </a:r>
                <a:r>
                  <a:rPr lang="pt-BR" dirty="0" smtClean="0"/>
                  <a:t> raias na freqüência: </a:t>
                </a:r>
                <a14:m>
                  <m:oMath xmlns:m="http://schemas.openxmlformats.org/officeDocument/2006/math"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pt-BR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BR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pt-BR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pt-BR" dirty="0" smtClean="0"/>
              </a:p>
              <a:p>
                <a:r>
                  <a:rPr lang="pt-BR" dirty="0" smtClean="0"/>
                  <a:t>É possível acompanhar a evolução da intensidade de cada raia no tempo</a:t>
                </a:r>
                <a:endParaRPr lang="pt-BR" dirty="0"/>
              </a:p>
            </p:txBody>
          </p:sp>
        </mc:Choice>
        <mc:Fallback xmlns="">
          <p:sp>
            <p:nvSpPr>
              <p:cNvPr id="3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322" t="-1951" r="-2496" b="-158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61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STFT   3/3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62</a:t>
            </a:fld>
            <a:endParaRPr lang="en-GB" dirty="0"/>
          </a:p>
        </p:txBody>
      </p:sp>
      <p:sp>
        <p:nvSpPr>
          <p:cNvPr id="34" name="Retângulo 33"/>
          <p:cNvSpPr/>
          <p:nvPr/>
        </p:nvSpPr>
        <p:spPr>
          <a:xfrm>
            <a:off x="4701641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Grupo 128"/>
          <p:cNvGrpSpPr/>
          <p:nvPr/>
        </p:nvGrpSpPr>
        <p:grpSpPr>
          <a:xfrm>
            <a:off x="-4493" y="3679371"/>
            <a:ext cx="9433581" cy="1611602"/>
            <a:chOff x="-4493" y="3757950"/>
            <a:chExt cx="9433581" cy="1837832"/>
          </a:xfrm>
        </p:grpSpPr>
        <p:grpSp>
          <p:nvGrpSpPr>
            <p:cNvPr id="37" name="Grupo 52"/>
            <p:cNvGrpSpPr/>
            <p:nvPr/>
          </p:nvGrpSpPr>
          <p:grpSpPr>
            <a:xfrm>
              <a:off x="-4493" y="3759925"/>
              <a:ext cx="3915539" cy="1834074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89" name="Forma livre 88"/>
              <p:cNvSpPr/>
              <p:nvPr/>
            </p:nvSpPr>
            <p:spPr>
              <a:xfrm>
                <a:off x="709684" y="2138257"/>
                <a:ext cx="3125337" cy="1045085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337" h="1325076">
                    <a:moveTo>
                      <a:pt x="0" y="1079416"/>
                    </a:moveTo>
                    <a:cubicBezTo>
                      <a:pt x="120555" y="767792"/>
                      <a:pt x="236561" y="462381"/>
                      <a:pt x="354841" y="369732"/>
                    </a:cubicBezTo>
                    <a:cubicBezTo>
                      <a:pt x="473122" y="277083"/>
                      <a:pt x="600501" y="580387"/>
                      <a:pt x="709683" y="523521"/>
                    </a:cubicBezTo>
                    <a:cubicBezTo>
                      <a:pt x="818865" y="466655"/>
                      <a:pt x="901889" y="57076"/>
                      <a:pt x="1009934" y="28538"/>
                    </a:cubicBezTo>
                    <a:cubicBezTo>
                      <a:pt x="1117979" y="0"/>
                      <a:pt x="1244221" y="189783"/>
                      <a:pt x="1357952" y="352292"/>
                    </a:cubicBezTo>
                    <a:cubicBezTo>
                      <a:pt x="1471683" y="514801"/>
                      <a:pt x="1578591" y="862986"/>
                      <a:pt x="1692322" y="1003591"/>
                    </a:cubicBezTo>
                    <a:cubicBezTo>
                      <a:pt x="1806053" y="1144196"/>
                      <a:pt x="1925471" y="1262288"/>
                      <a:pt x="2040340" y="1195924"/>
                    </a:cubicBezTo>
                    <a:cubicBezTo>
                      <a:pt x="2155209" y="1129560"/>
                      <a:pt x="2266665" y="646561"/>
                      <a:pt x="2381534" y="605407"/>
                    </a:cubicBezTo>
                    <a:cubicBezTo>
                      <a:pt x="2496403" y="564253"/>
                      <a:pt x="2605585" y="829056"/>
                      <a:pt x="2729552" y="949001"/>
                    </a:cubicBezTo>
                    <a:cubicBezTo>
                      <a:pt x="2853519" y="1068946"/>
                      <a:pt x="2989997" y="1238640"/>
                      <a:pt x="3125337" y="1325076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90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91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4"/>
                <p:cNvCxnSpPr/>
                <p:nvPr/>
              </p:nvCxnSpPr>
              <p:spPr>
                <a:xfrm rot="5400000" flipH="1" flipV="1">
                  <a:off x="1207804" y="4613091"/>
                  <a:ext cx="408595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5"/>
                <p:cNvCxnSpPr/>
                <p:nvPr/>
              </p:nvCxnSpPr>
              <p:spPr>
                <a:xfrm rot="5400000" flipH="1" flipV="1">
                  <a:off x="1189803" y="4375708"/>
                  <a:ext cx="897167" cy="82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6"/>
                <p:cNvCxnSpPr/>
                <p:nvPr/>
              </p:nvCxnSpPr>
              <p:spPr>
                <a:xfrm rot="5400000" flipH="1" flipV="1">
                  <a:off x="1470367" y="4430796"/>
                  <a:ext cx="788606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7"/>
                <p:cNvCxnSpPr/>
                <p:nvPr/>
              </p:nvCxnSpPr>
              <p:spPr>
                <a:xfrm rot="5400000" flipH="1" flipV="1">
                  <a:off x="1500693" y="4234853"/>
                  <a:ext cx="1180490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10"/>
                <p:cNvCxnSpPr/>
                <p:nvPr/>
              </p:nvCxnSpPr>
              <p:spPr>
                <a:xfrm rot="5400000">
                  <a:off x="2644804" y="4675618"/>
                  <a:ext cx="248290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11"/>
                <p:cNvCxnSpPr/>
                <p:nvPr/>
              </p:nvCxnSpPr>
              <p:spPr>
                <a:xfrm rot="5400000">
                  <a:off x="2648259" y="4454775"/>
                  <a:ext cx="693916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CaixaDeTexto 100"/>
                <p:cNvSpPr txBox="1"/>
                <p:nvPr/>
              </p:nvSpPr>
              <p:spPr>
                <a:xfrm>
                  <a:off x="1259540" y="4832137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102" name="CaixaDeTexto 101"/>
                <p:cNvSpPr txBox="1"/>
                <p:nvPr/>
              </p:nvSpPr>
              <p:spPr>
                <a:xfrm>
                  <a:off x="1253308" y="3091220"/>
                  <a:ext cx="767805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,1]|</a:t>
                  </a:r>
                  <a:endParaRPr lang="pt-BR" sz="2400" dirty="0"/>
                </a:p>
              </p:txBody>
            </p:sp>
            <p:sp>
              <p:nvSpPr>
                <p:cNvPr id="103" name="CaixaDeTexto 102"/>
                <p:cNvSpPr txBox="1"/>
                <p:nvPr/>
              </p:nvSpPr>
              <p:spPr>
                <a:xfrm>
                  <a:off x="3518837" y="4769896"/>
                  <a:ext cx="338554" cy="461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104" name="CaixaDeTexto 103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38" name="Grupo 75"/>
            <p:cNvGrpSpPr/>
            <p:nvPr/>
          </p:nvGrpSpPr>
          <p:grpSpPr>
            <a:xfrm>
              <a:off x="1758005" y="4015233"/>
              <a:ext cx="3915539" cy="1580549"/>
              <a:chOff x="5228464" y="2875619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73" name="Forma livre 72"/>
              <p:cNvSpPr/>
              <p:nvPr/>
            </p:nvSpPr>
            <p:spPr>
              <a:xfrm>
                <a:off x="5445457" y="3664424"/>
                <a:ext cx="3057098" cy="727881"/>
              </a:xfrm>
              <a:custGeom>
                <a:avLst/>
                <a:gdLst>
                  <a:gd name="connsiteX0" fmla="*/ 0 w 3057098"/>
                  <a:gd name="connsiteY0" fmla="*/ 6824 h 727881"/>
                  <a:gd name="connsiteX1" fmla="*/ 341194 w 3057098"/>
                  <a:gd name="connsiteY1" fmla="*/ 334370 h 727881"/>
                  <a:gd name="connsiteX2" fmla="*/ 682388 w 3057098"/>
                  <a:gd name="connsiteY2" fmla="*/ 552734 h 727881"/>
                  <a:gd name="connsiteX3" fmla="*/ 1023582 w 3057098"/>
                  <a:gd name="connsiteY3" fmla="*/ 702860 h 727881"/>
                  <a:gd name="connsiteX4" fmla="*/ 1364776 w 3057098"/>
                  <a:gd name="connsiteY4" fmla="*/ 402609 h 727881"/>
                  <a:gd name="connsiteX5" fmla="*/ 1705970 w 3057098"/>
                  <a:gd name="connsiteY5" fmla="*/ 6824 h 727881"/>
                  <a:gd name="connsiteX6" fmla="*/ 2047164 w 3057098"/>
                  <a:gd name="connsiteY6" fmla="*/ 361666 h 727881"/>
                  <a:gd name="connsiteX7" fmla="*/ 2402006 w 3057098"/>
                  <a:gd name="connsiteY7" fmla="*/ 225188 h 727881"/>
                  <a:gd name="connsiteX8" fmla="*/ 2729552 w 3057098"/>
                  <a:gd name="connsiteY8" fmla="*/ 498143 h 727881"/>
                  <a:gd name="connsiteX9" fmla="*/ 3057098 w 3057098"/>
                  <a:gd name="connsiteY9" fmla="*/ 716507 h 72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7098" h="727881">
                    <a:moveTo>
                      <a:pt x="0" y="6824"/>
                    </a:moveTo>
                    <a:cubicBezTo>
                      <a:pt x="113731" y="125104"/>
                      <a:pt x="227463" y="243385"/>
                      <a:pt x="341194" y="334370"/>
                    </a:cubicBezTo>
                    <a:cubicBezTo>
                      <a:pt x="454925" y="425355"/>
                      <a:pt x="568657" y="491319"/>
                      <a:pt x="682388" y="552734"/>
                    </a:cubicBezTo>
                    <a:cubicBezTo>
                      <a:pt x="796119" y="614149"/>
                      <a:pt x="909851" y="727881"/>
                      <a:pt x="1023582" y="702860"/>
                    </a:cubicBezTo>
                    <a:cubicBezTo>
                      <a:pt x="1137313" y="677839"/>
                      <a:pt x="1251045" y="518615"/>
                      <a:pt x="1364776" y="402609"/>
                    </a:cubicBezTo>
                    <a:cubicBezTo>
                      <a:pt x="1478507" y="286603"/>
                      <a:pt x="1592239" y="13648"/>
                      <a:pt x="1705970" y="6824"/>
                    </a:cubicBezTo>
                    <a:cubicBezTo>
                      <a:pt x="1819701" y="0"/>
                      <a:pt x="1931158" y="325272"/>
                      <a:pt x="2047164" y="361666"/>
                    </a:cubicBezTo>
                    <a:cubicBezTo>
                      <a:pt x="2163170" y="398060"/>
                      <a:pt x="2288275" y="202442"/>
                      <a:pt x="2402006" y="225188"/>
                    </a:cubicBezTo>
                    <a:cubicBezTo>
                      <a:pt x="2515737" y="247934"/>
                      <a:pt x="2620370" y="416256"/>
                      <a:pt x="2729552" y="498143"/>
                    </a:cubicBezTo>
                    <a:cubicBezTo>
                      <a:pt x="2838734" y="580030"/>
                      <a:pt x="2947916" y="648268"/>
                      <a:pt x="3057098" y="716507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74" name="Grupo 115"/>
              <p:cNvGrpSpPr/>
              <p:nvPr/>
            </p:nvGrpSpPr>
            <p:grpSpPr>
              <a:xfrm>
                <a:off x="5228464" y="2875619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75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4"/>
                <p:cNvCxnSpPr/>
                <p:nvPr/>
              </p:nvCxnSpPr>
              <p:spPr>
                <a:xfrm rot="5400000" flipH="1" flipV="1">
                  <a:off x="946237" y="4352584"/>
                  <a:ext cx="930937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5"/>
                <p:cNvCxnSpPr/>
                <p:nvPr/>
              </p:nvCxnSpPr>
              <p:spPr>
                <a:xfrm rot="5400000" flipH="1" flipV="1">
                  <a:off x="1325995" y="4512992"/>
                  <a:ext cx="623957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6"/>
                <p:cNvCxnSpPr/>
                <p:nvPr/>
              </p:nvCxnSpPr>
              <p:spPr>
                <a:xfrm rot="5400000" flipH="1" flipV="1">
                  <a:off x="1674729" y="4636218"/>
                  <a:ext cx="379089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"/>
                <p:cNvCxnSpPr/>
                <p:nvPr/>
              </p:nvCxnSpPr>
              <p:spPr>
                <a:xfrm rot="5400000" flipH="1" flipV="1">
                  <a:off x="1968311" y="4704853"/>
                  <a:ext cx="243404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8"/>
                <p:cNvCxnSpPr/>
                <p:nvPr/>
              </p:nvCxnSpPr>
              <p:spPr>
                <a:xfrm rot="5400000" flipH="1" flipV="1">
                  <a:off x="2055659" y="4544051"/>
                  <a:ext cx="522301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9"/>
                <p:cNvCxnSpPr/>
                <p:nvPr/>
              </p:nvCxnSpPr>
              <p:spPr>
                <a:xfrm rot="5400000" flipH="1" flipV="1">
                  <a:off x="2082590" y="4347603"/>
                  <a:ext cx="920975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10"/>
                <p:cNvCxnSpPr/>
                <p:nvPr/>
              </p:nvCxnSpPr>
              <p:spPr>
                <a:xfrm rot="5400000">
                  <a:off x="2489318" y="4521191"/>
                  <a:ext cx="558469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11"/>
                <p:cNvCxnSpPr/>
                <p:nvPr/>
              </p:nvCxnSpPr>
              <p:spPr>
                <a:xfrm rot="5400000">
                  <a:off x="2648259" y="4454775"/>
                  <a:ext cx="693916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CaixaDeTexto 84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86" name="CaixaDeTexto 85"/>
                <p:cNvSpPr txBox="1"/>
                <p:nvPr/>
              </p:nvSpPr>
              <p:spPr>
                <a:xfrm>
                  <a:off x="1253308" y="3091220"/>
                  <a:ext cx="767805" cy="659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,2]|</a:t>
                  </a:r>
                  <a:endParaRPr lang="pt-BR" sz="2400" dirty="0"/>
                </a:p>
              </p:txBody>
            </p:sp>
            <p:sp>
              <p:nvSpPr>
                <p:cNvPr id="87" name="CaixaDeTexto 86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88" name="CaixaDeTexto 87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39" name="Grupo 92"/>
            <p:cNvGrpSpPr/>
            <p:nvPr/>
          </p:nvGrpSpPr>
          <p:grpSpPr>
            <a:xfrm>
              <a:off x="3769899" y="3759925"/>
              <a:ext cx="3915539" cy="1834076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57" name="Forma livre 56"/>
              <p:cNvSpPr/>
              <p:nvPr/>
            </p:nvSpPr>
            <p:spPr>
              <a:xfrm>
                <a:off x="709684" y="2312365"/>
                <a:ext cx="3125337" cy="870978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61191 w 3125337"/>
                  <a:gd name="connsiteY1" fmla="*/ 723586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0908 h 1316568"/>
                  <a:gd name="connsiteX1" fmla="*/ 361191 w 3125337"/>
                  <a:gd name="connsiteY1" fmla="*/ 715078 h 1316568"/>
                  <a:gd name="connsiteX2" fmla="*/ 671583 w 3125337"/>
                  <a:gd name="connsiteY2" fmla="*/ 223604 h 1316568"/>
                  <a:gd name="connsiteX3" fmla="*/ 1009934 w 3125337"/>
                  <a:gd name="connsiteY3" fmla="*/ 20030 h 1316568"/>
                  <a:gd name="connsiteX4" fmla="*/ 1357952 w 3125337"/>
                  <a:gd name="connsiteY4" fmla="*/ 343784 h 1316568"/>
                  <a:gd name="connsiteX5" fmla="*/ 1692322 w 3125337"/>
                  <a:gd name="connsiteY5" fmla="*/ 995083 h 1316568"/>
                  <a:gd name="connsiteX6" fmla="*/ 2040340 w 3125337"/>
                  <a:gd name="connsiteY6" fmla="*/ 1187416 h 1316568"/>
                  <a:gd name="connsiteX7" fmla="*/ 2381534 w 3125337"/>
                  <a:gd name="connsiteY7" fmla="*/ 596899 h 1316568"/>
                  <a:gd name="connsiteX8" fmla="*/ 2729552 w 3125337"/>
                  <a:gd name="connsiteY8" fmla="*/ 940493 h 1316568"/>
                  <a:gd name="connsiteX9" fmla="*/ 3125337 w 3125337"/>
                  <a:gd name="connsiteY9" fmla="*/ 1316568 h 1316568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40340 w 3125337"/>
                  <a:gd name="connsiteY6" fmla="*/ 975173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7884 w 3125337"/>
                  <a:gd name="connsiteY7" fmla="*/ 87727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337" h="1104325">
                    <a:moveTo>
                      <a:pt x="0" y="858665"/>
                    </a:moveTo>
                    <a:cubicBezTo>
                      <a:pt x="120555" y="547041"/>
                      <a:pt x="249261" y="644052"/>
                      <a:pt x="361191" y="502835"/>
                    </a:cubicBezTo>
                    <a:cubicBezTo>
                      <a:pt x="473121" y="361618"/>
                      <a:pt x="558168" y="0"/>
                      <a:pt x="671583" y="11361"/>
                    </a:cubicBezTo>
                    <a:cubicBezTo>
                      <a:pt x="784998" y="22722"/>
                      <a:pt x="927289" y="550972"/>
                      <a:pt x="1041684" y="571002"/>
                    </a:cubicBezTo>
                    <a:cubicBezTo>
                      <a:pt x="1156079" y="591032"/>
                      <a:pt x="1248454" y="90453"/>
                      <a:pt x="1357952" y="131541"/>
                    </a:cubicBezTo>
                    <a:cubicBezTo>
                      <a:pt x="1467450" y="172629"/>
                      <a:pt x="1585999" y="760187"/>
                      <a:pt x="1698672" y="817532"/>
                    </a:cubicBezTo>
                    <a:cubicBezTo>
                      <a:pt x="1811345" y="874878"/>
                      <a:pt x="1919121" y="465657"/>
                      <a:pt x="2033990" y="475614"/>
                    </a:cubicBezTo>
                    <a:cubicBezTo>
                      <a:pt x="2148859" y="485571"/>
                      <a:pt x="2271957" y="835170"/>
                      <a:pt x="2387884" y="877276"/>
                    </a:cubicBezTo>
                    <a:cubicBezTo>
                      <a:pt x="2503811" y="919382"/>
                      <a:pt x="2606643" y="690409"/>
                      <a:pt x="2729552" y="728250"/>
                    </a:cubicBezTo>
                    <a:cubicBezTo>
                      <a:pt x="2852461" y="766092"/>
                      <a:pt x="2989997" y="1017889"/>
                      <a:pt x="3125337" y="1104325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58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59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4"/>
                <p:cNvCxnSpPr/>
                <p:nvPr/>
              </p:nvCxnSpPr>
              <p:spPr>
                <a:xfrm rot="5400000" flipH="1" flipV="1">
                  <a:off x="1207804" y="4613091"/>
                  <a:ext cx="408595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5"/>
                <p:cNvCxnSpPr/>
                <p:nvPr/>
              </p:nvCxnSpPr>
              <p:spPr>
                <a:xfrm rot="5400000" flipH="1" flipV="1">
                  <a:off x="1325773" y="4513873"/>
                  <a:ext cx="62334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"/>
                <p:cNvCxnSpPr/>
                <p:nvPr/>
              </p:nvCxnSpPr>
              <p:spPr>
                <a:xfrm rot="5400000" flipH="1" flipV="1">
                  <a:off x="1355548" y="4316927"/>
                  <a:ext cx="1017451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7"/>
                <p:cNvCxnSpPr/>
                <p:nvPr/>
              </p:nvCxnSpPr>
              <p:spPr>
                <a:xfrm rot="5400000" flipH="1" flipV="1">
                  <a:off x="1795233" y="4530343"/>
                  <a:ext cx="59061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10"/>
                <p:cNvCxnSpPr/>
                <p:nvPr/>
              </p:nvCxnSpPr>
              <p:spPr>
                <a:xfrm rot="5400000">
                  <a:off x="2453080" y="4484844"/>
                  <a:ext cx="630945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11"/>
                <p:cNvCxnSpPr/>
                <p:nvPr/>
              </p:nvCxnSpPr>
              <p:spPr>
                <a:xfrm rot="5400000">
                  <a:off x="2831585" y="4639050"/>
                  <a:ext cx="326470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CaixaDeTexto 68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70" name="CaixaDeTexto 69"/>
                <p:cNvSpPr txBox="1"/>
                <p:nvPr/>
              </p:nvSpPr>
              <p:spPr>
                <a:xfrm>
                  <a:off x="1253308" y="3091220"/>
                  <a:ext cx="767805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,3]|</a:t>
                  </a:r>
                  <a:endParaRPr lang="pt-BR" sz="2400" dirty="0"/>
                </a:p>
              </p:txBody>
            </p:sp>
            <p:sp>
              <p:nvSpPr>
                <p:cNvPr id="71" name="CaixaDeTexto 70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72" name="CaixaDeTexto 71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40" name="Grupo 109"/>
            <p:cNvGrpSpPr/>
            <p:nvPr/>
          </p:nvGrpSpPr>
          <p:grpSpPr>
            <a:xfrm>
              <a:off x="5513549" y="3757950"/>
              <a:ext cx="3915539" cy="1834076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41" name="Forma livre 40"/>
              <p:cNvSpPr/>
              <p:nvPr/>
            </p:nvSpPr>
            <p:spPr>
              <a:xfrm>
                <a:off x="724314" y="2383706"/>
                <a:ext cx="3110707" cy="799638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61191 w 3125337"/>
                  <a:gd name="connsiteY1" fmla="*/ 723586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0908 h 1316568"/>
                  <a:gd name="connsiteX1" fmla="*/ 361191 w 3125337"/>
                  <a:gd name="connsiteY1" fmla="*/ 715078 h 1316568"/>
                  <a:gd name="connsiteX2" fmla="*/ 671583 w 3125337"/>
                  <a:gd name="connsiteY2" fmla="*/ 223604 h 1316568"/>
                  <a:gd name="connsiteX3" fmla="*/ 1009934 w 3125337"/>
                  <a:gd name="connsiteY3" fmla="*/ 20030 h 1316568"/>
                  <a:gd name="connsiteX4" fmla="*/ 1357952 w 3125337"/>
                  <a:gd name="connsiteY4" fmla="*/ 343784 h 1316568"/>
                  <a:gd name="connsiteX5" fmla="*/ 1692322 w 3125337"/>
                  <a:gd name="connsiteY5" fmla="*/ 995083 h 1316568"/>
                  <a:gd name="connsiteX6" fmla="*/ 2040340 w 3125337"/>
                  <a:gd name="connsiteY6" fmla="*/ 1187416 h 1316568"/>
                  <a:gd name="connsiteX7" fmla="*/ 2381534 w 3125337"/>
                  <a:gd name="connsiteY7" fmla="*/ 596899 h 1316568"/>
                  <a:gd name="connsiteX8" fmla="*/ 2729552 w 3125337"/>
                  <a:gd name="connsiteY8" fmla="*/ 940493 h 1316568"/>
                  <a:gd name="connsiteX9" fmla="*/ 3125337 w 3125337"/>
                  <a:gd name="connsiteY9" fmla="*/ 1316568 h 1316568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40340 w 3125337"/>
                  <a:gd name="connsiteY6" fmla="*/ 975173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7884 w 3125337"/>
                  <a:gd name="connsiteY7" fmla="*/ 87727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33990 w 3125337"/>
                  <a:gd name="connsiteY6" fmla="*/ 385161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63250 w 3125337"/>
                  <a:gd name="connsiteY6" fmla="*/ 976638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54638 w 3179975"/>
                  <a:gd name="connsiteY0" fmla="*/ 768212 h 1013872"/>
                  <a:gd name="connsiteX1" fmla="*/ 60199 w 3179975"/>
                  <a:gd name="connsiteY1" fmla="*/ 684887 h 1013872"/>
                  <a:gd name="connsiteX2" fmla="*/ 415829 w 3179975"/>
                  <a:gd name="connsiteY2" fmla="*/ 412382 h 1013872"/>
                  <a:gd name="connsiteX3" fmla="*/ 740852 w 3179975"/>
                  <a:gd name="connsiteY3" fmla="*/ 688230 h 1013872"/>
                  <a:gd name="connsiteX4" fmla="*/ 1096322 w 3179975"/>
                  <a:gd name="connsiteY4" fmla="*/ 480549 h 1013872"/>
                  <a:gd name="connsiteX5" fmla="*/ 1412590 w 3179975"/>
                  <a:gd name="connsiteY5" fmla="*/ 41088 h 1013872"/>
                  <a:gd name="connsiteX6" fmla="*/ 1753310 w 3179975"/>
                  <a:gd name="connsiteY6" fmla="*/ 727079 h 1013872"/>
                  <a:gd name="connsiteX7" fmla="*/ 2117888 w 3179975"/>
                  <a:gd name="connsiteY7" fmla="*/ 976638 h 1013872"/>
                  <a:gd name="connsiteX8" fmla="*/ 2442522 w 3179975"/>
                  <a:gd name="connsiteY8" fmla="*/ 786823 h 1013872"/>
                  <a:gd name="connsiteX9" fmla="*/ 2784190 w 3179975"/>
                  <a:gd name="connsiteY9" fmla="*/ 637797 h 1013872"/>
                  <a:gd name="connsiteX10" fmla="*/ 3179975 w 3179975"/>
                  <a:gd name="connsiteY10" fmla="*/ 1013872 h 1013872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63250 w 3125337"/>
                  <a:gd name="connsiteY6" fmla="*/ 976638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0 w 3110707"/>
                  <a:gd name="connsiteY0" fmla="*/ 936063 h 1013872"/>
                  <a:gd name="connsiteX1" fmla="*/ 346561 w 3110707"/>
                  <a:gd name="connsiteY1" fmla="*/ 412382 h 1013872"/>
                  <a:gd name="connsiteX2" fmla="*/ 671584 w 3110707"/>
                  <a:gd name="connsiteY2" fmla="*/ 688230 h 1013872"/>
                  <a:gd name="connsiteX3" fmla="*/ 1027054 w 3110707"/>
                  <a:gd name="connsiteY3" fmla="*/ 480549 h 1013872"/>
                  <a:gd name="connsiteX4" fmla="*/ 1343322 w 3110707"/>
                  <a:gd name="connsiteY4" fmla="*/ 41088 h 1013872"/>
                  <a:gd name="connsiteX5" fmla="*/ 1684042 w 3110707"/>
                  <a:gd name="connsiteY5" fmla="*/ 727079 h 1013872"/>
                  <a:gd name="connsiteX6" fmla="*/ 2048620 w 3110707"/>
                  <a:gd name="connsiteY6" fmla="*/ 976638 h 1013872"/>
                  <a:gd name="connsiteX7" fmla="*/ 2373254 w 3110707"/>
                  <a:gd name="connsiteY7" fmla="*/ 786823 h 1013872"/>
                  <a:gd name="connsiteX8" fmla="*/ 2714922 w 3110707"/>
                  <a:gd name="connsiteY8" fmla="*/ 637797 h 1013872"/>
                  <a:gd name="connsiteX9" fmla="*/ 3110707 w 3110707"/>
                  <a:gd name="connsiteY9" fmla="*/ 1013872 h 101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0707" h="1013872">
                    <a:moveTo>
                      <a:pt x="0" y="936063"/>
                    </a:moveTo>
                    <a:cubicBezTo>
                      <a:pt x="75248" y="861932"/>
                      <a:pt x="234630" y="453687"/>
                      <a:pt x="346561" y="412382"/>
                    </a:cubicBezTo>
                    <a:cubicBezTo>
                      <a:pt x="458492" y="371077"/>
                      <a:pt x="558169" y="676869"/>
                      <a:pt x="671584" y="688230"/>
                    </a:cubicBezTo>
                    <a:cubicBezTo>
                      <a:pt x="784999" y="699591"/>
                      <a:pt x="915098" y="588406"/>
                      <a:pt x="1027054" y="480549"/>
                    </a:cubicBezTo>
                    <a:cubicBezTo>
                      <a:pt x="1139010" y="372692"/>
                      <a:pt x="1233824" y="0"/>
                      <a:pt x="1343322" y="41088"/>
                    </a:cubicBezTo>
                    <a:cubicBezTo>
                      <a:pt x="1452820" y="82176"/>
                      <a:pt x="1566492" y="571154"/>
                      <a:pt x="1684042" y="727079"/>
                    </a:cubicBezTo>
                    <a:cubicBezTo>
                      <a:pt x="1801592" y="883004"/>
                      <a:pt x="1933751" y="966681"/>
                      <a:pt x="2048620" y="976638"/>
                    </a:cubicBezTo>
                    <a:cubicBezTo>
                      <a:pt x="2163489" y="986595"/>
                      <a:pt x="2262204" y="843296"/>
                      <a:pt x="2373254" y="786823"/>
                    </a:cubicBezTo>
                    <a:cubicBezTo>
                      <a:pt x="2484304" y="730350"/>
                      <a:pt x="2592013" y="599956"/>
                      <a:pt x="2714922" y="637797"/>
                    </a:cubicBezTo>
                    <a:cubicBezTo>
                      <a:pt x="2837831" y="675639"/>
                      <a:pt x="2975367" y="927436"/>
                      <a:pt x="3110707" y="1013872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42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43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"/>
                <p:cNvCxnSpPr/>
                <p:nvPr/>
              </p:nvCxnSpPr>
              <p:spPr>
                <a:xfrm rot="5400000" flipH="1" flipV="1">
                  <a:off x="1309172" y="4715410"/>
                  <a:ext cx="20506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5"/>
                <p:cNvCxnSpPr/>
                <p:nvPr/>
              </p:nvCxnSpPr>
              <p:spPr>
                <a:xfrm rot="5400000" flipH="1" flipV="1">
                  <a:off x="1325773" y="4513873"/>
                  <a:ext cx="62334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6"/>
                <p:cNvCxnSpPr/>
                <p:nvPr/>
              </p:nvCxnSpPr>
              <p:spPr>
                <a:xfrm rot="5400000" flipH="1" flipV="1">
                  <a:off x="1653000" y="4615591"/>
                  <a:ext cx="42149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7"/>
                <p:cNvCxnSpPr/>
                <p:nvPr/>
              </p:nvCxnSpPr>
              <p:spPr>
                <a:xfrm rot="5400000" flipH="1" flipV="1">
                  <a:off x="1795233" y="4530343"/>
                  <a:ext cx="59061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10"/>
                <p:cNvCxnSpPr/>
                <p:nvPr/>
              </p:nvCxnSpPr>
              <p:spPr>
                <a:xfrm rot="16200000" flipH="1">
                  <a:off x="2680129" y="4712949"/>
                  <a:ext cx="175517" cy="27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11"/>
                <p:cNvCxnSpPr/>
                <p:nvPr/>
              </p:nvCxnSpPr>
              <p:spPr>
                <a:xfrm rot="5400000">
                  <a:off x="2831585" y="4639050"/>
                  <a:ext cx="326470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aixaDeTexto 52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54" name="CaixaDeTexto 53"/>
                <p:cNvSpPr txBox="1"/>
                <p:nvPr/>
              </p:nvSpPr>
              <p:spPr>
                <a:xfrm>
                  <a:off x="1253308" y="3091220"/>
                  <a:ext cx="794457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,4]|</a:t>
                  </a:r>
                  <a:endParaRPr lang="pt-BR" sz="2400" dirty="0"/>
                </a:p>
              </p:txBody>
            </p:sp>
            <p:sp>
              <p:nvSpPr>
                <p:cNvPr id="55" name="CaixaDeTexto 54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56" name="CaixaDeTexto 55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</p:grpSp>
      <p:sp>
        <p:nvSpPr>
          <p:cNvPr id="105" name="Retângulo 104"/>
          <p:cNvSpPr/>
          <p:nvPr/>
        </p:nvSpPr>
        <p:spPr>
          <a:xfrm>
            <a:off x="1067786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06" name="Grupo 128"/>
          <p:cNvGrpSpPr/>
          <p:nvPr/>
        </p:nvGrpSpPr>
        <p:grpSpPr>
          <a:xfrm>
            <a:off x="1057564" y="1592187"/>
            <a:ext cx="7919190" cy="1647519"/>
            <a:chOff x="1177310" y="262835"/>
            <a:chExt cx="7919190" cy="2628659"/>
          </a:xfrm>
        </p:grpSpPr>
        <p:cxnSp>
          <p:nvCxnSpPr>
            <p:cNvPr id="107" name="Straight Connector 2"/>
            <p:cNvCxnSpPr/>
            <p:nvPr/>
          </p:nvCxnSpPr>
          <p:spPr>
            <a:xfrm>
              <a:off x="1177310" y="1707990"/>
              <a:ext cx="3760464" cy="4028"/>
            </a:xfrm>
            <a:prstGeom prst="line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4"/>
            <p:cNvCxnSpPr/>
            <p:nvPr/>
          </p:nvCxnSpPr>
          <p:spPr>
            <a:xfrm rot="5400000" flipH="1" flipV="1">
              <a:off x="987166" y="1512774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5"/>
            <p:cNvCxnSpPr/>
            <p:nvPr/>
          </p:nvCxnSpPr>
          <p:spPr>
            <a:xfrm rot="5400000" flipH="1" flipV="1">
              <a:off x="969165" y="1275391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6"/>
            <p:cNvCxnSpPr/>
            <p:nvPr/>
          </p:nvCxnSpPr>
          <p:spPr>
            <a:xfrm rot="5400000" flipH="1" flipV="1">
              <a:off x="1249729" y="1330479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7"/>
            <p:cNvCxnSpPr/>
            <p:nvPr/>
          </p:nvCxnSpPr>
          <p:spPr>
            <a:xfrm rot="5400000" flipH="1" flipV="1">
              <a:off x="1280055" y="1134536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8"/>
            <p:cNvCxnSpPr/>
            <p:nvPr/>
          </p:nvCxnSpPr>
          <p:spPr>
            <a:xfrm rot="5400000" flipH="1" flipV="1">
              <a:off x="1648428" y="1256081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9"/>
            <p:cNvCxnSpPr/>
            <p:nvPr/>
          </p:nvCxnSpPr>
          <p:spPr>
            <a:xfrm rot="5400000" flipH="1" flipV="1">
              <a:off x="2130747" y="1515813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0"/>
            <p:cNvCxnSpPr/>
            <p:nvPr/>
          </p:nvCxnSpPr>
          <p:spPr>
            <a:xfrm rot="5400000">
              <a:off x="2424166" y="1834613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"/>
            <p:cNvCxnSpPr/>
            <p:nvPr/>
          </p:nvCxnSpPr>
          <p:spPr>
            <a:xfrm rot="5400000">
              <a:off x="2427621" y="2064154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2"/>
            <p:cNvCxnSpPr/>
            <p:nvPr/>
          </p:nvCxnSpPr>
          <p:spPr>
            <a:xfrm rot="5400000">
              <a:off x="2787632" y="1923682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3"/>
            <p:cNvCxnSpPr/>
            <p:nvPr/>
          </p:nvCxnSpPr>
          <p:spPr>
            <a:xfrm rot="5400000" flipH="1" flipV="1">
              <a:off x="3049535" y="153772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4"/>
            <p:cNvCxnSpPr/>
            <p:nvPr/>
          </p:nvCxnSpPr>
          <p:spPr>
            <a:xfrm rot="5400000" flipH="1" flipV="1">
              <a:off x="3079861" y="1335841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5"/>
            <p:cNvCxnSpPr/>
            <p:nvPr/>
          </p:nvCxnSpPr>
          <p:spPr>
            <a:xfrm rot="5400000" flipH="1" flipV="1">
              <a:off x="3415977" y="1445687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6"/>
            <p:cNvCxnSpPr/>
            <p:nvPr/>
          </p:nvCxnSpPr>
          <p:spPr>
            <a:xfrm rot="5400000" flipH="1" flipV="1">
              <a:off x="3419582" y="122302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3"/>
            <p:cNvCxnSpPr/>
            <p:nvPr/>
          </p:nvCxnSpPr>
          <p:spPr>
            <a:xfrm rot="5400000" flipH="1" flipV="1">
              <a:off x="3954607" y="152979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4"/>
            <p:cNvCxnSpPr/>
            <p:nvPr/>
          </p:nvCxnSpPr>
          <p:spPr>
            <a:xfrm rot="5400000">
              <a:off x="4291316" y="1777604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5"/>
            <p:cNvCxnSpPr/>
            <p:nvPr/>
          </p:nvCxnSpPr>
          <p:spPr>
            <a:xfrm rot="5400000">
              <a:off x="4408129" y="1887058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6"/>
            <p:cNvCxnSpPr/>
            <p:nvPr/>
          </p:nvCxnSpPr>
          <p:spPr>
            <a:xfrm rot="5400000" flipH="1" flipV="1">
              <a:off x="4705261" y="1596501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2"/>
            <p:cNvCxnSpPr/>
            <p:nvPr/>
          </p:nvCxnSpPr>
          <p:spPr>
            <a:xfrm rot="10800000" flipV="1">
              <a:off x="4910474" y="1710046"/>
              <a:ext cx="4019776" cy="469"/>
            </a:xfrm>
            <a:prstGeom prst="line">
              <a:avLst/>
            </a:prstGeom>
            <a:ln w="12700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4"/>
            <p:cNvCxnSpPr/>
            <p:nvPr/>
          </p:nvCxnSpPr>
          <p:spPr>
            <a:xfrm rot="5400000">
              <a:off x="8452487" y="1915790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5"/>
            <p:cNvCxnSpPr/>
            <p:nvPr/>
          </p:nvCxnSpPr>
          <p:spPr>
            <a:xfrm rot="5400000">
              <a:off x="7981919" y="2159966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6"/>
            <p:cNvCxnSpPr/>
            <p:nvPr/>
          </p:nvCxnSpPr>
          <p:spPr>
            <a:xfrm rot="5400000">
              <a:off x="7809915" y="2111733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7"/>
            <p:cNvCxnSpPr/>
            <p:nvPr/>
          </p:nvCxnSpPr>
          <p:spPr>
            <a:xfrm rot="5400000">
              <a:off x="7387705" y="2300852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8"/>
            <p:cNvCxnSpPr/>
            <p:nvPr/>
          </p:nvCxnSpPr>
          <p:spPr>
            <a:xfrm rot="5400000">
              <a:off x="7303542" y="2165659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9"/>
            <p:cNvCxnSpPr/>
            <p:nvPr/>
          </p:nvCxnSpPr>
          <p:spPr>
            <a:xfrm rot="5400000">
              <a:off x="7334118" y="1906720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0"/>
            <p:cNvCxnSpPr/>
            <p:nvPr/>
          </p:nvCxnSpPr>
          <p:spPr>
            <a:xfrm rot="5400000" flipH="1" flipV="1">
              <a:off x="7175794" y="1587127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1"/>
            <p:cNvCxnSpPr/>
            <p:nvPr/>
          </p:nvCxnSpPr>
          <p:spPr>
            <a:xfrm rot="5400000" flipH="1" flipV="1">
              <a:off x="6726713" y="1357586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2"/>
            <p:cNvCxnSpPr/>
            <p:nvPr/>
          </p:nvCxnSpPr>
          <p:spPr>
            <a:xfrm rot="5400000" flipH="1" flipV="1">
              <a:off x="6634188" y="1498058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"/>
            <p:cNvCxnSpPr/>
            <p:nvPr/>
          </p:nvCxnSpPr>
          <p:spPr>
            <a:xfrm rot="5400000">
              <a:off x="6443555" y="188401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4"/>
            <p:cNvCxnSpPr/>
            <p:nvPr/>
          </p:nvCxnSpPr>
          <p:spPr>
            <a:xfrm rot="5400000">
              <a:off x="6021345" y="2085899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5"/>
            <p:cNvCxnSpPr/>
            <p:nvPr/>
          </p:nvCxnSpPr>
          <p:spPr>
            <a:xfrm rot="5400000">
              <a:off x="5904925" y="1976053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6"/>
            <p:cNvCxnSpPr/>
            <p:nvPr/>
          </p:nvCxnSpPr>
          <p:spPr>
            <a:xfrm rot="5400000">
              <a:off x="5455994" y="219871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"/>
            <p:cNvCxnSpPr/>
            <p:nvPr/>
          </p:nvCxnSpPr>
          <p:spPr>
            <a:xfrm rot="5400000">
              <a:off x="5538483" y="189194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4"/>
            <p:cNvCxnSpPr/>
            <p:nvPr/>
          </p:nvCxnSpPr>
          <p:spPr>
            <a:xfrm rot="5400000" flipH="1" flipV="1">
              <a:off x="5422656" y="1644136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5"/>
            <p:cNvCxnSpPr/>
            <p:nvPr/>
          </p:nvCxnSpPr>
          <p:spPr>
            <a:xfrm rot="5400000" flipH="1" flipV="1">
              <a:off x="5086933" y="1534682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6"/>
            <p:cNvCxnSpPr/>
            <p:nvPr/>
          </p:nvCxnSpPr>
          <p:spPr>
            <a:xfrm rot="5400000">
              <a:off x="4931529" y="1825239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CaixaDeTexto 142"/>
            <p:cNvSpPr txBox="1"/>
            <p:nvPr/>
          </p:nvSpPr>
          <p:spPr>
            <a:xfrm>
              <a:off x="8783594" y="17100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/>
                <a:t>n</a:t>
              </a:r>
              <a:endParaRPr lang="pt-BR" i="1" dirty="0"/>
            </a:p>
          </p:txBody>
        </p:sp>
        <p:sp>
          <p:nvSpPr>
            <p:cNvPr id="144" name="CaixaDeTexto 143"/>
            <p:cNvSpPr txBox="1"/>
            <p:nvPr/>
          </p:nvSpPr>
          <p:spPr>
            <a:xfrm>
              <a:off x="5455195" y="262835"/>
              <a:ext cx="793807" cy="736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i="1" dirty="0" smtClean="0"/>
                <a:t>y</a:t>
              </a:r>
              <a:r>
                <a:rPr lang="pt-BR" sz="2400" dirty="0" smtClean="0"/>
                <a:t>(</a:t>
              </a:r>
              <a:r>
                <a:rPr lang="pt-BR" sz="2400" i="1" dirty="0" smtClean="0"/>
                <a:t>n</a:t>
              </a:r>
              <a:r>
                <a:rPr lang="pt-BR" sz="2400" dirty="0" smtClean="0"/>
                <a:t>)</a:t>
              </a:r>
              <a:endParaRPr lang="pt-BR" sz="2400" dirty="0"/>
            </a:p>
          </p:txBody>
        </p:sp>
      </p:grpSp>
      <p:sp>
        <p:nvSpPr>
          <p:cNvPr id="145" name="Retângulo 144"/>
          <p:cNvSpPr/>
          <p:nvPr/>
        </p:nvSpPr>
        <p:spPr>
          <a:xfrm>
            <a:off x="2878776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6" name="Retângulo 145"/>
          <p:cNvSpPr/>
          <p:nvPr/>
        </p:nvSpPr>
        <p:spPr>
          <a:xfrm>
            <a:off x="6512630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7" name="CaixaDeTexto 146"/>
          <p:cNvSpPr txBox="1"/>
          <p:nvPr/>
        </p:nvSpPr>
        <p:spPr>
          <a:xfrm>
            <a:off x="1122192" y="3025635"/>
            <a:ext cx="177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  1</a:t>
            </a:r>
          </a:p>
          <a:p>
            <a:r>
              <a:rPr lang="pt-BR" sz="2000" i="1" dirty="0"/>
              <a:t>N</a:t>
            </a:r>
            <a:r>
              <a:rPr lang="pt-BR" sz="2000" dirty="0" smtClean="0"/>
              <a:t> &gt; </a:t>
            </a:r>
            <a:r>
              <a:rPr lang="pt-BR" sz="2000" i="1" dirty="0" smtClean="0"/>
              <a:t>L</a:t>
            </a:r>
            <a:r>
              <a:rPr lang="pt-BR" sz="2000" dirty="0" smtClean="0"/>
              <a:t> amostras</a:t>
            </a:r>
            <a:endParaRPr lang="pt-BR" sz="2000" dirty="0"/>
          </a:p>
        </p:txBody>
      </p:sp>
      <p:sp>
        <p:nvSpPr>
          <p:cNvPr id="148" name="CaixaDeTexto 147"/>
          <p:cNvSpPr txBox="1"/>
          <p:nvPr/>
        </p:nvSpPr>
        <p:spPr>
          <a:xfrm>
            <a:off x="2929765" y="2964731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2</a:t>
            </a:r>
            <a:endParaRPr lang="pt-BR" dirty="0"/>
          </a:p>
        </p:txBody>
      </p:sp>
      <p:sp>
        <p:nvSpPr>
          <p:cNvPr id="149" name="CaixaDeTexto 148"/>
          <p:cNvSpPr txBox="1"/>
          <p:nvPr/>
        </p:nvSpPr>
        <p:spPr>
          <a:xfrm>
            <a:off x="6544910" y="2975617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4</a:t>
            </a:r>
            <a:endParaRPr lang="pt-BR" sz="2000" dirty="0"/>
          </a:p>
        </p:txBody>
      </p:sp>
      <p:sp>
        <p:nvSpPr>
          <p:cNvPr id="150" name="CaixaDeTexto 149"/>
          <p:cNvSpPr txBox="1"/>
          <p:nvPr/>
        </p:nvSpPr>
        <p:spPr>
          <a:xfrm>
            <a:off x="4737338" y="2964731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3</a:t>
            </a:r>
            <a:endParaRPr lang="pt-BR" sz="2000" dirty="0"/>
          </a:p>
        </p:txBody>
      </p:sp>
      <p:grpSp>
        <p:nvGrpSpPr>
          <p:cNvPr id="151" name="Grupo 175"/>
          <p:cNvGrpSpPr/>
          <p:nvPr/>
        </p:nvGrpSpPr>
        <p:grpSpPr>
          <a:xfrm>
            <a:off x="-120721" y="2554014"/>
            <a:ext cx="2210939" cy="2994998"/>
            <a:chOff x="-136487" y="2408830"/>
            <a:chExt cx="2210939" cy="2572606"/>
          </a:xfrm>
        </p:grpSpPr>
        <p:sp>
          <p:nvSpPr>
            <p:cNvPr id="152" name="Seta circular 151"/>
            <p:cNvSpPr/>
            <p:nvPr/>
          </p:nvSpPr>
          <p:spPr>
            <a:xfrm rot="16200000" flipH="1">
              <a:off x="-317320" y="2589663"/>
              <a:ext cx="2572606" cy="2210939"/>
            </a:xfrm>
            <a:prstGeom prst="circularArrow">
              <a:avLst>
                <a:gd name="adj1" fmla="val 18509"/>
                <a:gd name="adj2" fmla="val 1100910"/>
                <a:gd name="adj3" fmla="val 20286770"/>
                <a:gd name="adj4" fmla="val 10893425"/>
                <a:gd name="adj5" fmla="val 17853"/>
              </a:avLst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53" name="CaixaDeTexto 152"/>
            <p:cNvSpPr txBox="1"/>
            <p:nvPr/>
          </p:nvSpPr>
          <p:spPr>
            <a:xfrm rot="16200000">
              <a:off x="-82602" y="3507477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DFT</a:t>
              </a:r>
              <a:r>
                <a:rPr lang="pt-BR" b="1" i="1" baseline="-25000" dirty="0" smtClean="0">
                  <a:solidFill>
                    <a:srgbClr val="FF0000"/>
                  </a:solidFill>
                </a:rPr>
                <a:t>N</a:t>
              </a:r>
              <a:endParaRPr lang="pt-BR" b="1" i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54" name="CaixaDeTexto 153"/>
          <p:cNvSpPr txBox="1"/>
          <p:nvPr/>
        </p:nvSpPr>
        <p:spPr>
          <a:xfrm rot="18158467">
            <a:off x="7429156" y="5269073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ESPECTROS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dos Blocos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30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Processamento por Blocos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Segmentação temporal com sobreposição entre blocos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Sobreposição de 50% significa dobrar a quantidade de dados após a transformação TF</a:t>
            </a:r>
          </a:p>
          <a:p>
            <a:r>
              <a:rPr lang="pt-BR" dirty="0" smtClean="0"/>
              <a:t>Uso de janelas de suavização</a:t>
            </a:r>
          </a:p>
          <a:p>
            <a:pPr lvl="1"/>
            <a:r>
              <a:rPr lang="pt-BR" dirty="0" err="1" smtClean="0"/>
              <a:t>Hanning</a:t>
            </a:r>
            <a:r>
              <a:rPr lang="pt-BR" dirty="0" smtClean="0"/>
              <a:t>; </a:t>
            </a:r>
            <a:r>
              <a:rPr lang="pt-BR" dirty="0" err="1" smtClean="0"/>
              <a:t>Hamming</a:t>
            </a:r>
            <a:r>
              <a:rPr lang="pt-BR" dirty="0" smtClean="0"/>
              <a:t>; </a:t>
            </a:r>
            <a:r>
              <a:rPr lang="pt-BR" dirty="0" err="1" smtClean="0"/>
              <a:t>Barlett</a:t>
            </a:r>
            <a:r>
              <a:rPr lang="pt-BR" dirty="0" smtClean="0"/>
              <a:t>, etc. </a:t>
            </a:r>
          </a:p>
          <a:p>
            <a:pPr lvl="1"/>
            <a:r>
              <a:rPr lang="pt-BR" dirty="0" smtClean="0"/>
              <a:t>Afeta o aspecto dos espectros resultantes</a:t>
            </a:r>
          </a:p>
          <a:p>
            <a:pPr lvl="1"/>
            <a:r>
              <a:rPr lang="pt-BR" dirty="0" smtClean="0"/>
              <a:t>Esquema “Soma a Um”   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Segmentação Temporal e </a:t>
            </a:r>
            <a:r>
              <a:rPr lang="pt-BR" sz="3600" dirty="0" err="1" smtClean="0"/>
              <a:t>Pré</a:t>
            </a:r>
            <a:r>
              <a:rPr lang="pt-BR" sz="3600" dirty="0" smtClean="0"/>
              <a:t>-Eco</a:t>
            </a:r>
            <a:endParaRPr lang="pt-BR" sz="3600" dirty="0"/>
          </a:p>
        </p:txBody>
      </p:sp>
      <p:pic>
        <p:nvPicPr>
          <p:cNvPr id="7" name="Espaço Reservado para Conteúdo 6" descr="exemplo_STFT_efeito_janelamento_comentada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135" t="595" b="3315"/>
          <a:stretch>
            <a:fillRect/>
          </a:stretch>
        </p:blipFill>
        <p:spPr>
          <a:xfrm>
            <a:off x="1208314" y="1012371"/>
            <a:ext cx="7039196" cy="5268686"/>
          </a:xfrm>
        </p:spPr>
      </p:pic>
      <p:grpSp>
        <p:nvGrpSpPr>
          <p:cNvPr id="19" name="Grupo 18"/>
          <p:cNvGrpSpPr/>
          <p:nvPr/>
        </p:nvGrpSpPr>
        <p:grpSpPr>
          <a:xfrm>
            <a:off x="942781" y="1603888"/>
            <a:ext cx="1911249" cy="382694"/>
            <a:chOff x="3666931" y="3363286"/>
            <a:chExt cx="1911249" cy="382694"/>
          </a:xfrm>
        </p:grpSpPr>
        <p:cxnSp>
          <p:nvCxnSpPr>
            <p:cNvPr id="20" name="Conector reto 19"/>
            <p:cNvCxnSpPr/>
            <p:nvPr/>
          </p:nvCxnSpPr>
          <p:spPr>
            <a:xfrm>
              <a:off x="3666931" y="3729712"/>
              <a:ext cx="307910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flipV="1">
              <a:off x="3980772" y="3365264"/>
              <a:ext cx="0" cy="380716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3966310" y="3379414"/>
              <a:ext cx="1268963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5243611" y="3363286"/>
              <a:ext cx="0" cy="382694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5253135" y="3729712"/>
              <a:ext cx="325045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o 24"/>
          <p:cNvGrpSpPr/>
          <p:nvPr/>
        </p:nvGrpSpPr>
        <p:grpSpPr>
          <a:xfrm>
            <a:off x="3133531" y="1603888"/>
            <a:ext cx="1911249" cy="382694"/>
            <a:chOff x="3666931" y="3363286"/>
            <a:chExt cx="1911249" cy="382694"/>
          </a:xfrm>
        </p:grpSpPr>
        <p:cxnSp>
          <p:nvCxnSpPr>
            <p:cNvPr id="26" name="Conector reto 25"/>
            <p:cNvCxnSpPr/>
            <p:nvPr/>
          </p:nvCxnSpPr>
          <p:spPr>
            <a:xfrm>
              <a:off x="3666931" y="3729712"/>
              <a:ext cx="307910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flipV="1">
              <a:off x="3980772" y="3365264"/>
              <a:ext cx="0" cy="380716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>
              <a:off x="3966310" y="3379414"/>
              <a:ext cx="1268963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>
              <a:off x="5243611" y="3363286"/>
              <a:ext cx="0" cy="382694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5253135" y="3729712"/>
              <a:ext cx="325045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o 30"/>
          <p:cNvGrpSpPr/>
          <p:nvPr/>
        </p:nvGrpSpPr>
        <p:grpSpPr>
          <a:xfrm>
            <a:off x="4267006" y="1613413"/>
            <a:ext cx="1911249" cy="382694"/>
            <a:chOff x="3666931" y="3363286"/>
            <a:chExt cx="1911249" cy="382694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3666931" y="3729712"/>
              <a:ext cx="307910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 flipV="1">
              <a:off x="3980772" y="3365264"/>
              <a:ext cx="0" cy="380716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3966310" y="3379414"/>
              <a:ext cx="1268963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>
              <a:off x="5243611" y="3363286"/>
              <a:ext cx="0" cy="382694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>
              <a:off x="5253135" y="3729712"/>
              <a:ext cx="325045" cy="0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64</a:t>
            </a:fld>
            <a:endParaRPr lang="en-GB" dirty="0"/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48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24167 -4.07407E-6 " pathEditMode="fixed" rAng="0" ptsTypes="AA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0.12605 -4.07407E-6 " pathEditMode="fixed" rAng="0" ptsTypes="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28646 -4.07407E-6 " pathEditMode="fixed" rAng="0" ptsTypes="AA">
                                      <p:cBhvr>
                                        <p:cTn id="2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Processamento por Blocos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Segmentação temporal com sobreposição entre blocos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Sobreposição de 50% significa dobrar a quantidade de dados após a transformação TF</a:t>
            </a:r>
          </a:p>
          <a:p>
            <a:r>
              <a:rPr lang="pt-BR" dirty="0" smtClean="0"/>
              <a:t>Uso de janelas de suavização</a:t>
            </a:r>
          </a:p>
          <a:p>
            <a:pPr lvl="1"/>
            <a:r>
              <a:rPr lang="pt-BR" dirty="0" err="1" smtClean="0"/>
              <a:t>Hanning</a:t>
            </a:r>
            <a:r>
              <a:rPr lang="pt-BR" dirty="0" smtClean="0"/>
              <a:t>; </a:t>
            </a:r>
            <a:r>
              <a:rPr lang="pt-BR" dirty="0" err="1" smtClean="0"/>
              <a:t>Hamming</a:t>
            </a:r>
            <a:r>
              <a:rPr lang="pt-BR" dirty="0" smtClean="0"/>
              <a:t>; </a:t>
            </a:r>
            <a:r>
              <a:rPr lang="pt-BR" dirty="0" err="1" smtClean="0"/>
              <a:t>Barlett</a:t>
            </a:r>
            <a:r>
              <a:rPr lang="pt-BR" dirty="0" smtClean="0"/>
              <a:t>, etc. </a:t>
            </a:r>
          </a:p>
          <a:p>
            <a:pPr lvl="1"/>
            <a:r>
              <a:rPr lang="pt-BR" dirty="0" smtClean="0"/>
              <a:t>Afeta o aspecto dos espectros resultantes</a:t>
            </a:r>
          </a:p>
          <a:p>
            <a:pPr lvl="1"/>
            <a:r>
              <a:rPr lang="pt-BR" dirty="0" smtClean="0"/>
              <a:t>Esquema “Soma a Um”   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85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MDCT – Transformada de Cossenos Discreta Modificada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5852" y="1408692"/>
            <a:ext cx="7572428" cy="5000660"/>
          </a:xfrm>
        </p:spPr>
        <p:txBody>
          <a:bodyPr>
            <a:normAutofit/>
          </a:bodyPr>
          <a:lstStyle/>
          <a:p>
            <a:r>
              <a:rPr lang="pt-BR" sz="3200" dirty="0" smtClean="0"/>
              <a:t>Definição</a:t>
            </a:r>
          </a:p>
          <a:p>
            <a:endParaRPr lang="pt-BR" sz="3200" dirty="0" smtClean="0"/>
          </a:p>
          <a:p>
            <a:endParaRPr lang="pt-BR" sz="3200" dirty="0" smtClean="0"/>
          </a:p>
          <a:p>
            <a:pPr lvl="1"/>
            <a:endParaRPr lang="pt-BR" sz="2400" dirty="0" smtClean="0">
              <a:solidFill>
                <a:srgbClr val="FF0000"/>
              </a:solidFill>
            </a:endParaRPr>
          </a:p>
          <a:p>
            <a:pPr lvl="1"/>
            <a:endParaRPr lang="pt-BR" sz="2400" dirty="0" smtClean="0">
              <a:solidFill>
                <a:srgbClr val="FF0000"/>
              </a:solidFill>
            </a:endParaRPr>
          </a:p>
          <a:p>
            <a:r>
              <a:rPr lang="pt-BR" sz="3200" dirty="0" smtClean="0">
                <a:solidFill>
                  <a:srgbClr val="FF6600"/>
                </a:solidFill>
              </a:rPr>
              <a:t>Transforma </a:t>
            </a:r>
            <a:r>
              <a:rPr lang="pt-B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3200" dirty="0" smtClean="0">
                <a:solidFill>
                  <a:srgbClr val="FF6600"/>
                </a:solidFill>
              </a:rPr>
              <a:t> números reais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[0],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[1],...,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[2</a:t>
            </a:r>
            <a:r>
              <a:rPr lang="pt-BR" sz="3200" i="1" dirty="0" smtClean="0">
                <a:solidFill>
                  <a:srgbClr val="FF6600"/>
                </a:solidFill>
              </a:rPr>
              <a:t>N </a:t>
            </a:r>
            <a:r>
              <a:rPr lang="pt-BR" sz="3200" dirty="0" smtClean="0">
                <a:solidFill>
                  <a:srgbClr val="FF6600"/>
                </a:solidFill>
              </a:rPr>
              <a:t>– 1] no tempo em </a:t>
            </a:r>
            <a:r>
              <a:rPr lang="pt-B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3200" dirty="0" smtClean="0">
                <a:solidFill>
                  <a:srgbClr val="FF6600"/>
                </a:solidFill>
              </a:rPr>
              <a:t> números reais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[0],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[1],...,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</a:t>
            </a:r>
            <a:r>
              <a:rPr lang="pt-BR" sz="3200" i="1" dirty="0" smtClean="0">
                <a:solidFill>
                  <a:srgbClr val="FF6600"/>
                </a:solidFill>
              </a:rPr>
              <a:t>N </a:t>
            </a:r>
            <a:r>
              <a:rPr lang="pt-BR" sz="3200" dirty="0" smtClean="0">
                <a:solidFill>
                  <a:srgbClr val="FF6600"/>
                </a:solidFill>
              </a:rPr>
              <a:t>– 1] na freqüência</a:t>
            </a:r>
          </a:p>
          <a:p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66</a:t>
            </a:fld>
            <a:endParaRPr lang="en-GB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1207628" y="2470245"/>
          <a:ext cx="7703027" cy="1119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Acrobat Document" r:id="rId3" imgW="5047619" imgH="733333" progId="AcroExch.Document.11">
                  <p:embed/>
                </p:oleObj>
              </mc:Choice>
              <mc:Fallback>
                <p:oleObj name="Acrobat Document" r:id="rId3" imgW="5047619" imgH="733333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7628" y="2470245"/>
                        <a:ext cx="7703027" cy="11191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IMDCT – MDCT Inversa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Definição</a:t>
            </a:r>
          </a:p>
          <a:p>
            <a:endParaRPr lang="pt-BR" dirty="0" smtClean="0"/>
          </a:p>
          <a:p>
            <a:endParaRPr lang="pt-BR" dirty="0" smtClean="0"/>
          </a:p>
          <a:p>
            <a:pPr>
              <a:spcBef>
                <a:spcPts val="1200"/>
              </a:spcBef>
            </a:pPr>
            <a:r>
              <a:rPr lang="pt-B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3200" dirty="0" smtClean="0">
                <a:solidFill>
                  <a:srgbClr val="FF6600"/>
                </a:solidFill>
              </a:rPr>
              <a:t> números reais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[0],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[1],...,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[</a:t>
            </a:r>
            <a:r>
              <a:rPr lang="pt-BR" sz="3200" i="1" dirty="0" smtClean="0">
                <a:solidFill>
                  <a:srgbClr val="FF6600"/>
                </a:solidFill>
              </a:rPr>
              <a:t>N </a:t>
            </a:r>
            <a:r>
              <a:rPr lang="pt-BR" sz="3200" dirty="0" smtClean="0">
                <a:solidFill>
                  <a:srgbClr val="FF6600"/>
                </a:solidFill>
              </a:rPr>
              <a:t>– 1] na freqüência reconvertidos em </a:t>
            </a:r>
            <a:r>
              <a:rPr lang="pt-B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pt-BR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3200" dirty="0" smtClean="0">
                <a:solidFill>
                  <a:srgbClr val="FF6600"/>
                </a:solidFill>
              </a:rPr>
              <a:t> números reais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'[0],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'[1],..., </a:t>
            </a:r>
            <a:r>
              <a:rPr lang="pt-BR" sz="3200" i="1" dirty="0" smtClean="0">
                <a:solidFill>
                  <a:srgbClr val="FF6600"/>
                </a:solidFill>
              </a:rPr>
              <a:t>x</a:t>
            </a:r>
            <a:r>
              <a:rPr lang="pt-BR" sz="3200" dirty="0" smtClean="0">
                <a:solidFill>
                  <a:srgbClr val="FF6600"/>
                </a:solidFill>
              </a:rPr>
              <a:t>'[2</a:t>
            </a:r>
            <a:r>
              <a:rPr lang="pt-BR" sz="3200" i="1" dirty="0" smtClean="0">
                <a:solidFill>
                  <a:srgbClr val="FF6600"/>
                </a:solidFill>
              </a:rPr>
              <a:t>N </a:t>
            </a:r>
            <a:r>
              <a:rPr lang="pt-BR" sz="3200" dirty="0" smtClean="0">
                <a:solidFill>
                  <a:srgbClr val="FF6600"/>
                </a:solidFill>
              </a:rPr>
              <a:t>– 1] no tempo</a:t>
            </a:r>
          </a:p>
          <a:p>
            <a:pPr lvl="1">
              <a:spcBef>
                <a:spcPts val="1200"/>
              </a:spcBef>
            </a:pPr>
            <a:r>
              <a:rPr lang="pt-BR" sz="2400" dirty="0" smtClean="0"/>
              <a:t>Evita dobrar o número de amostras, mas não é invertível:  </a:t>
            </a:r>
            <a:r>
              <a:rPr lang="pt-BR" sz="2400" b="1" i="1" dirty="0" smtClean="0">
                <a:solidFill>
                  <a:srgbClr val="0000FF"/>
                </a:solidFill>
              </a:rPr>
              <a:t>x</a:t>
            </a:r>
            <a:r>
              <a:rPr lang="pt-BR" sz="2400" b="1" dirty="0" smtClean="0">
                <a:solidFill>
                  <a:srgbClr val="0000FF"/>
                </a:solidFill>
              </a:rPr>
              <a:t>’[</a:t>
            </a:r>
            <a:r>
              <a:rPr lang="pt-BR" sz="2400" b="1" i="1" dirty="0" smtClean="0">
                <a:solidFill>
                  <a:srgbClr val="0000FF"/>
                </a:solidFill>
              </a:rPr>
              <a:t>n</a:t>
            </a:r>
            <a:r>
              <a:rPr lang="pt-BR" sz="2400" b="1" dirty="0" smtClean="0">
                <a:solidFill>
                  <a:srgbClr val="0000FF"/>
                </a:solidFill>
              </a:rPr>
              <a:t>] ≠ </a:t>
            </a:r>
            <a:r>
              <a:rPr lang="pt-BR" sz="2400" b="1" i="1" dirty="0" smtClean="0">
                <a:solidFill>
                  <a:srgbClr val="0000FF"/>
                </a:solidFill>
              </a:rPr>
              <a:t>x</a:t>
            </a:r>
            <a:r>
              <a:rPr lang="pt-BR" sz="2400" b="1" dirty="0" smtClean="0">
                <a:solidFill>
                  <a:srgbClr val="0000FF"/>
                </a:solidFill>
              </a:rPr>
              <a:t>[</a:t>
            </a:r>
            <a:r>
              <a:rPr lang="pt-BR" sz="2400" b="1" i="1" dirty="0" smtClean="0">
                <a:solidFill>
                  <a:srgbClr val="0000FF"/>
                </a:solidFill>
              </a:rPr>
              <a:t>n</a:t>
            </a:r>
            <a:r>
              <a:rPr lang="pt-BR" sz="2400" b="1" dirty="0" smtClean="0">
                <a:solidFill>
                  <a:srgbClr val="0000FF"/>
                </a:solidFill>
              </a:rPr>
              <a:t>]</a:t>
            </a:r>
          </a:p>
          <a:p>
            <a:pPr lvl="1"/>
            <a:endParaRPr lang="pt-BR" sz="2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67</a:t>
            </a:fld>
            <a:endParaRPr lang="en-GB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1377500" y="1960943"/>
          <a:ext cx="7520840" cy="1178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7" name="Acrobat Document" r:id="rId3" imgW="5323810" imgH="752381" progId="AcroExch.Document.11">
                  <p:embed/>
                </p:oleObj>
              </mc:Choice>
              <mc:Fallback>
                <p:oleObj name="Acrobat Document" r:id="rId3" imgW="5323810" imgH="752381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500" y="1960943"/>
                        <a:ext cx="7520840" cy="11780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Esquema TDAC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err="1" smtClean="0"/>
              <a:t>Time-Domain</a:t>
            </a:r>
            <a:r>
              <a:rPr lang="pt-BR" i="1" dirty="0" smtClean="0"/>
              <a:t> </a:t>
            </a:r>
            <a:r>
              <a:rPr lang="pt-BR" i="1" dirty="0" err="1" smtClean="0"/>
              <a:t>Aliasing</a:t>
            </a:r>
            <a:r>
              <a:rPr lang="pt-BR" i="1" dirty="0" smtClean="0"/>
              <a:t> </a:t>
            </a:r>
            <a:r>
              <a:rPr lang="pt-BR" i="1" dirty="0" err="1" smtClean="0"/>
              <a:t>Cancellation</a:t>
            </a:r>
            <a:endParaRPr lang="pt-BR" i="1" dirty="0" smtClean="0"/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68</a:t>
            </a:fld>
            <a:endParaRPr lang="en-GB" dirty="0"/>
          </a:p>
        </p:txBody>
      </p:sp>
      <p:sp>
        <p:nvSpPr>
          <p:cNvPr id="25" name="Retângulo 24"/>
          <p:cNvSpPr/>
          <p:nvPr/>
        </p:nvSpPr>
        <p:spPr>
          <a:xfrm>
            <a:off x="1092611" y="3331575"/>
            <a:ext cx="847938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1954100" y="3331910"/>
            <a:ext cx="847938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094547" y="4181448"/>
            <a:ext cx="847938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1956036" y="4184037"/>
            <a:ext cx="847938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6545470" y="3314152"/>
            <a:ext cx="847939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7396290" y="3314487"/>
            <a:ext cx="847939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6549436" y="4164025"/>
            <a:ext cx="847939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>
            <a:off x="7391876" y="4165961"/>
            <a:ext cx="847939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 rot="18900000">
            <a:off x="1852134" y="3014440"/>
            <a:ext cx="199698" cy="230288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 rot="18900000">
            <a:off x="7291278" y="3016375"/>
            <a:ext cx="199698" cy="230288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1296671" y="247430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Janela  </a:t>
            </a:r>
          </a:p>
          <a:p>
            <a:pPr algn="ctr"/>
            <a:r>
              <a:rPr lang="pt-BR" dirty="0" smtClean="0"/>
              <a:t>de Síntese</a:t>
            </a:r>
            <a:endParaRPr lang="pt-BR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6919319" y="2474304"/>
            <a:ext cx="124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Janela  </a:t>
            </a:r>
          </a:p>
          <a:p>
            <a:pPr algn="ctr"/>
            <a:r>
              <a:rPr lang="pt-BR" dirty="0" smtClean="0"/>
              <a:t>de Análise</a:t>
            </a:r>
            <a:endParaRPr lang="pt-BR" dirty="0"/>
          </a:p>
        </p:txBody>
      </p:sp>
      <p:sp>
        <p:nvSpPr>
          <p:cNvPr id="9" name="Chave direita 8"/>
          <p:cNvSpPr/>
          <p:nvPr/>
        </p:nvSpPr>
        <p:spPr>
          <a:xfrm rot="5400000">
            <a:off x="4549187" y="1678519"/>
            <a:ext cx="266133" cy="7294731"/>
          </a:xfrm>
          <a:prstGeom prst="righ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281176" y="5571135"/>
            <a:ext cx="298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Matrizes de Transformação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282442" y="600609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Bloco em Processamento</a:t>
            </a:r>
            <a:endParaRPr lang="pt-BR" b="1" dirty="0">
              <a:solidFill>
                <a:srgbClr val="7030A0"/>
              </a:solidFill>
            </a:endParaRPr>
          </a:p>
        </p:txBody>
      </p:sp>
      <p:grpSp>
        <p:nvGrpSpPr>
          <p:cNvPr id="59" name="Grupo 58"/>
          <p:cNvGrpSpPr/>
          <p:nvPr/>
        </p:nvGrpSpPr>
        <p:grpSpPr>
          <a:xfrm>
            <a:off x="4470996" y="2474304"/>
            <a:ext cx="1696727" cy="1720698"/>
            <a:chOff x="2887828" y="2474304"/>
            <a:chExt cx="1696727" cy="1720698"/>
          </a:xfrm>
        </p:grpSpPr>
        <p:sp>
          <p:nvSpPr>
            <p:cNvPr id="29" name="Retângulo 28"/>
            <p:cNvSpPr/>
            <p:nvPr/>
          </p:nvSpPr>
          <p:spPr>
            <a:xfrm>
              <a:off x="2887828" y="3345127"/>
              <a:ext cx="847938" cy="847939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/>
          </p:nvSpPr>
          <p:spPr>
            <a:xfrm>
              <a:off x="3736617" y="3347063"/>
              <a:ext cx="847938" cy="847939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907811" y="2474304"/>
              <a:ext cx="16123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/>
                <a:t>Transformada</a:t>
              </a:r>
            </a:p>
            <a:p>
              <a:pPr algn="ctr"/>
              <a:r>
                <a:rPr lang="pt-BR" dirty="0" smtClean="0"/>
                <a:t>Direta</a:t>
              </a:r>
              <a:endParaRPr lang="pt-BR" dirty="0"/>
            </a:p>
          </p:txBody>
        </p:sp>
      </p:grpSp>
      <p:grpSp>
        <p:nvGrpSpPr>
          <p:cNvPr id="62" name="Grupo 61"/>
          <p:cNvGrpSpPr/>
          <p:nvPr/>
        </p:nvGrpSpPr>
        <p:grpSpPr>
          <a:xfrm>
            <a:off x="3245060" y="3333719"/>
            <a:ext cx="850306" cy="1703509"/>
            <a:chOff x="3750036" y="3333719"/>
            <a:chExt cx="850306" cy="1703509"/>
          </a:xfrm>
        </p:grpSpPr>
        <p:sp>
          <p:nvSpPr>
            <p:cNvPr id="34" name="Retângulo 33"/>
            <p:cNvSpPr/>
            <p:nvPr/>
          </p:nvSpPr>
          <p:spPr>
            <a:xfrm>
              <a:off x="3750036" y="3333719"/>
              <a:ext cx="847938" cy="847939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3752404" y="4189289"/>
              <a:ext cx="847938" cy="847939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CaixaDeTexto 18"/>
          <p:cNvSpPr txBox="1"/>
          <p:nvPr/>
        </p:nvSpPr>
        <p:spPr>
          <a:xfrm>
            <a:off x="2652043" y="2474304"/>
            <a:ext cx="1612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Transformada</a:t>
            </a:r>
          </a:p>
          <a:p>
            <a:pPr algn="ctr"/>
            <a:r>
              <a:rPr lang="pt-BR" dirty="0" smtClean="0"/>
              <a:t>Inversa</a:t>
            </a:r>
            <a:endParaRPr lang="pt-BR" dirty="0"/>
          </a:p>
        </p:txBody>
      </p:sp>
      <p:sp>
        <p:nvSpPr>
          <p:cNvPr id="47" name="Retângulo 46"/>
          <p:cNvSpPr/>
          <p:nvPr/>
        </p:nvSpPr>
        <p:spPr>
          <a:xfrm>
            <a:off x="8399960" y="2472024"/>
            <a:ext cx="232313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i="1" dirty="0" smtClean="0">
                <a:solidFill>
                  <a:schemeClr val="tx1"/>
                </a:solidFill>
              </a:rPr>
              <a:t>i</a:t>
            </a:r>
            <a:r>
              <a:rPr lang="pt-BR" b="1" dirty="0" smtClean="0">
                <a:solidFill>
                  <a:schemeClr val="tx1"/>
                </a:solidFill>
              </a:rPr>
              <a:t> +1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8401900" y="3333514"/>
            <a:ext cx="232313" cy="847939"/>
          </a:xfrm>
          <a:prstGeom prst="rect">
            <a:avLst/>
          </a:prstGeom>
          <a:solidFill>
            <a:srgbClr val="7030A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i="1" dirty="0" smtClean="0">
                <a:solidFill>
                  <a:schemeClr val="tx1"/>
                </a:solidFill>
              </a:rPr>
              <a:t>i</a:t>
            </a:r>
            <a:r>
              <a:rPr lang="pt-BR" b="1" dirty="0" smtClean="0">
                <a:solidFill>
                  <a:schemeClr val="tx1"/>
                </a:solidFill>
              </a:rPr>
              <a:t>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49" name="Retângulo 48"/>
          <p:cNvSpPr/>
          <p:nvPr/>
        </p:nvSpPr>
        <p:spPr>
          <a:xfrm>
            <a:off x="8403836" y="4195004"/>
            <a:ext cx="232313" cy="847939"/>
          </a:xfrm>
          <a:prstGeom prst="rect">
            <a:avLst/>
          </a:prstGeom>
          <a:solidFill>
            <a:srgbClr val="7030A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i="1" dirty="0" smtClean="0">
                <a:solidFill>
                  <a:schemeClr val="tx1"/>
                </a:solidFill>
              </a:rPr>
              <a:t>i</a:t>
            </a:r>
            <a:r>
              <a:rPr lang="pt-BR" b="1" dirty="0" smtClean="0">
                <a:solidFill>
                  <a:schemeClr val="tx1"/>
                </a:solidFill>
              </a:rPr>
              <a:t>  - 1 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8405771" y="5056493"/>
            <a:ext cx="232313" cy="8479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i="1" dirty="0" smtClean="0">
                <a:solidFill>
                  <a:schemeClr val="tx1"/>
                </a:solidFill>
              </a:rPr>
              <a:t>i</a:t>
            </a:r>
            <a:r>
              <a:rPr lang="pt-BR" b="1" dirty="0" smtClean="0">
                <a:solidFill>
                  <a:schemeClr val="tx1"/>
                </a:solidFill>
              </a:rPr>
              <a:t>  - 2 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51" name="Chave esquerda 50"/>
          <p:cNvSpPr/>
          <p:nvPr/>
        </p:nvSpPr>
        <p:spPr>
          <a:xfrm flipH="1">
            <a:off x="8671477" y="4164357"/>
            <a:ext cx="163773" cy="171961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Chave esquerda 51"/>
          <p:cNvSpPr/>
          <p:nvPr/>
        </p:nvSpPr>
        <p:spPr>
          <a:xfrm flipH="1">
            <a:off x="8777803" y="3294948"/>
            <a:ext cx="163773" cy="1719618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have esquerda 52"/>
          <p:cNvSpPr/>
          <p:nvPr/>
        </p:nvSpPr>
        <p:spPr>
          <a:xfrm flipH="1">
            <a:off x="8870463" y="2451062"/>
            <a:ext cx="163773" cy="1719618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Forma livre 53"/>
          <p:cNvSpPr/>
          <p:nvPr/>
        </p:nvSpPr>
        <p:spPr>
          <a:xfrm>
            <a:off x="8312727" y="4364182"/>
            <a:ext cx="732312" cy="1909948"/>
          </a:xfrm>
          <a:custGeom>
            <a:avLst/>
            <a:gdLst>
              <a:gd name="connsiteX0" fmla="*/ 0 w 734291"/>
              <a:gd name="connsiteY0" fmla="*/ 1674420 h 1714005"/>
              <a:gd name="connsiteX1" fmla="*/ 534390 w 734291"/>
              <a:gd name="connsiteY1" fmla="*/ 1650670 h 1714005"/>
              <a:gd name="connsiteX2" fmla="*/ 641268 w 734291"/>
              <a:gd name="connsiteY2" fmla="*/ 1294410 h 1714005"/>
              <a:gd name="connsiteX3" fmla="*/ 724395 w 734291"/>
              <a:gd name="connsiteY3" fmla="*/ 201880 h 1714005"/>
              <a:gd name="connsiteX4" fmla="*/ 581891 w 734291"/>
              <a:gd name="connsiteY4" fmla="*/ 83127 h 1714005"/>
              <a:gd name="connsiteX0" fmla="*/ 0 w 732312"/>
              <a:gd name="connsiteY0" fmla="*/ 1870363 h 1909948"/>
              <a:gd name="connsiteX1" fmla="*/ 534390 w 732312"/>
              <a:gd name="connsiteY1" fmla="*/ 1846613 h 1909948"/>
              <a:gd name="connsiteX2" fmla="*/ 641268 w 732312"/>
              <a:gd name="connsiteY2" fmla="*/ 1490353 h 1909948"/>
              <a:gd name="connsiteX3" fmla="*/ 724395 w 732312"/>
              <a:gd name="connsiteY3" fmla="*/ 397823 h 1909948"/>
              <a:gd name="connsiteX4" fmla="*/ 593766 w 732312"/>
              <a:gd name="connsiteY4" fmla="*/ 41564 h 190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2312" h="1909948">
                <a:moveTo>
                  <a:pt x="0" y="1870363"/>
                </a:moveTo>
                <a:cubicBezTo>
                  <a:pt x="213756" y="1890155"/>
                  <a:pt x="427512" y="1909948"/>
                  <a:pt x="534390" y="1846613"/>
                </a:cubicBezTo>
                <a:cubicBezTo>
                  <a:pt x="641268" y="1783278"/>
                  <a:pt x="609601" y="1731818"/>
                  <a:pt x="641268" y="1490353"/>
                </a:cubicBezTo>
                <a:cubicBezTo>
                  <a:pt x="672935" y="1248888"/>
                  <a:pt x="732312" y="639288"/>
                  <a:pt x="724395" y="397823"/>
                </a:cubicBezTo>
                <a:cubicBezTo>
                  <a:pt x="716478" y="156358"/>
                  <a:pt x="660070" y="0"/>
                  <a:pt x="593766" y="41564"/>
                </a:cubicBezTo>
              </a:path>
            </a:pathLst>
          </a:custGeom>
          <a:ln w="3810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CaixaDeTexto 54"/>
          <p:cNvSpPr txBox="1"/>
          <p:nvPr/>
        </p:nvSpPr>
        <p:spPr>
          <a:xfrm>
            <a:off x="6761043" y="436220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0</a:t>
            </a:r>
            <a:endParaRPr lang="pt-BR" sz="2800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7637838" y="34933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0</a:t>
            </a:r>
            <a:endParaRPr lang="pt-BR" sz="2800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2190403" y="35269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0</a:t>
            </a:r>
            <a:endParaRPr lang="pt-BR" sz="2800" dirty="0"/>
          </a:p>
        </p:txBody>
      </p:sp>
      <p:sp>
        <p:nvSpPr>
          <p:cNvPr id="58" name="CaixaDeTexto 57"/>
          <p:cNvSpPr txBox="1"/>
          <p:nvPr/>
        </p:nvSpPr>
        <p:spPr>
          <a:xfrm>
            <a:off x="1321525" y="436814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0</a:t>
            </a:r>
            <a:endParaRPr lang="pt-BR" sz="2800" dirty="0"/>
          </a:p>
        </p:txBody>
      </p:sp>
      <p:sp>
        <p:nvSpPr>
          <p:cNvPr id="63" name="Retângulo 62"/>
          <p:cNvSpPr/>
          <p:nvPr/>
        </p:nvSpPr>
        <p:spPr>
          <a:xfrm>
            <a:off x="6247789" y="3349434"/>
            <a:ext cx="207602" cy="1645647"/>
          </a:xfrm>
          <a:prstGeom prst="rect">
            <a:avLst/>
          </a:prstGeom>
          <a:solidFill>
            <a:srgbClr val="FFC000">
              <a:alpha val="71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66" name="Retângulo 65"/>
          <p:cNvSpPr/>
          <p:nvPr/>
        </p:nvSpPr>
        <p:spPr>
          <a:xfrm>
            <a:off x="4175603" y="3324418"/>
            <a:ext cx="218975" cy="879094"/>
          </a:xfrm>
          <a:prstGeom prst="rect">
            <a:avLst/>
          </a:prstGeom>
          <a:solidFill>
            <a:srgbClr val="FFC000">
              <a:alpha val="71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67" name="Retângulo 66"/>
          <p:cNvSpPr/>
          <p:nvPr/>
        </p:nvSpPr>
        <p:spPr>
          <a:xfrm>
            <a:off x="2920010" y="3338061"/>
            <a:ext cx="218976" cy="1684315"/>
          </a:xfrm>
          <a:prstGeom prst="rect">
            <a:avLst/>
          </a:prstGeom>
          <a:solidFill>
            <a:srgbClr val="FFC000">
              <a:alpha val="71000"/>
            </a:srgb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</p:txBody>
      </p:sp>
      <p:grpSp>
        <p:nvGrpSpPr>
          <p:cNvPr id="70" name="Grupo 69"/>
          <p:cNvGrpSpPr/>
          <p:nvPr/>
        </p:nvGrpSpPr>
        <p:grpSpPr>
          <a:xfrm>
            <a:off x="720486" y="3322142"/>
            <a:ext cx="234249" cy="1709429"/>
            <a:chOff x="8554300" y="3485914"/>
            <a:chExt cx="234249" cy="1709429"/>
          </a:xfrm>
          <a:solidFill>
            <a:srgbClr val="7030A0">
              <a:alpha val="20000"/>
            </a:srgbClr>
          </a:solidFill>
        </p:grpSpPr>
        <p:sp>
          <p:nvSpPr>
            <p:cNvPr id="68" name="Retângulo 67"/>
            <p:cNvSpPr/>
            <p:nvPr/>
          </p:nvSpPr>
          <p:spPr>
            <a:xfrm>
              <a:off x="8554300" y="3485914"/>
              <a:ext cx="232313" cy="84793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b="1" i="1" dirty="0" smtClean="0">
                  <a:solidFill>
                    <a:schemeClr val="tx1"/>
                  </a:solidFill>
                </a:rPr>
                <a:t>i</a:t>
              </a:r>
              <a:r>
                <a:rPr lang="pt-BR" b="1" dirty="0" smtClean="0">
                  <a:solidFill>
                    <a:schemeClr val="tx1"/>
                  </a:solidFill>
                </a:rPr>
                <a:t> </a:t>
              </a:r>
              <a:endParaRPr lang="pt-BR" b="1" dirty="0">
                <a:solidFill>
                  <a:schemeClr val="tx1"/>
                </a:solidFill>
              </a:endParaRPr>
            </a:p>
          </p:txBody>
        </p:sp>
        <p:sp>
          <p:nvSpPr>
            <p:cNvPr id="69" name="Retângulo 68"/>
            <p:cNvSpPr/>
            <p:nvPr/>
          </p:nvSpPr>
          <p:spPr>
            <a:xfrm>
              <a:off x="8556236" y="4347404"/>
              <a:ext cx="232313" cy="84793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b="1" i="1" dirty="0" smtClean="0">
                  <a:solidFill>
                    <a:schemeClr val="tx1"/>
                  </a:solidFill>
                </a:rPr>
                <a:t>i</a:t>
              </a:r>
              <a:r>
                <a:rPr lang="pt-BR" b="1" dirty="0" smtClean="0">
                  <a:solidFill>
                    <a:schemeClr val="tx1"/>
                  </a:solidFill>
                </a:rPr>
                <a:t>  - 1  </a:t>
              </a:r>
              <a:endParaRPr lang="pt-B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1" name="CaixaDeTexto 70"/>
          <p:cNvSpPr txBox="1"/>
          <p:nvPr/>
        </p:nvSpPr>
        <p:spPr>
          <a:xfrm>
            <a:off x="4476466" y="4490113"/>
            <a:ext cx="1223412" cy="646331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ser </a:t>
            </a:r>
          </a:p>
          <a:p>
            <a:r>
              <a:rPr lang="pt-BR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codificado</a:t>
            </a:r>
            <a:endParaRPr lang="pt-BR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Forma livre 71"/>
          <p:cNvSpPr/>
          <p:nvPr/>
        </p:nvSpPr>
        <p:spPr>
          <a:xfrm>
            <a:off x="4246728" y="4353636"/>
            <a:ext cx="175147" cy="491319"/>
          </a:xfrm>
          <a:custGeom>
            <a:avLst/>
            <a:gdLst>
              <a:gd name="connsiteX0" fmla="*/ 25021 w 175147"/>
              <a:gd name="connsiteY0" fmla="*/ 0 h 491319"/>
              <a:gd name="connsiteX1" fmla="*/ 25021 w 175147"/>
              <a:gd name="connsiteY1" fmla="*/ 354842 h 491319"/>
              <a:gd name="connsiteX2" fmla="*/ 175147 w 175147"/>
              <a:gd name="connsiteY2" fmla="*/ 491319 h 49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147" h="491319">
                <a:moveTo>
                  <a:pt x="25021" y="0"/>
                </a:moveTo>
                <a:cubicBezTo>
                  <a:pt x="12510" y="136478"/>
                  <a:pt x="0" y="272956"/>
                  <a:pt x="25021" y="354842"/>
                </a:cubicBezTo>
                <a:cubicBezTo>
                  <a:pt x="50042" y="436728"/>
                  <a:pt x="112594" y="464023"/>
                  <a:pt x="175147" y="491319"/>
                </a:cubicBezTo>
              </a:path>
            </a:pathLst>
          </a:custGeom>
          <a:ln w="38100">
            <a:solidFill>
              <a:srgbClr val="FF9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Conceito de Filtragem Seletiva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Modificação no sinal em que o conteúdo:</a:t>
            </a:r>
          </a:p>
          <a:p>
            <a:pPr lvl="1"/>
            <a:r>
              <a:rPr lang="pt-BR" dirty="0" smtClean="0"/>
              <a:t>É </a:t>
            </a:r>
            <a:r>
              <a:rPr lang="pt-BR" dirty="0" smtClean="0">
                <a:solidFill>
                  <a:srgbClr val="FF0000"/>
                </a:solidFill>
              </a:rPr>
              <a:t>preservado</a:t>
            </a:r>
            <a:r>
              <a:rPr lang="pt-BR" dirty="0" smtClean="0"/>
              <a:t> em uma faixa de interesse do espectro </a:t>
            </a:r>
          </a:p>
          <a:p>
            <a:pPr lvl="1"/>
            <a:r>
              <a:rPr lang="pt-BR" dirty="0" smtClean="0"/>
              <a:t>É </a:t>
            </a:r>
            <a:r>
              <a:rPr lang="pt-BR" dirty="0" smtClean="0">
                <a:solidFill>
                  <a:srgbClr val="0000FF"/>
                </a:solidFill>
              </a:rPr>
              <a:t>rejeitado</a:t>
            </a:r>
            <a:r>
              <a:rPr lang="pt-BR" dirty="0" smtClean="0"/>
              <a:t> no resto do espectro</a:t>
            </a:r>
          </a:p>
          <a:p>
            <a:r>
              <a:rPr lang="pt-BR" dirty="0" smtClean="0"/>
              <a:t>Filtros Seletivos Usuais</a:t>
            </a:r>
          </a:p>
          <a:p>
            <a:pPr lvl="1"/>
            <a:r>
              <a:rPr lang="pt-BR" dirty="0" smtClean="0"/>
              <a:t>Passa-Baixas</a:t>
            </a:r>
          </a:p>
          <a:p>
            <a:pPr lvl="1"/>
            <a:r>
              <a:rPr lang="pt-BR" dirty="0" err="1" smtClean="0"/>
              <a:t>Passa-Altas</a:t>
            </a:r>
            <a:endParaRPr lang="pt-BR" dirty="0" smtClean="0"/>
          </a:p>
          <a:p>
            <a:pPr lvl="1"/>
            <a:r>
              <a:rPr lang="pt-BR" dirty="0" smtClean="0"/>
              <a:t>Passa-Faixa</a:t>
            </a:r>
          </a:p>
          <a:p>
            <a:pPr lvl="1"/>
            <a:r>
              <a:rPr lang="pt-BR" dirty="0" smtClean="0"/>
              <a:t>Rejeita-Faixa 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69</a:t>
            </a:fld>
            <a:endParaRPr lang="en-GB" dirty="0"/>
          </a:p>
        </p:txBody>
      </p:sp>
      <p:sp>
        <p:nvSpPr>
          <p:cNvPr id="56" name="Forma livre 55"/>
          <p:cNvSpPr/>
          <p:nvPr/>
        </p:nvSpPr>
        <p:spPr>
          <a:xfrm>
            <a:off x="5486400" y="4708477"/>
            <a:ext cx="2879678" cy="1160060"/>
          </a:xfrm>
          <a:custGeom>
            <a:avLst/>
            <a:gdLst>
              <a:gd name="connsiteX0" fmla="*/ 0 w 2879678"/>
              <a:gd name="connsiteY0" fmla="*/ 318448 h 1505803"/>
              <a:gd name="connsiteX1" fmla="*/ 136478 w 2879678"/>
              <a:gd name="connsiteY1" fmla="*/ 318448 h 1505803"/>
              <a:gd name="connsiteX2" fmla="*/ 341194 w 2879678"/>
              <a:gd name="connsiteY2" fmla="*/ 31845 h 1505803"/>
              <a:gd name="connsiteX3" fmla="*/ 586854 w 2879678"/>
              <a:gd name="connsiteY3" fmla="*/ 509516 h 1505803"/>
              <a:gd name="connsiteX4" fmla="*/ 859809 w 2879678"/>
              <a:gd name="connsiteY4" fmla="*/ 809767 h 1505803"/>
              <a:gd name="connsiteX5" fmla="*/ 1187355 w 2879678"/>
              <a:gd name="connsiteY5" fmla="*/ 495869 h 1505803"/>
              <a:gd name="connsiteX6" fmla="*/ 1405719 w 2879678"/>
              <a:gd name="connsiteY6" fmla="*/ 837063 h 1505803"/>
              <a:gd name="connsiteX7" fmla="*/ 1514901 w 2879678"/>
              <a:gd name="connsiteY7" fmla="*/ 1014483 h 1505803"/>
              <a:gd name="connsiteX8" fmla="*/ 1637731 w 2879678"/>
              <a:gd name="connsiteY8" fmla="*/ 823415 h 1505803"/>
              <a:gd name="connsiteX9" fmla="*/ 1692322 w 2879678"/>
              <a:gd name="connsiteY9" fmla="*/ 714233 h 1505803"/>
              <a:gd name="connsiteX10" fmla="*/ 1828800 w 2879678"/>
              <a:gd name="connsiteY10" fmla="*/ 605051 h 1505803"/>
              <a:gd name="connsiteX11" fmla="*/ 2265528 w 2879678"/>
              <a:gd name="connsiteY11" fmla="*/ 1260143 h 1505803"/>
              <a:gd name="connsiteX12" fmla="*/ 2538484 w 2879678"/>
              <a:gd name="connsiteY12" fmla="*/ 946245 h 1505803"/>
              <a:gd name="connsiteX13" fmla="*/ 2879678 w 2879678"/>
              <a:gd name="connsiteY13" fmla="*/ 1505803 h 1505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79678" h="1505803">
                <a:moveTo>
                  <a:pt x="0" y="318448"/>
                </a:moveTo>
                <a:cubicBezTo>
                  <a:pt x="39806" y="342331"/>
                  <a:pt x="79612" y="366215"/>
                  <a:pt x="136478" y="318448"/>
                </a:cubicBezTo>
                <a:cubicBezTo>
                  <a:pt x="193344" y="270681"/>
                  <a:pt x="266131" y="0"/>
                  <a:pt x="341194" y="31845"/>
                </a:cubicBezTo>
                <a:cubicBezTo>
                  <a:pt x="416257" y="63690"/>
                  <a:pt x="500418" y="379862"/>
                  <a:pt x="586854" y="509516"/>
                </a:cubicBezTo>
                <a:cubicBezTo>
                  <a:pt x="673290" y="639170"/>
                  <a:pt x="759726" y="812041"/>
                  <a:pt x="859809" y="809767"/>
                </a:cubicBezTo>
                <a:cubicBezTo>
                  <a:pt x="959892" y="807493"/>
                  <a:pt x="1096370" y="491320"/>
                  <a:pt x="1187355" y="495869"/>
                </a:cubicBezTo>
                <a:cubicBezTo>
                  <a:pt x="1278340" y="500418"/>
                  <a:pt x="1351128" y="750627"/>
                  <a:pt x="1405719" y="837063"/>
                </a:cubicBezTo>
                <a:cubicBezTo>
                  <a:pt x="1460310" y="923499"/>
                  <a:pt x="1476232" y="1016758"/>
                  <a:pt x="1514901" y="1014483"/>
                </a:cubicBezTo>
                <a:cubicBezTo>
                  <a:pt x="1553570" y="1012208"/>
                  <a:pt x="1608161" y="873457"/>
                  <a:pt x="1637731" y="823415"/>
                </a:cubicBezTo>
                <a:cubicBezTo>
                  <a:pt x="1667301" y="773373"/>
                  <a:pt x="1660477" y="750627"/>
                  <a:pt x="1692322" y="714233"/>
                </a:cubicBezTo>
                <a:cubicBezTo>
                  <a:pt x="1724167" y="677839"/>
                  <a:pt x="1733266" y="514066"/>
                  <a:pt x="1828800" y="605051"/>
                </a:cubicBezTo>
                <a:cubicBezTo>
                  <a:pt x="1924334" y="696036"/>
                  <a:pt x="2147247" y="1203277"/>
                  <a:pt x="2265528" y="1260143"/>
                </a:cubicBezTo>
                <a:cubicBezTo>
                  <a:pt x="2383809" y="1317009"/>
                  <a:pt x="2436126" y="905302"/>
                  <a:pt x="2538484" y="946245"/>
                </a:cubicBezTo>
                <a:cubicBezTo>
                  <a:pt x="2640842" y="987188"/>
                  <a:pt x="2760260" y="1246495"/>
                  <a:pt x="2879678" y="1505803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7" name="Conector de seta reta 56"/>
          <p:cNvCxnSpPr/>
          <p:nvPr/>
        </p:nvCxnSpPr>
        <p:spPr>
          <a:xfrm rot="5400000" flipH="1" flipV="1">
            <a:off x="4496937" y="5056496"/>
            <a:ext cx="1924335" cy="1588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>
            <a:off x="5213445" y="5868537"/>
            <a:ext cx="3398292" cy="1588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/>
          <p:cNvSpPr txBox="1"/>
          <p:nvPr/>
        </p:nvSpPr>
        <p:spPr>
          <a:xfrm>
            <a:off x="8093123" y="5936776"/>
            <a:ext cx="553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err="1" smtClean="0"/>
              <a:t>f</a:t>
            </a:r>
            <a:r>
              <a:rPr lang="pt-BR" sz="2000" baseline="-25000" dirty="0" err="1" smtClean="0"/>
              <a:t>s</a:t>
            </a:r>
            <a:r>
              <a:rPr lang="pt-BR" sz="2000" dirty="0" smtClean="0"/>
              <a:t>/2</a:t>
            </a:r>
            <a:endParaRPr lang="pt-BR" sz="2000" dirty="0"/>
          </a:p>
        </p:txBody>
      </p:sp>
      <p:sp>
        <p:nvSpPr>
          <p:cNvPr id="60" name="CaixaDeTexto 59"/>
          <p:cNvSpPr txBox="1"/>
          <p:nvPr/>
        </p:nvSpPr>
        <p:spPr>
          <a:xfrm>
            <a:off x="8259178" y="5693416"/>
            <a:ext cx="231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 smtClean="0"/>
              <a:t>|</a:t>
            </a:r>
            <a:endParaRPr lang="pt-BR" sz="1400" dirty="0"/>
          </a:p>
        </p:txBody>
      </p:sp>
      <p:sp>
        <p:nvSpPr>
          <p:cNvPr id="61" name="CaixaDeTexto 60"/>
          <p:cNvSpPr txBox="1"/>
          <p:nvPr/>
        </p:nvSpPr>
        <p:spPr>
          <a:xfrm rot="16200000">
            <a:off x="4833569" y="4246731"/>
            <a:ext cx="7312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i="1" dirty="0" smtClean="0"/>
              <a:t>|S</a:t>
            </a:r>
            <a:r>
              <a:rPr lang="pt-BR" sz="2000" dirty="0" smtClean="0"/>
              <a:t>(</a:t>
            </a:r>
            <a:r>
              <a:rPr lang="pt-BR" sz="2000" i="1" dirty="0" smtClean="0"/>
              <a:t>f</a:t>
            </a:r>
            <a:r>
              <a:rPr lang="pt-BR" sz="2000" dirty="0" smtClean="0"/>
              <a:t>)</a:t>
            </a:r>
            <a:r>
              <a:rPr lang="pt-BR" sz="2000" i="1" dirty="0" smtClean="0"/>
              <a:t>|</a:t>
            </a:r>
            <a:endParaRPr lang="pt-BR" sz="2000" dirty="0"/>
          </a:p>
        </p:txBody>
      </p:sp>
      <p:grpSp>
        <p:nvGrpSpPr>
          <p:cNvPr id="62" name="Grupo 61"/>
          <p:cNvGrpSpPr/>
          <p:nvPr/>
        </p:nvGrpSpPr>
        <p:grpSpPr>
          <a:xfrm>
            <a:off x="5472753" y="4601571"/>
            <a:ext cx="2893326" cy="1269239"/>
            <a:chOff x="1624083" y="4642514"/>
            <a:chExt cx="2893326" cy="1269239"/>
          </a:xfrm>
        </p:grpSpPr>
        <p:sp>
          <p:nvSpPr>
            <p:cNvPr id="63" name="Retângulo 62"/>
            <p:cNvSpPr/>
            <p:nvPr/>
          </p:nvSpPr>
          <p:spPr>
            <a:xfrm>
              <a:off x="2417939" y="4656159"/>
              <a:ext cx="2099470" cy="1255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/>
          </p:nvSpPr>
          <p:spPr>
            <a:xfrm>
              <a:off x="1624083" y="4653887"/>
              <a:ext cx="791570" cy="1255594"/>
            </a:xfrm>
            <a:prstGeom prst="rect">
              <a:avLst/>
            </a:prstGeom>
            <a:solidFill>
              <a:srgbClr val="C00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2540758" y="4642514"/>
              <a:ext cx="17540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/>
                <a:t>Passa-Baixas</a:t>
              </a:r>
              <a:endParaRPr lang="pt-BR" sz="2000" dirty="0"/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5480441" y="4612514"/>
            <a:ext cx="2898999" cy="1256167"/>
            <a:chOff x="5537591" y="697739"/>
            <a:chExt cx="2898999" cy="1256167"/>
          </a:xfrm>
        </p:grpSpPr>
        <p:sp>
          <p:nvSpPr>
            <p:cNvPr id="67" name="Retângulo 66"/>
            <p:cNvSpPr/>
            <p:nvPr/>
          </p:nvSpPr>
          <p:spPr>
            <a:xfrm>
              <a:off x="5537591" y="697739"/>
              <a:ext cx="2099470" cy="1255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8" name="Grupo 25"/>
            <p:cNvGrpSpPr/>
            <p:nvPr/>
          </p:nvGrpSpPr>
          <p:grpSpPr>
            <a:xfrm>
              <a:off x="5941322" y="698312"/>
              <a:ext cx="2495268" cy="1255594"/>
              <a:chOff x="5859436" y="4615219"/>
              <a:chExt cx="2495268" cy="1255594"/>
            </a:xfrm>
          </p:grpSpPr>
          <p:sp>
            <p:nvSpPr>
              <p:cNvPr id="69" name="Retângulo 15"/>
              <p:cNvSpPr/>
              <p:nvPr/>
            </p:nvSpPr>
            <p:spPr>
              <a:xfrm>
                <a:off x="7563134" y="4615219"/>
                <a:ext cx="791570" cy="1255594"/>
              </a:xfrm>
              <a:prstGeom prst="rect">
                <a:avLst/>
              </a:prstGeom>
              <a:solidFill>
                <a:srgbClr val="C00000">
                  <a:alpha val="4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CaixaDeTexto 69"/>
              <p:cNvSpPr txBox="1"/>
              <p:nvPr/>
            </p:nvSpPr>
            <p:spPr>
              <a:xfrm>
                <a:off x="5859436" y="4631144"/>
                <a:ext cx="15536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 err="1" smtClean="0"/>
                  <a:t>Passa-Altas</a:t>
                </a:r>
                <a:endParaRPr lang="pt-BR" sz="2000" dirty="0"/>
              </a:p>
            </p:txBody>
          </p:sp>
        </p:grpSp>
      </p:grpSp>
      <p:grpSp>
        <p:nvGrpSpPr>
          <p:cNvPr id="71" name="Grupo 70"/>
          <p:cNvGrpSpPr/>
          <p:nvPr/>
        </p:nvGrpSpPr>
        <p:grpSpPr>
          <a:xfrm>
            <a:off x="5470343" y="4602989"/>
            <a:ext cx="2872844" cy="1264863"/>
            <a:chOff x="2222318" y="2383664"/>
            <a:chExt cx="2872844" cy="1264863"/>
          </a:xfrm>
        </p:grpSpPr>
        <p:sp>
          <p:nvSpPr>
            <p:cNvPr id="72" name="Retângulo 71"/>
            <p:cNvSpPr/>
            <p:nvPr/>
          </p:nvSpPr>
          <p:spPr>
            <a:xfrm>
              <a:off x="3305174" y="2383664"/>
              <a:ext cx="695325" cy="1255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3" name="Grupo 26"/>
            <p:cNvGrpSpPr/>
            <p:nvPr/>
          </p:nvGrpSpPr>
          <p:grpSpPr>
            <a:xfrm>
              <a:off x="2222318" y="2390658"/>
              <a:ext cx="2872844" cy="1257869"/>
              <a:chOff x="5484133" y="2076715"/>
              <a:chExt cx="2872844" cy="1257869"/>
            </a:xfrm>
          </p:grpSpPr>
          <p:grpSp>
            <p:nvGrpSpPr>
              <p:cNvPr id="74" name="Grupo 18"/>
              <p:cNvGrpSpPr/>
              <p:nvPr/>
            </p:nvGrpSpPr>
            <p:grpSpPr>
              <a:xfrm>
                <a:off x="5484133" y="2076715"/>
                <a:ext cx="2872844" cy="1257869"/>
                <a:chOff x="5484133" y="3345979"/>
                <a:chExt cx="2872844" cy="1257869"/>
              </a:xfrm>
            </p:grpSpPr>
            <p:sp>
              <p:nvSpPr>
                <p:cNvPr id="76" name="Retângulo 75"/>
                <p:cNvSpPr/>
                <p:nvPr/>
              </p:nvSpPr>
              <p:spPr>
                <a:xfrm>
                  <a:off x="5484133" y="3345979"/>
                  <a:ext cx="1080440" cy="1255594"/>
                </a:xfrm>
                <a:prstGeom prst="rect">
                  <a:avLst/>
                </a:prstGeom>
                <a:solidFill>
                  <a:srgbClr val="C0000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7" name="Retângulo 76"/>
                <p:cNvSpPr/>
                <p:nvPr/>
              </p:nvSpPr>
              <p:spPr>
                <a:xfrm>
                  <a:off x="7274257" y="3348254"/>
                  <a:ext cx="1082720" cy="1255594"/>
                </a:xfrm>
                <a:prstGeom prst="rect">
                  <a:avLst/>
                </a:prstGeom>
                <a:solidFill>
                  <a:srgbClr val="C0000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75" name="CaixaDeTexto 22"/>
              <p:cNvSpPr txBox="1"/>
              <p:nvPr/>
            </p:nvSpPr>
            <p:spPr>
              <a:xfrm>
                <a:off x="6121016" y="2094936"/>
                <a:ext cx="16834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 smtClean="0"/>
                  <a:t>Rejeita Faixa</a:t>
                </a:r>
              </a:p>
            </p:txBody>
          </p:sp>
        </p:grpSp>
      </p:grpSp>
      <p:grpSp>
        <p:nvGrpSpPr>
          <p:cNvPr id="78" name="Grupo 77"/>
          <p:cNvGrpSpPr/>
          <p:nvPr/>
        </p:nvGrpSpPr>
        <p:grpSpPr>
          <a:xfrm>
            <a:off x="5467350" y="4602849"/>
            <a:ext cx="2895600" cy="1262415"/>
            <a:chOff x="5524500" y="2745474"/>
            <a:chExt cx="2895600" cy="1262415"/>
          </a:xfrm>
        </p:grpSpPr>
        <p:sp>
          <p:nvSpPr>
            <p:cNvPr id="79" name="Retângulo 78"/>
            <p:cNvSpPr/>
            <p:nvPr/>
          </p:nvSpPr>
          <p:spPr>
            <a:xfrm>
              <a:off x="5524500" y="2750021"/>
              <a:ext cx="972259" cy="1255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/>
            <p:cNvSpPr/>
            <p:nvPr/>
          </p:nvSpPr>
          <p:spPr>
            <a:xfrm>
              <a:off x="7313347" y="2752295"/>
              <a:ext cx="1106753" cy="1255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6095993" y="2765952"/>
              <a:ext cx="15969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/>
                <a:t>Passa Faixa</a:t>
              </a:r>
            </a:p>
          </p:txBody>
        </p:sp>
        <p:sp>
          <p:nvSpPr>
            <p:cNvPr id="82" name="Retângulo 81"/>
            <p:cNvSpPr/>
            <p:nvPr/>
          </p:nvSpPr>
          <p:spPr>
            <a:xfrm>
              <a:off x="6512259" y="2745474"/>
              <a:ext cx="791570" cy="1255594"/>
            </a:xfrm>
            <a:prstGeom prst="rect">
              <a:avLst/>
            </a:prstGeom>
            <a:solidFill>
              <a:srgbClr val="C00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3" name="CaixaDeTexto 82"/>
          <p:cNvSpPr txBox="1"/>
          <p:nvPr/>
        </p:nvSpPr>
        <p:spPr>
          <a:xfrm>
            <a:off x="5297555" y="59254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0</a:t>
            </a:r>
            <a:endParaRPr lang="pt-B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Sistema Auditivo Periférico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Tímpano: </a:t>
            </a:r>
            <a:r>
              <a:rPr lang="pt-BR" dirty="0" smtClean="0"/>
              <a:t>Sente variação temporal de pressão 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Cóclea</a:t>
            </a:r>
            <a:r>
              <a:rPr lang="pt-BR" dirty="0" smtClean="0"/>
              <a:t>: Freqüências </a:t>
            </a:r>
            <a:r>
              <a:rPr lang="pt-B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pt-BR" dirty="0" smtClean="0">
                <a:latin typeface="Times New Roman"/>
                <a:cs typeface="Times New Roman"/>
              </a:rPr>
              <a:t> </a:t>
            </a:r>
            <a:r>
              <a:rPr lang="pt-BR" dirty="0" smtClean="0"/>
              <a:t>Padrões espaciais de vibração</a:t>
            </a:r>
          </a:p>
          <a:p>
            <a:pPr lvl="1"/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7</a:t>
            </a:fld>
            <a:endParaRPr lang="en-GB" dirty="0"/>
          </a:p>
        </p:txBody>
      </p:sp>
      <p:grpSp>
        <p:nvGrpSpPr>
          <p:cNvPr id="13" name="Grupo 12"/>
          <p:cNvGrpSpPr/>
          <p:nvPr/>
        </p:nvGrpSpPr>
        <p:grpSpPr>
          <a:xfrm>
            <a:off x="3474707" y="3844165"/>
            <a:ext cx="3106845" cy="2588533"/>
            <a:chOff x="3474708" y="3844165"/>
            <a:chExt cx="2838774" cy="2242267"/>
          </a:xfrm>
        </p:grpSpPr>
        <p:pic>
          <p:nvPicPr>
            <p:cNvPr id="9" name="Imagem 8" descr="ani2parb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82902" y="4628696"/>
              <a:ext cx="1304925" cy="1454728"/>
            </a:xfrm>
            <a:prstGeom prst="rect">
              <a:avLst/>
            </a:prstGeom>
          </p:spPr>
        </p:pic>
        <p:pic>
          <p:nvPicPr>
            <p:cNvPr id="10" name="Imagem 9" descr="2part4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9957" y="4630283"/>
              <a:ext cx="1533525" cy="1456149"/>
            </a:xfrm>
            <a:prstGeom prst="rect">
              <a:avLst/>
            </a:prstGeom>
          </p:spPr>
        </p:pic>
        <p:pic>
          <p:nvPicPr>
            <p:cNvPr id="11" name="Imagem 10" descr="2part1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4708" y="3844166"/>
              <a:ext cx="1311965" cy="787284"/>
            </a:xfrm>
            <a:prstGeom prst="rect">
              <a:avLst/>
            </a:prstGeom>
          </p:spPr>
        </p:pic>
        <p:pic>
          <p:nvPicPr>
            <p:cNvPr id="12" name="Imagem 11" descr="ani2part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6673" y="3844165"/>
              <a:ext cx="1526651" cy="7856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Filtragem Seletiva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Exemplos</a:t>
            </a:r>
          </a:p>
          <a:p>
            <a:r>
              <a:rPr lang="pt-BR" dirty="0" smtClean="0"/>
              <a:t>Lembrete: </a:t>
            </a:r>
            <a:r>
              <a:rPr lang="pt-BR" dirty="0" smtClean="0">
                <a:solidFill>
                  <a:srgbClr val="FF0000"/>
                </a:solidFill>
              </a:rPr>
              <a:t>Redução de Banda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Se a banda é reduzida por </a:t>
            </a:r>
            <a:r>
              <a:rPr lang="pt-BR" i="1" dirty="0" smtClean="0">
                <a:solidFill>
                  <a:srgbClr val="0000FF"/>
                </a:solidFill>
              </a:rPr>
              <a:t>M</a:t>
            </a:r>
            <a:r>
              <a:rPr lang="pt-BR" i="1" dirty="0" smtClean="0"/>
              <a:t>,</a:t>
            </a:r>
            <a:r>
              <a:rPr lang="pt-BR" dirty="0" smtClean="0">
                <a:solidFill>
                  <a:srgbClr val="0000FF"/>
                </a:solidFill>
              </a:rPr>
              <a:t> </a:t>
            </a:r>
            <a:r>
              <a:rPr lang="pt-BR" dirty="0" smtClean="0"/>
              <a:t>após a filtragem, </a:t>
            </a:r>
            <a:r>
              <a:rPr lang="pt-BR" dirty="0" smtClean="0">
                <a:solidFill>
                  <a:srgbClr val="0000FF"/>
                </a:solidFill>
              </a:rPr>
              <a:t>pode-se</a:t>
            </a:r>
            <a:r>
              <a:rPr lang="pt-BR" dirty="0" smtClean="0"/>
              <a:t> também reduzir a taxa de amostragem por </a:t>
            </a:r>
            <a:r>
              <a:rPr lang="pt-BR" i="1" dirty="0" smtClean="0"/>
              <a:t>M</a:t>
            </a:r>
            <a:r>
              <a:rPr lang="pt-BR" dirty="0" smtClean="0"/>
              <a:t>: </a:t>
            </a:r>
            <a:r>
              <a:rPr lang="pt-BR" dirty="0" smtClean="0">
                <a:solidFill>
                  <a:srgbClr val="0000FF"/>
                </a:solidFill>
              </a:rPr>
              <a:t>trabalhar com </a:t>
            </a:r>
            <a:r>
              <a:rPr lang="pt-BR" i="1" dirty="0" err="1" smtClean="0">
                <a:solidFill>
                  <a:srgbClr val="0000FF"/>
                </a:solidFill>
              </a:rPr>
              <a:t>f</a:t>
            </a:r>
            <a:r>
              <a:rPr lang="pt-BR" baseline="-25000" dirty="0" err="1" smtClean="0">
                <a:solidFill>
                  <a:srgbClr val="0000FF"/>
                </a:solidFill>
              </a:rPr>
              <a:t>s</a:t>
            </a:r>
            <a:r>
              <a:rPr lang="pt-BR" dirty="0" smtClean="0">
                <a:solidFill>
                  <a:srgbClr val="0000FF"/>
                </a:solidFill>
              </a:rPr>
              <a:t>/</a:t>
            </a:r>
            <a:r>
              <a:rPr lang="pt-BR" i="1" dirty="0" smtClean="0">
                <a:solidFill>
                  <a:srgbClr val="0000FF"/>
                </a:solidFill>
              </a:rPr>
              <a:t>M</a:t>
            </a:r>
            <a:endParaRPr lang="pt-BR" dirty="0" smtClean="0">
              <a:solidFill>
                <a:srgbClr val="0000FF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70</a:t>
            </a:fld>
            <a:endParaRPr lang="en-GB" dirty="0"/>
          </a:p>
        </p:txBody>
      </p:sp>
      <p:pic>
        <p:nvPicPr>
          <p:cNvPr id="7" name="Imagem 6" descr="g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7936" y="1337481"/>
            <a:ext cx="547404" cy="590763"/>
          </a:xfrm>
          <a:prstGeom prst="rect">
            <a:avLst/>
          </a:prstGeom>
        </p:spPr>
      </p:pic>
      <p:grpSp>
        <p:nvGrpSpPr>
          <p:cNvPr id="41" name="Grupo 40"/>
          <p:cNvGrpSpPr/>
          <p:nvPr/>
        </p:nvGrpSpPr>
        <p:grpSpPr>
          <a:xfrm>
            <a:off x="1233808" y="3998814"/>
            <a:ext cx="13493561" cy="2343938"/>
            <a:chOff x="1041303" y="774351"/>
            <a:chExt cx="13493561" cy="2343938"/>
          </a:xfrm>
        </p:grpSpPr>
        <p:grpSp>
          <p:nvGrpSpPr>
            <p:cNvPr id="42" name="Grupo 91"/>
            <p:cNvGrpSpPr/>
            <p:nvPr/>
          </p:nvGrpSpPr>
          <p:grpSpPr>
            <a:xfrm>
              <a:off x="1041303" y="805678"/>
              <a:ext cx="3647321" cy="2255745"/>
              <a:chOff x="1246023" y="805678"/>
              <a:chExt cx="3647321" cy="2255745"/>
            </a:xfrm>
          </p:grpSpPr>
          <p:sp>
            <p:nvSpPr>
              <p:cNvPr id="61" name="Forma livre 60"/>
              <p:cNvSpPr/>
              <p:nvPr/>
            </p:nvSpPr>
            <p:spPr>
              <a:xfrm>
                <a:off x="1733264" y="1433014"/>
                <a:ext cx="2879678" cy="1160060"/>
              </a:xfrm>
              <a:custGeom>
                <a:avLst/>
                <a:gdLst>
                  <a:gd name="connsiteX0" fmla="*/ 0 w 2879678"/>
                  <a:gd name="connsiteY0" fmla="*/ 318448 h 1505803"/>
                  <a:gd name="connsiteX1" fmla="*/ 136478 w 2879678"/>
                  <a:gd name="connsiteY1" fmla="*/ 318448 h 1505803"/>
                  <a:gd name="connsiteX2" fmla="*/ 341194 w 2879678"/>
                  <a:gd name="connsiteY2" fmla="*/ 31845 h 1505803"/>
                  <a:gd name="connsiteX3" fmla="*/ 586854 w 2879678"/>
                  <a:gd name="connsiteY3" fmla="*/ 509516 h 1505803"/>
                  <a:gd name="connsiteX4" fmla="*/ 859809 w 2879678"/>
                  <a:gd name="connsiteY4" fmla="*/ 809767 h 1505803"/>
                  <a:gd name="connsiteX5" fmla="*/ 1187355 w 2879678"/>
                  <a:gd name="connsiteY5" fmla="*/ 495869 h 1505803"/>
                  <a:gd name="connsiteX6" fmla="*/ 1405719 w 2879678"/>
                  <a:gd name="connsiteY6" fmla="*/ 837063 h 1505803"/>
                  <a:gd name="connsiteX7" fmla="*/ 1514901 w 2879678"/>
                  <a:gd name="connsiteY7" fmla="*/ 1014483 h 1505803"/>
                  <a:gd name="connsiteX8" fmla="*/ 1637731 w 2879678"/>
                  <a:gd name="connsiteY8" fmla="*/ 823415 h 1505803"/>
                  <a:gd name="connsiteX9" fmla="*/ 1692322 w 2879678"/>
                  <a:gd name="connsiteY9" fmla="*/ 714233 h 1505803"/>
                  <a:gd name="connsiteX10" fmla="*/ 1828800 w 2879678"/>
                  <a:gd name="connsiteY10" fmla="*/ 605051 h 1505803"/>
                  <a:gd name="connsiteX11" fmla="*/ 2265528 w 2879678"/>
                  <a:gd name="connsiteY11" fmla="*/ 1260143 h 1505803"/>
                  <a:gd name="connsiteX12" fmla="*/ 2538484 w 2879678"/>
                  <a:gd name="connsiteY12" fmla="*/ 946245 h 1505803"/>
                  <a:gd name="connsiteX13" fmla="*/ 2879678 w 2879678"/>
                  <a:gd name="connsiteY13" fmla="*/ 1505803 h 150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79678" h="1505803">
                    <a:moveTo>
                      <a:pt x="0" y="318448"/>
                    </a:moveTo>
                    <a:cubicBezTo>
                      <a:pt x="39806" y="342331"/>
                      <a:pt x="79612" y="366215"/>
                      <a:pt x="136478" y="318448"/>
                    </a:cubicBezTo>
                    <a:cubicBezTo>
                      <a:pt x="193344" y="270681"/>
                      <a:pt x="266131" y="0"/>
                      <a:pt x="341194" y="31845"/>
                    </a:cubicBezTo>
                    <a:cubicBezTo>
                      <a:pt x="416257" y="63690"/>
                      <a:pt x="500418" y="379862"/>
                      <a:pt x="586854" y="509516"/>
                    </a:cubicBezTo>
                    <a:cubicBezTo>
                      <a:pt x="673290" y="639170"/>
                      <a:pt x="759726" y="812041"/>
                      <a:pt x="859809" y="809767"/>
                    </a:cubicBezTo>
                    <a:cubicBezTo>
                      <a:pt x="959892" y="807493"/>
                      <a:pt x="1096370" y="491320"/>
                      <a:pt x="1187355" y="495869"/>
                    </a:cubicBezTo>
                    <a:cubicBezTo>
                      <a:pt x="1278340" y="500418"/>
                      <a:pt x="1351128" y="750627"/>
                      <a:pt x="1405719" y="837063"/>
                    </a:cubicBezTo>
                    <a:cubicBezTo>
                      <a:pt x="1460310" y="923499"/>
                      <a:pt x="1476232" y="1016758"/>
                      <a:pt x="1514901" y="1014483"/>
                    </a:cubicBezTo>
                    <a:cubicBezTo>
                      <a:pt x="1553570" y="1012208"/>
                      <a:pt x="1608161" y="873457"/>
                      <a:pt x="1637731" y="823415"/>
                    </a:cubicBezTo>
                    <a:cubicBezTo>
                      <a:pt x="1667301" y="773373"/>
                      <a:pt x="1660477" y="750627"/>
                      <a:pt x="1692322" y="714233"/>
                    </a:cubicBezTo>
                    <a:cubicBezTo>
                      <a:pt x="1724167" y="677839"/>
                      <a:pt x="1733266" y="514066"/>
                      <a:pt x="1828800" y="605051"/>
                    </a:cubicBezTo>
                    <a:cubicBezTo>
                      <a:pt x="1924334" y="696036"/>
                      <a:pt x="2147247" y="1203277"/>
                      <a:pt x="2265528" y="1260143"/>
                    </a:cubicBezTo>
                    <a:cubicBezTo>
                      <a:pt x="2383809" y="1317009"/>
                      <a:pt x="2436126" y="905302"/>
                      <a:pt x="2538484" y="946245"/>
                    </a:cubicBezTo>
                    <a:cubicBezTo>
                      <a:pt x="2640842" y="987188"/>
                      <a:pt x="2760260" y="1246495"/>
                      <a:pt x="2879678" y="1505803"/>
                    </a:cubicBezTo>
                  </a:path>
                </a:pathLst>
              </a:cu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62" name="Conector de seta reta 61"/>
              <p:cNvCxnSpPr/>
              <p:nvPr/>
            </p:nvCxnSpPr>
            <p:spPr>
              <a:xfrm rot="5400000" flipH="1" flipV="1">
                <a:off x="743801" y="1781033"/>
                <a:ext cx="1924335" cy="1588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de seta reta 62"/>
              <p:cNvCxnSpPr/>
              <p:nvPr/>
            </p:nvCxnSpPr>
            <p:spPr>
              <a:xfrm>
                <a:off x="1460309" y="2593074"/>
                <a:ext cx="3398292" cy="1588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CaixaDeTexto 63"/>
              <p:cNvSpPr txBox="1"/>
              <p:nvPr/>
            </p:nvSpPr>
            <p:spPr>
              <a:xfrm>
                <a:off x="4339987" y="2661313"/>
                <a:ext cx="5533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err="1" smtClean="0"/>
                  <a:t>f</a:t>
                </a:r>
                <a:r>
                  <a:rPr lang="pt-BR" sz="2000" baseline="-25000" dirty="0" err="1" smtClean="0"/>
                  <a:t>s</a:t>
                </a:r>
                <a:r>
                  <a:rPr lang="pt-BR" sz="2000" dirty="0" smtClean="0"/>
                  <a:t>/2</a:t>
                </a:r>
                <a:endParaRPr lang="pt-BR" sz="2000" dirty="0"/>
              </a:p>
            </p:txBody>
          </p:sp>
          <p:sp>
            <p:nvSpPr>
              <p:cNvPr id="65" name="CaixaDeTexto 64"/>
              <p:cNvSpPr txBox="1"/>
              <p:nvPr/>
            </p:nvSpPr>
            <p:spPr>
              <a:xfrm>
                <a:off x="4506042" y="2417953"/>
                <a:ext cx="2311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/>
                  <a:t>|</a:t>
                </a:r>
                <a:endParaRPr lang="pt-BR" sz="1400" dirty="0"/>
              </a:p>
            </p:txBody>
          </p:sp>
          <p:sp>
            <p:nvSpPr>
              <p:cNvPr id="66" name="CaixaDeTexto 65"/>
              <p:cNvSpPr txBox="1"/>
              <p:nvPr/>
            </p:nvSpPr>
            <p:spPr>
              <a:xfrm rot="16200000">
                <a:off x="1080433" y="971268"/>
                <a:ext cx="7312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smtClean="0"/>
                  <a:t>|S</a:t>
                </a:r>
                <a:r>
                  <a:rPr lang="pt-BR" sz="2000" dirty="0" smtClean="0"/>
                  <a:t>(</a:t>
                </a:r>
                <a:r>
                  <a:rPr lang="pt-BR" sz="2000" i="1" dirty="0" smtClean="0"/>
                  <a:t>f</a:t>
                </a:r>
                <a:r>
                  <a:rPr lang="pt-BR" sz="2000" dirty="0" smtClean="0"/>
                  <a:t>)</a:t>
                </a:r>
                <a:r>
                  <a:rPr lang="pt-BR" sz="2000" i="1" dirty="0" smtClean="0"/>
                  <a:t>|</a:t>
                </a:r>
                <a:endParaRPr lang="pt-BR" sz="2000" dirty="0"/>
              </a:p>
            </p:txBody>
          </p:sp>
          <p:grpSp>
            <p:nvGrpSpPr>
              <p:cNvPr id="67" name="Grupo 48"/>
              <p:cNvGrpSpPr/>
              <p:nvPr/>
            </p:nvGrpSpPr>
            <p:grpSpPr>
              <a:xfrm>
                <a:off x="1719618" y="1326107"/>
                <a:ext cx="2893326" cy="1269239"/>
                <a:chOff x="1624083" y="4642514"/>
                <a:chExt cx="2893326" cy="1269239"/>
              </a:xfrm>
            </p:grpSpPr>
            <p:sp>
              <p:nvSpPr>
                <p:cNvPr id="71" name="Retângulo 70"/>
                <p:cNvSpPr/>
                <p:nvPr/>
              </p:nvSpPr>
              <p:spPr>
                <a:xfrm>
                  <a:off x="2417939" y="4656159"/>
                  <a:ext cx="2099470" cy="12555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2" name="Retângulo 71"/>
                <p:cNvSpPr/>
                <p:nvPr/>
              </p:nvSpPr>
              <p:spPr>
                <a:xfrm>
                  <a:off x="1624083" y="4653887"/>
                  <a:ext cx="791570" cy="1255594"/>
                </a:xfrm>
                <a:prstGeom prst="rect">
                  <a:avLst/>
                </a:prstGeom>
                <a:solidFill>
                  <a:srgbClr val="C00000">
                    <a:alpha val="4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73" name="CaixaDeTexto 72"/>
                <p:cNvSpPr txBox="1"/>
                <p:nvPr/>
              </p:nvSpPr>
              <p:spPr>
                <a:xfrm>
                  <a:off x="2540758" y="4642514"/>
                  <a:ext cx="175400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000" dirty="0" smtClean="0"/>
                    <a:t>Passa-Baixas</a:t>
                  </a:r>
                  <a:endParaRPr lang="pt-BR" sz="2000" dirty="0"/>
                </a:p>
              </p:txBody>
            </p:sp>
          </p:grpSp>
          <p:sp>
            <p:nvSpPr>
              <p:cNvPr id="68" name="CaixaDeTexto 67"/>
              <p:cNvSpPr txBox="1"/>
              <p:nvPr/>
            </p:nvSpPr>
            <p:spPr>
              <a:xfrm>
                <a:off x="1544419" y="264993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 smtClean="0"/>
                  <a:t>0</a:t>
                </a:r>
                <a:endParaRPr lang="pt-BR" sz="2000" dirty="0"/>
              </a:p>
            </p:txBody>
          </p:sp>
          <p:sp>
            <p:nvSpPr>
              <p:cNvPr id="69" name="CaixaDeTexto 68"/>
              <p:cNvSpPr txBox="1"/>
              <p:nvPr/>
            </p:nvSpPr>
            <p:spPr>
              <a:xfrm>
                <a:off x="2103987" y="2636289"/>
                <a:ext cx="7665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err="1" smtClean="0"/>
                  <a:t>f</a:t>
                </a:r>
                <a:r>
                  <a:rPr lang="pt-BR" sz="2000" baseline="-25000" dirty="0" err="1" smtClean="0"/>
                  <a:t>s</a:t>
                </a:r>
                <a:r>
                  <a:rPr lang="pt-BR" sz="2000" dirty="0" smtClean="0"/>
                  <a:t>/2</a:t>
                </a:r>
                <a:r>
                  <a:rPr lang="pt-BR" sz="2000" i="1" dirty="0" smtClean="0"/>
                  <a:t>M</a:t>
                </a:r>
                <a:endParaRPr lang="pt-BR" sz="2000" i="1" dirty="0"/>
              </a:p>
            </p:txBody>
          </p:sp>
          <p:sp>
            <p:nvSpPr>
              <p:cNvPr id="70" name="CaixaDeTexto 69"/>
              <p:cNvSpPr txBox="1"/>
              <p:nvPr/>
            </p:nvSpPr>
            <p:spPr>
              <a:xfrm>
                <a:off x="2388358" y="2429302"/>
                <a:ext cx="2311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 smtClean="0"/>
                  <a:t>|</a:t>
                </a:r>
                <a:endParaRPr lang="pt-BR" dirty="0"/>
              </a:p>
            </p:txBody>
          </p:sp>
        </p:grpSp>
        <p:grpSp>
          <p:nvGrpSpPr>
            <p:cNvPr id="43" name="Grupo 89"/>
            <p:cNvGrpSpPr/>
            <p:nvPr/>
          </p:nvGrpSpPr>
          <p:grpSpPr>
            <a:xfrm>
              <a:off x="4537405" y="774351"/>
              <a:ext cx="9997459" cy="2343938"/>
              <a:chOff x="1248296" y="3149061"/>
              <a:chExt cx="9997459" cy="2343938"/>
            </a:xfrm>
          </p:grpSpPr>
          <p:sp>
            <p:nvSpPr>
              <p:cNvPr id="52" name="Forma livre 51"/>
              <p:cNvSpPr/>
              <p:nvPr/>
            </p:nvSpPr>
            <p:spPr>
              <a:xfrm>
                <a:off x="1721889" y="3814549"/>
                <a:ext cx="9523866" cy="1160060"/>
              </a:xfrm>
              <a:custGeom>
                <a:avLst/>
                <a:gdLst>
                  <a:gd name="connsiteX0" fmla="*/ 0 w 2879678"/>
                  <a:gd name="connsiteY0" fmla="*/ 318448 h 1505803"/>
                  <a:gd name="connsiteX1" fmla="*/ 136478 w 2879678"/>
                  <a:gd name="connsiteY1" fmla="*/ 318448 h 1505803"/>
                  <a:gd name="connsiteX2" fmla="*/ 341194 w 2879678"/>
                  <a:gd name="connsiteY2" fmla="*/ 31845 h 1505803"/>
                  <a:gd name="connsiteX3" fmla="*/ 586854 w 2879678"/>
                  <a:gd name="connsiteY3" fmla="*/ 509516 h 1505803"/>
                  <a:gd name="connsiteX4" fmla="*/ 859809 w 2879678"/>
                  <a:gd name="connsiteY4" fmla="*/ 809767 h 1505803"/>
                  <a:gd name="connsiteX5" fmla="*/ 1187355 w 2879678"/>
                  <a:gd name="connsiteY5" fmla="*/ 495869 h 1505803"/>
                  <a:gd name="connsiteX6" fmla="*/ 1405719 w 2879678"/>
                  <a:gd name="connsiteY6" fmla="*/ 837063 h 1505803"/>
                  <a:gd name="connsiteX7" fmla="*/ 1514901 w 2879678"/>
                  <a:gd name="connsiteY7" fmla="*/ 1014483 h 1505803"/>
                  <a:gd name="connsiteX8" fmla="*/ 1637731 w 2879678"/>
                  <a:gd name="connsiteY8" fmla="*/ 823415 h 1505803"/>
                  <a:gd name="connsiteX9" fmla="*/ 1692322 w 2879678"/>
                  <a:gd name="connsiteY9" fmla="*/ 714233 h 1505803"/>
                  <a:gd name="connsiteX10" fmla="*/ 1828800 w 2879678"/>
                  <a:gd name="connsiteY10" fmla="*/ 605051 h 1505803"/>
                  <a:gd name="connsiteX11" fmla="*/ 2265528 w 2879678"/>
                  <a:gd name="connsiteY11" fmla="*/ 1260143 h 1505803"/>
                  <a:gd name="connsiteX12" fmla="*/ 2538484 w 2879678"/>
                  <a:gd name="connsiteY12" fmla="*/ 946245 h 1505803"/>
                  <a:gd name="connsiteX13" fmla="*/ 2879678 w 2879678"/>
                  <a:gd name="connsiteY13" fmla="*/ 1505803 h 150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79678" h="1505803">
                    <a:moveTo>
                      <a:pt x="0" y="318448"/>
                    </a:moveTo>
                    <a:cubicBezTo>
                      <a:pt x="39806" y="342331"/>
                      <a:pt x="79612" y="366215"/>
                      <a:pt x="136478" y="318448"/>
                    </a:cubicBezTo>
                    <a:cubicBezTo>
                      <a:pt x="193344" y="270681"/>
                      <a:pt x="266131" y="0"/>
                      <a:pt x="341194" y="31845"/>
                    </a:cubicBezTo>
                    <a:cubicBezTo>
                      <a:pt x="416257" y="63690"/>
                      <a:pt x="500418" y="379862"/>
                      <a:pt x="586854" y="509516"/>
                    </a:cubicBezTo>
                    <a:cubicBezTo>
                      <a:pt x="673290" y="639170"/>
                      <a:pt x="759726" y="812041"/>
                      <a:pt x="859809" y="809767"/>
                    </a:cubicBezTo>
                    <a:cubicBezTo>
                      <a:pt x="959892" y="807493"/>
                      <a:pt x="1096370" y="491320"/>
                      <a:pt x="1187355" y="495869"/>
                    </a:cubicBezTo>
                    <a:cubicBezTo>
                      <a:pt x="1278340" y="500418"/>
                      <a:pt x="1351128" y="750627"/>
                      <a:pt x="1405719" y="837063"/>
                    </a:cubicBezTo>
                    <a:cubicBezTo>
                      <a:pt x="1460310" y="923499"/>
                      <a:pt x="1476232" y="1016758"/>
                      <a:pt x="1514901" y="1014483"/>
                    </a:cubicBezTo>
                    <a:cubicBezTo>
                      <a:pt x="1553570" y="1012208"/>
                      <a:pt x="1608161" y="873457"/>
                      <a:pt x="1637731" y="823415"/>
                    </a:cubicBezTo>
                    <a:cubicBezTo>
                      <a:pt x="1667301" y="773373"/>
                      <a:pt x="1660477" y="750627"/>
                      <a:pt x="1692322" y="714233"/>
                    </a:cubicBezTo>
                    <a:cubicBezTo>
                      <a:pt x="1724167" y="677839"/>
                      <a:pt x="1733266" y="514066"/>
                      <a:pt x="1828800" y="605051"/>
                    </a:cubicBezTo>
                    <a:cubicBezTo>
                      <a:pt x="1924334" y="696036"/>
                      <a:pt x="2147247" y="1203277"/>
                      <a:pt x="2265528" y="1260143"/>
                    </a:cubicBezTo>
                    <a:cubicBezTo>
                      <a:pt x="2383809" y="1317009"/>
                      <a:pt x="2436126" y="905302"/>
                      <a:pt x="2538484" y="946245"/>
                    </a:cubicBezTo>
                    <a:cubicBezTo>
                      <a:pt x="2640842" y="987188"/>
                      <a:pt x="2760260" y="1246495"/>
                      <a:pt x="2879678" y="1505803"/>
                    </a:cubicBezTo>
                  </a:path>
                </a:pathLst>
              </a:cu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CaixaDeTexto 52"/>
              <p:cNvSpPr txBox="1"/>
              <p:nvPr/>
            </p:nvSpPr>
            <p:spPr>
              <a:xfrm>
                <a:off x="4205788" y="5092889"/>
                <a:ext cx="16303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err="1" smtClean="0"/>
                  <a:t>f’</a:t>
                </a:r>
                <a:r>
                  <a:rPr lang="pt-BR" sz="2000" baseline="-25000" dirty="0" err="1" smtClean="0"/>
                  <a:t>s</a:t>
                </a:r>
                <a:r>
                  <a:rPr lang="pt-BR" sz="2000" dirty="0" smtClean="0"/>
                  <a:t>/2 = </a:t>
                </a:r>
                <a:r>
                  <a:rPr lang="pt-BR" sz="2000" i="1" dirty="0" err="1" smtClean="0"/>
                  <a:t>f’</a:t>
                </a:r>
                <a:r>
                  <a:rPr lang="pt-BR" sz="2000" baseline="-25000" dirty="0" err="1" smtClean="0"/>
                  <a:t>s</a:t>
                </a:r>
                <a:r>
                  <a:rPr lang="pt-BR" sz="2000" dirty="0" smtClean="0"/>
                  <a:t>/2</a:t>
                </a:r>
                <a:r>
                  <a:rPr lang="pt-BR" sz="2000" i="1" dirty="0" smtClean="0"/>
                  <a:t>M</a:t>
                </a:r>
                <a:r>
                  <a:rPr lang="pt-BR" sz="2000" dirty="0" smtClean="0"/>
                  <a:t> </a:t>
                </a:r>
                <a:endParaRPr lang="pt-BR" sz="2000" dirty="0"/>
              </a:p>
            </p:txBody>
          </p:sp>
          <p:cxnSp>
            <p:nvCxnSpPr>
              <p:cNvPr id="54" name="Conector de seta reta 53"/>
              <p:cNvCxnSpPr/>
              <p:nvPr/>
            </p:nvCxnSpPr>
            <p:spPr>
              <a:xfrm rot="5400000" flipH="1" flipV="1">
                <a:off x="746073" y="4171705"/>
                <a:ext cx="1924335" cy="1588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de seta reta 54"/>
              <p:cNvCxnSpPr/>
              <p:nvPr/>
            </p:nvCxnSpPr>
            <p:spPr>
              <a:xfrm>
                <a:off x="1462581" y="4983746"/>
                <a:ext cx="3398292" cy="1588"/>
              </a:xfrm>
              <a:prstGeom prst="straightConnector1">
                <a:avLst/>
              </a:prstGeom>
              <a:ln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CaixaDeTexto 55"/>
              <p:cNvSpPr txBox="1"/>
              <p:nvPr/>
            </p:nvSpPr>
            <p:spPr>
              <a:xfrm>
                <a:off x="4508314" y="4808625"/>
                <a:ext cx="2311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/>
                  <a:t>|</a:t>
                </a:r>
                <a:endParaRPr lang="pt-BR" sz="1400" dirty="0"/>
              </a:p>
            </p:txBody>
          </p:sp>
          <p:sp>
            <p:nvSpPr>
              <p:cNvPr id="57" name="CaixaDeTexto 56"/>
              <p:cNvSpPr txBox="1"/>
              <p:nvPr/>
            </p:nvSpPr>
            <p:spPr>
              <a:xfrm rot="16200000">
                <a:off x="1035417" y="3361940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smtClean="0"/>
                  <a:t>|</a:t>
                </a:r>
                <a:r>
                  <a:rPr lang="pt-BR" sz="2000" i="1" dirty="0" err="1" smtClean="0"/>
                  <a:t>S</a:t>
                </a:r>
                <a:r>
                  <a:rPr lang="pt-BR" sz="2000" baseline="-25000" dirty="0" err="1" smtClean="0"/>
                  <a:t>d</a:t>
                </a:r>
                <a:r>
                  <a:rPr lang="pt-BR" sz="2000" dirty="0" smtClean="0"/>
                  <a:t>(</a:t>
                </a:r>
                <a:r>
                  <a:rPr lang="pt-BR" sz="2000" i="1" dirty="0" smtClean="0"/>
                  <a:t>f</a:t>
                </a:r>
                <a:r>
                  <a:rPr lang="pt-BR" sz="2000" dirty="0" smtClean="0"/>
                  <a:t>)</a:t>
                </a:r>
                <a:r>
                  <a:rPr lang="pt-BR" sz="2000" i="1" dirty="0" smtClean="0"/>
                  <a:t>|</a:t>
                </a:r>
                <a:endParaRPr lang="pt-BR" sz="2000" dirty="0"/>
              </a:p>
            </p:txBody>
          </p:sp>
          <p:sp>
            <p:nvSpPr>
              <p:cNvPr id="58" name="CaixaDeTexto 57"/>
              <p:cNvSpPr txBox="1"/>
              <p:nvPr/>
            </p:nvSpPr>
            <p:spPr>
              <a:xfrm>
                <a:off x="1546691" y="504060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 smtClean="0"/>
                  <a:t>0</a:t>
                </a:r>
                <a:endParaRPr lang="pt-BR" sz="2000" dirty="0"/>
              </a:p>
            </p:txBody>
          </p:sp>
          <p:sp>
            <p:nvSpPr>
              <p:cNvPr id="60" name="Retângulo 59"/>
              <p:cNvSpPr/>
              <p:nvPr/>
            </p:nvSpPr>
            <p:spPr>
              <a:xfrm>
                <a:off x="4612943" y="3507475"/>
                <a:ext cx="4776717" cy="13784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4" name="Retângulo 43"/>
            <p:cNvSpPr/>
            <p:nvPr/>
          </p:nvSpPr>
          <p:spPr>
            <a:xfrm>
              <a:off x="4997350" y="1353402"/>
              <a:ext cx="2904698" cy="1255594"/>
            </a:xfrm>
            <a:prstGeom prst="rect">
              <a:avLst/>
            </a:prstGeom>
            <a:solidFill>
              <a:srgbClr val="C000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5" name="Grupo 106"/>
            <p:cNvGrpSpPr/>
            <p:nvPr/>
          </p:nvGrpSpPr>
          <p:grpSpPr>
            <a:xfrm>
              <a:off x="3254990" y="1808333"/>
              <a:ext cx="1596789" cy="573206"/>
              <a:chOff x="3289110" y="4319517"/>
              <a:chExt cx="1596789" cy="573206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3848669" y="4319517"/>
                <a:ext cx="573206" cy="5732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47" name="Conector de seta reta 46"/>
              <p:cNvCxnSpPr>
                <a:stCxn id="46" idx="6"/>
              </p:cNvCxnSpPr>
              <p:nvPr/>
            </p:nvCxnSpPr>
            <p:spPr>
              <a:xfrm flipV="1">
                <a:off x="4421875" y="4599296"/>
                <a:ext cx="464024" cy="68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de seta reta 47"/>
              <p:cNvCxnSpPr/>
              <p:nvPr/>
            </p:nvCxnSpPr>
            <p:spPr>
              <a:xfrm>
                <a:off x="3289110" y="4599296"/>
                <a:ext cx="561833" cy="22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upo 101"/>
              <p:cNvGrpSpPr/>
              <p:nvPr/>
            </p:nvGrpSpPr>
            <p:grpSpPr>
              <a:xfrm>
                <a:off x="3989649" y="4378652"/>
                <a:ext cx="441146" cy="461665"/>
                <a:chOff x="6446245" y="4337709"/>
                <a:chExt cx="441146" cy="461665"/>
              </a:xfrm>
            </p:grpSpPr>
            <p:cxnSp>
              <p:nvCxnSpPr>
                <p:cNvPr id="50" name="Conector de seta reta 49"/>
                <p:cNvCxnSpPr/>
                <p:nvPr/>
              </p:nvCxnSpPr>
              <p:spPr>
                <a:xfrm rot="5400000">
                  <a:off x="6264322" y="4572000"/>
                  <a:ext cx="382138" cy="158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aixaDeTexto 50"/>
                <p:cNvSpPr txBox="1"/>
                <p:nvPr/>
              </p:nvSpPr>
              <p:spPr>
                <a:xfrm>
                  <a:off x="6446245" y="4337709"/>
                  <a:ext cx="44114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M</a:t>
                  </a:r>
                  <a:endParaRPr lang="pt-BR" sz="2400" i="1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Banco de Filtros (Análise)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71</a:t>
            </a:fld>
            <a:endParaRPr lang="en-GB"/>
          </a:p>
        </p:txBody>
      </p:sp>
      <p:grpSp>
        <p:nvGrpSpPr>
          <p:cNvPr id="6" name="Grupo 5"/>
          <p:cNvGrpSpPr/>
          <p:nvPr/>
        </p:nvGrpSpPr>
        <p:grpSpPr>
          <a:xfrm>
            <a:off x="151301" y="1590818"/>
            <a:ext cx="1781504" cy="1872364"/>
            <a:chOff x="1324303" y="2447550"/>
            <a:chExt cx="1781504" cy="1872364"/>
          </a:xfrm>
        </p:grpSpPr>
        <p:sp>
          <p:nvSpPr>
            <p:cNvPr id="7" name="Triângulo isósceles 6"/>
            <p:cNvSpPr/>
            <p:nvPr/>
          </p:nvSpPr>
          <p:spPr>
            <a:xfrm>
              <a:off x="1472509" y="3332611"/>
              <a:ext cx="1451842" cy="691117"/>
            </a:xfrm>
            <a:prstGeom prst="triangle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8" name="Conector de seta reta 7"/>
            <p:cNvCxnSpPr/>
            <p:nvPr/>
          </p:nvCxnSpPr>
          <p:spPr>
            <a:xfrm>
              <a:off x="1324303" y="4020207"/>
              <a:ext cx="1781504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 rot="5400000" flipH="1" flipV="1">
              <a:off x="1584253" y="3561900"/>
              <a:ext cx="1212111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/>
            <p:cNvSpPr txBox="1"/>
            <p:nvPr/>
          </p:nvSpPr>
          <p:spPr>
            <a:xfrm>
              <a:off x="1630393" y="2915732"/>
              <a:ext cx="49051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/>
                <a:t>|</a:t>
              </a:r>
              <a:r>
                <a:rPr lang="pt-BR" i="1" dirty="0" smtClean="0"/>
                <a:t>X</a:t>
              </a:r>
              <a:r>
                <a:rPr lang="pt-BR" dirty="0" smtClean="0"/>
                <a:t>(</a:t>
              </a:r>
              <a:r>
                <a:rPr lang="pt-BR" i="1" dirty="0" smtClean="0"/>
                <a:t>f</a:t>
              </a:r>
              <a:r>
                <a:rPr lang="pt-BR" dirty="0" smtClean="0"/>
                <a:t>)|</a:t>
              </a:r>
              <a:endParaRPr lang="pt-BR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964612" y="4042915"/>
              <a:ext cx="641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i="1" dirty="0" smtClean="0"/>
                <a:t>f</a:t>
              </a:r>
              <a:endParaRPr lang="pt-BR" dirty="0"/>
            </a:p>
          </p:txBody>
        </p:sp>
        <p:grpSp>
          <p:nvGrpSpPr>
            <p:cNvPr id="12" name="Grupo 23"/>
            <p:cNvGrpSpPr/>
            <p:nvPr/>
          </p:nvGrpSpPr>
          <p:grpSpPr>
            <a:xfrm>
              <a:off x="2188235" y="3214778"/>
              <a:ext cx="724615" cy="802257"/>
              <a:chOff x="3536831" y="2674189"/>
              <a:chExt cx="724615" cy="802257"/>
            </a:xfrm>
          </p:grpSpPr>
          <p:sp>
            <p:nvSpPr>
              <p:cNvPr id="19" name="Retângulo 18"/>
              <p:cNvSpPr/>
              <p:nvPr/>
            </p:nvSpPr>
            <p:spPr>
              <a:xfrm>
                <a:off x="3536831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Retângulo 19"/>
              <p:cNvSpPr/>
              <p:nvPr/>
            </p:nvSpPr>
            <p:spPr>
              <a:xfrm>
                <a:off x="3723735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Retângulo 20"/>
              <p:cNvSpPr/>
              <p:nvPr/>
            </p:nvSpPr>
            <p:spPr>
              <a:xfrm>
                <a:off x="3902013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Retângulo 21"/>
              <p:cNvSpPr/>
              <p:nvPr/>
            </p:nvSpPr>
            <p:spPr>
              <a:xfrm>
                <a:off x="4080291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13" name="Grupo 28"/>
            <p:cNvGrpSpPr/>
            <p:nvPr/>
          </p:nvGrpSpPr>
          <p:grpSpPr>
            <a:xfrm>
              <a:off x="1469363" y="3220527"/>
              <a:ext cx="724615" cy="802257"/>
              <a:chOff x="3536831" y="2674189"/>
              <a:chExt cx="724615" cy="802257"/>
            </a:xfrm>
          </p:grpSpPr>
          <p:sp>
            <p:nvSpPr>
              <p:cNvPr id="15" name="Retângulo 14"/>
              <p:cNvSpPr/>
              <p:nvPr/>
            </p:nvSpPr>
            <p:spPr>
              <a:xfrm>
                <a:off x="3536831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Retângulo 15"/>
              <p:cNvSpPr/>
              <p:nvPr/>
            </p:nvSpPr>
            <p:spPr>
              <a:xfrm>
                <a:off x="3723735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Retângulo 16"/>
              <p:cNvSpPr/>
              <p:nvPr/>
            </p:nvSpPr>
            <p:spPr>
              <a:xfrm>
                <a:off x="3902013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Retângulo 17"/>
              <p:cNvSpPr/>
              <p:nvPr/>
            </p:nvSpPr>
            <p:spPr>
              <a:xfrm>
                <a:off x="4080291" y="2674189"/>
                <a:ext cx="181155" cy="802257"/>
              </a:xfrm>
              <a:prstGeom prst="rect">
                <a:avLst/>
              </a:prstGeom>
              <a:noFill/>
              <a:ln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" name="CaixaDeTexto 13"/>
            <p:cNvSpPr txBox="1"/>
            <p:nvPr/>
          </p:nvSpPr>
          <p:spPr>
            <a:xfrm>
              <a:off x="1405013" y="2447550"/>
              <a:ext cx="169232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400" b="1" dirty="0" smtClean="0"/>
                <a:t>Espectro e Sub-bandas Ideais</a:t>
              </a:r>
              <a:endParaRPr lang="pt-BR" sz="1400" b="1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3232565" y="2174946"/>
            <a:ext cx="1456036" cy="4288074"/>
            <a:chOff x="4708281" y="1560786"/>
            <a:chExt cx="1456036" cy="4288074"/>
          </a:xfrm>
        </p:grpSpPr>
        <p:sp>
          <p:nvSpPr>
            <p:cNvPr id="24" name="Elipse 23"/>
            <p:cNvSpPr/>
            <p:nvPr/>
          </p:nvSpPr>
          <p:spPr>
            <a:xfrm>
              <a:off x="5990896" y="1560786"/>
              <a:ext cx="173421" cy="38310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4708281" y="5602639"/>
              <a:ext cx="1288814" cy="2462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i="1" dirty="0" smtClean="0">
                  <a:solidFill>
                    <a:srgbClr val="FF0000"/>
                  </a:solidFill>
                </a:rPr>
                <a:t>MN</a:t>
              </a:r>
              <a:r>
                <a:rPr lang="pt-BR" sz="1600" b="1" dirty="0" smtClean="0">
                  <a:solidFill>
                    <a:srgbClr val="FF0000"/>
                  </a:solidFill>
                </a:rPr>
                <a:t> amostras</a:t>
              </a:r>
              <a:endParaRPr lang="pt-B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Forma livre 25"/>
            <p:cNvSpPr/>
            <p:nvPr/>
          </p:nvSpPr>
          <p:spPr>
            <a:xfrm>
              <a:off x="6002357" y="5244815"/>
              <a:ext cx="118753" cy="510639"/>
            </a:xfrm>
            <a:custGeom>
              <a:avLst/>
              <a:gdLst>
                <a:gd name="connsiteX0" fmla="*/ 0 w 118753"/>
                <a:gd name="connsiteY0" fmla="*/ 510639 h 510639"/>
                <a:gd name="connsiteX1" fmla="*/ 71252 w 118753"/>
                <a:gd name="connsiteY1" fmla="*/ 368135 h 510639"/>
                <a:gd name="connsiteX2" fmla="*/ 118753 w 118753"/>
                <a:gd name="connsiteY2" fmla="*/ 0 h 5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53" h="510639">
                  <a:moveTo>
                    <a:pt x="0" y="510639"/>
                  </a:moveTo>
                  <a:cubicBezTo>
                    <a:pt x="25730" y="481940"/>
                    <a:pt x="51460" y="453241"/>
                    <a:pt x="71252" y="368135"/>
                  </a:cubicBezTo>
                  <a:cubicBezTo>
                    <a:pt x="91044" y="283029"/>
                    <a:pt x="104898" y="141514"/>
                    <a:pt x="118753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4198872" y="2172967"/>
            <a:ext cx="1224020" cy="4274426"/>
            <a:chOff x="4940297" y="1560786"/>
            <a:chExt cx="1224020" cy="4274426"/>
          </a:xfrm>
        </p:grpSpPr>
        <p:sp>
          <p:nvSpPr>
            <p:cNvPr id="28" name="Elipse 27"/>
            <p:cNvSpPr/>
            <p:nvPr/>
          </p:nvSpPr>
          <p:spPr>
            <a:xfrm>
              <a:off x="5990896" y="1560786"/>
              <a:ext cx="173421" cy="3831021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4940297" y="5588991"/>
              <a:ext cx="1117294" cy="246221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i="1" dirty="0" smtClean="0">
                  <a:solidFill>
                    <a:srgbClr val="008000"/>
                  </a:solidFill>
                </a:rPr>
                <a:t>N</a:t>
              </a:r>
              <a:r>
                <a:rPr lang="pt-BR" sz="1600" b="1" dirty="0" smtClean="0">
                  <a:solidFill>
                    <a:srgbClr val="008000"/>
                  </a:solidFill>
                </a:rPr>
                <a:t> amostras</a:t>
              </a:r>
              <a:endParaRPr lang="pt-BR" sz="1600" b="1" dirty="0">
                <a:solidFill>
                  <a:srgbClr val="008000"/>
                </a:solidFill>
              </a:endParaRPr>
            </a:p>
          </p:txBody>
        </p:sp>
        <p:sp>
          <p:nvSpPr>
            <p:cNvPr id="30" name="Forma livre 29"/>
            <p:cNvSpPr/>
            <p:nvPr/>
          </p:nvSpPr>
          <p:spPr>
            <a:xfrm>
              <a:off x="6002357" y="5135631"/>
              <a:ext cx="118753" cy="510639"/>
            </a:xfrm>
            <a:custGeom>
              <a:avLst/>
              <a:gdLst>
                <a:gd name="connsiteX0" fmla="*/ 0 w 118753"/>
                <a:gd name="connsiteY0" fmla="*/ 510639 h 510639"/>
                <a:gd name="connsiteX1" fmla="*/ 71252 w 118753"/>
                <a:gd name="connsiteY1" fmla="*/ 368135 h 510639"/>
                <a:gd name="connsiteX2" fmla="*/ 118753 w 118753"/>
                <a:gd name="connsiteY2" fmla="*/ 0 h 51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753" h="510639">
                  <a:moveTo>
                    <a:pt x="0" y="510639"/>
                  </a:moveTo>
                  <a:cubicBezTo>
                    <a:pt x="25730" y="481940"/>
                    <a:pt x="51460" y="453241"/>
                    <a:pt x="71252" y="368135"/>
                  </a:cubicBezTo>
                  <a:cubicBezTo>
                    <a:pt x="91044" y="283029"/>
                    <a:pt x="104898" y="141514"/>
                    <a:pt x="118753" y="0"/>
                  </a:cubicBezTo>
                </a:path>
              </a:pathLst>
            </a:custGeom>
            <a:ln w="285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1678497" y="1392244"/>
            <a:ext cx="7044711" cy="4736891"/>
            <a:chOff x="1678497" y="778084"/>
            <a:chExt cx="7044711" cy="4736891"/>
          </a:xfrm>
        </p:grpSpPr>
        <p:grpSp>
          <p:nvGrpSpPr>
            <p:cNvPr id="32" name="Grupo 102"/>
            <p:cNvGrpSpPr/>
            <p:nvPr/>
          </p:nvGrpSpPr>
          <p:grpSpPr>
            <a:xfrm>
              <a:off x="2674526" y="1343025"/>
              <a:ext cx="1781504" cy="4152900"/>
              <a:chOff x="3454917" y="1343025"/>
              <a:chExt cx="1781504" cy="4152900"/>
            </a:xfrm>
          </p:grpSpPr>
          <p:grpSp>
            <p:nvGrpSpPr>
              <p:cNvPr id="99" name="Grupo 80"/>
              <p:cNvGrpSpPr/>
              <p:nvPr/>
            </p:nvGrpSpPr>
            <p:grpSpPr>
              <a:xfrm>
                <a:off x="3454917" y="2450118"/>
                <a:ext cx="1781504" cy="820041"/>
                <a:chOff x="3448378" y="2756012"/>
                <a:chExt cx="1781504" cy="820041"/>
              </a:xfrm>
            </p:grpSpPr>
            <p:sp>
              <p:nvSpPr>
                <p:cNvPr id="143" name="Triângulo isósceles 34"/>
                <p:cNvSpPr/>
                <p:nvPr/>
              </p:nvSpPr>
              <p:spPr>
                <a:xfrm>
                  <a:off x="3596584" y="2884936"/>
                  <a:ext cx="1451842" cy="691117"/>
                </a:xfrm>
                <a:prstGeom prst="triangl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44" name="Conector de seta reta 35"/>
                <p:cNvCxnSpPr/>
                <p:nvPr/>
              </p:nvCxnSpPr>
              <p:spPr>
                <a:xfrm>
                  <a:off x="3448378" y="3572532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5" name="Grupo 39"/>
                <p:cNvGrpSpPr/>
                <p:nvPr/>
              </p:nvGrpSpPr>
              <p:grpSpPr>
                <a:xfrm>
                  <a:off x="4312310" y="2757578"/>
                  <a:ext cx="743665" cy="811782"/>
                  <a:chOff x="3536831" y="2664664"/>
                  <a:chExt cx="743665" cy="811782"/>
                </a:xfrm>
              </p:grpSpPr>
              <p:sp>
                <p:nvSpPr>
                  <p:cNvPr id="151" name="Retângulo 150"/>
                  <p:cNvSpPr/>
                  <p:nvPr/>
                </p:nvSpPr>
                <p:spPr>
                  <a:xfrm>
                    <a:off x="3536831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2" name="Retângulo 151"/>
                  <p:cNvSpPr/>
                  <p:nvPr/>
                </p:nvSpPr>
                <p:spPr>
                  <a:xfrm>
                    <a:off x="3723735" y="2674189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3" name="Retângulo 152"/>
                  <p:cNvSpPr/>
                  <p:nvPr/>
                </p:nvSpPr>
                <p:spPr>
                  <a:xfrm>
                    <a:off x="3918853" y="2674189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4" name="Retângulo 153"/>
                  <p:cNvSpPr/>
                  <p:nvPr/>
                </p:nvSpPr>
                <p:spPr>
                  <a:xfrm>
                    <a:off x="4099341" y="2674189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46" name="Grupo 44"/>
                <p:cNvGrpSpPr/>
                <p:nvPr/>
              </p:nvGrpSpPr>
              <p:grpSpPr>
                <a:xfrm>
                  <a:off x="3593438" y="2756012"/>
                  <a:ext cx="741455" cy="809572"/>
                  <a:chOff x="3536831" y="2657349"/>
                  <a:chExt cx="741455" cy="809572"/>
                </a:xfrm>
              </p:grpSpPr>
              <p:sp>
                <p:nvSpPr>
                  <p:cNvPr id="147" name="Retângulo 146"/>
                  <p:cNvSpPr/>
                  <p:nvPr/>
                </p:nvSpPr>
                <p:spPr>
                  <a:xfrm>
                    <a:off x="3536831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8" name="Retângulo 147"/>
                  <p:cNvSpPr/>
                  <p:nvPr/>
                </p:nvSpPr>
                <p:spPr>
                  <a:xfrm>
                    <a:off x="3714210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9" name="Retângulo 148"/>
                  <p:cNvSpPr/>
                  <p:nvPr/>
                </p:nvSpPr>
                <p:spPr>
                  <a:xfrm>
                    <a:off x="3902013" y="2664664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50" name="Retângulo 149"/>
                  <p:cNvSpPr/>
                  <p:nvPr/>
                </p:nvSpPr>
                <p:spPr>
                  <a:xfrm>
                    <a:off x="4097131" y="2657349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00" name="Grupo 79"/>
              <p:cNvGrpSpPr/>
              <p:nvPr/>
            </p:nvGrpSpPr>
            <p:grpSpPr>
              <a:xfrm>
                <a:off x="3454917" y="3526915"/>
                <a:ext cx="1781504" cy="818475"/>
                <a:chOff x="3448378" y="4062503"/>
                <a:chExt cx="1781504" cy="818475"/>
              </a:xfrm>
            </p:grpSpPr>
            <p:sp>
              <p:nvSpPr>
                <p:cNvPr id="131" name="Triângulo isósceles 130"/>
                <p:cNvSpPr/>
                <p:nvPr/>
              </p:nvSpPr>
              <p:spPr>
                <a:xfrm>
                  <a:off x="3596584" y="4189861"/>
                  <a:ext cx="1451842" cy="691117"/>
                </a:xfrm>
                <a:prstGeom prst="triangl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32" name="Conector de seta reta 131"/>
                <p:cNvCxnSpPr/>
                <p:nvPr/>
              </p:nvCxnSpPr>
              <p:spPr>
                <a:xfrm>
                  <a:off x="3448378" y="4877457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3" name="Grupo 54"/>
                <p:cNvGrpSpPr/>
                <p:nvPr/>
              </p:nvGrpSpPr>
              <p:grpSpPr>
                <a:xfrm>
                  <a:off x="4321835" y="4062503"/>
                  <a:ext cx="734140" cy="811782"/>
                  <a:chOff x="3546356" y="2664664"/>
                  <a:chExt cx="734140" cy="811782"/>
                </a:xfrm>
              </p:grpSpPr>
              <p:sp>
                <p:nvSpPr>
                  <p:cNvPr id="139" name="Retângulo 138"/>
                  <p:cNvSpPr/>
                  <p:nvPr/>
                </p:nvSpPr>
                <p:spPr>
                  <a:xfrm>
                    <a:off x="3546356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0" name="Retângulo 139"/>
                  <p:cNvSpPr/>
                  <p:nvPr/>
                </p:nvSpPr>
                <p:spPr>
                  <a:xfrm>
                    <a:off x="3723735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1" name="Retângulo 140"/>
                  <p:cNvSpPr/>
                  <p:nvPr/>
                </p:nvSpPr>
                <p:spPr>
                  <a:xfrm>
                    <a:off x="3902013" y="2674189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42" name="Retângulo 141"/>
                  <p:cNvSpPr/>
                  <p:nvPr/>
                </p:nvSpPr>
                <p:spPr>
                  <a:xfrm>
                    <a:off x="4099341" y="2674189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34" name="Grupo 59"/>
                <p:cNvGrpSpPr/>
                <p:nvPr/>
              </p:nvGrpSpPr>
              <p:grpSpPr>
                <a:xfrm>
                  <a:off x="3593438" y="4068252"/>
                  <a:ext cx="724615" cy="802257"/>
                  <a:chOff x="3536831" y="2664664"/>
                  <a:chExt cx="724615" cy="802257"/>
                </a:xfrm>
              </p:grpSpPr>
              <p:sp>
                <p:nvSpPr>
                  <p:cNvPr id="135" name="Retângulo 134"/>
                  <p:cNvSpPr/>
                  <p:nvPr/>
                </p:nvSpPr>
                <p:spPr>
                  <a:xfrm>
                    <a:off x="3536831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6" name="Retângulo 135"/>
                  <p:cNvSpPr/>
                  <p:nvPr/>
                </p:nvSpPr>
                <p:spPr>
                  <a:xfrm>
                    <a:off x="3723735" y="2664664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7" name="Retângulo 136"/>
                  <p:cNvSpPr/>
                  <p:nvPr/>
                </p:nvSpPr>
                <p:spPr>
                  <a:xfrm>
                    <a:off x="3921063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8" name="Retângulo 137"/>
                  <p:cNvSpPr/>
                  <p:nvPr/>
                </p:nvSpPr>
                <p:spPr>
                  <a:xfrm>
                    <a:off x="4080291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01" name="Grupo 81"/>
              <p:cNvGrpSpPr/>
              <p:nvPr/>
            </p:nvGrpSpPr>
            <p:grpSpPr>
              <a:xfrm>
                <a:off x="3454917" y="1376453"/>
                <a:ext cx="1781504" cy="819097"/>
                <a:chOff x="3353128" y="1376453"/>
                <a:chExt cx="1781504" cy="819097"/>
              </a:xfrm>
            </p:grpSpPr>
            <p:sp>
              <p:nvSpPr>
                <p:cNvPr id="119" name="Triângulo isósceles 64"/>
                <p:cNvSpPr/>
                <p:nvPr/>
              </p:nvSpPr>
              <p:spPr>
                <a:xfrm>
                  <a:off x="3501334" y="1503811"/>
                  <a:ext cx="1451842" cy="691117"/>
                </a:xfrm>
                <a:prstGeom prst="triangl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20" name="Conector de seta reta 119"/>
                <p:cNvCxnSpPr/>
                <p:nvPr/>
              </p:nvCxnSpPr>
              <p:spPr>
                <a:xfrm>
                  <a:off x="3353128" y="2191407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1" name="Grupo 69"/>
                <p:cNvGrpSpPr/>
                <p:nvPr/>
              </p:nvGrpSpPr>
              <p:grpSpPr>
                <a:xfrm>
                  <a:off x="4231690" y="1376453"/>
                  <a:ext cx="719510" cy="819097"/>
                  <a:chOff x="3551461" y="2664664"/>
                  <a:chExt cx="719510" cy="819097"/>
                </a:xfrm>
              </p:grpSpPr>
              <p:sp>
                <p:nvSpPr>
                  <p:cNvPr id="127" name="Retângulo 126"/>
                  <p:cNvSpPr/>
                  <p:nvPr/>
                </p:nvSpPr>
                <p:spPr>
                  <a:xfrm>
                    <a:off x="3551461" y="2681504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8" name="Retângulo 127"/>
                  <p:cNvSpPr/>
                  <p:nvPr/>
                </p:nvSpPr>
                <p:spPr>
                  <a:xfrm>
                    <a:off x="3747890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9" name="Retângulo 128"/>
                  <p:cNvSpPr/>
                  <p:nvPr/>
                </p:nvSpPr>
                <p:spPr>
                  <a:xfrm>
                    <a:off x="3911538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30" name="Retângulo 129"/>
                  <p:cNvSpPr/>
                  <p:nvPr/>
                </p:nvSpPr>
                <p:spPr>
                  <a:xfrm>
                    <a:off x="4089816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22" name="Grupo 74"/>
                <p:cNvGrpSpPr/>
                <p:nvPr/>
              </p:nvGrpSpPr>
              <p:grpSpPr>
                <a:xfrm>
                  <a:off x="3507713" y="1382202"/>
                  <a:ext cx="715090" cy="811782"/>
                  <a:chOff x="3546356" y="2664664"/>
                  <a:chExt cx="715090" cy="811782"/>
                </a:xfrm>
              </p:grpSpPr>
              <p:sp>
                <p:nvSpPr>
                  <p:cNvPr id="123" name="Retângulo 122"/>
                  <p:cNvSpPr/>
                  <p:nvPr/>
                </p:nvSpPr>
                <p:spPr>
                  <a:xfrm>
                    <a:off x="3546356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4" name="Retângulo 123"/>
                  <p:cNvSpPr/>
                  <p:nvPr/>
                </p:nvSpPr>
                <p:spPr>
                  <a:xfrm>
                    <a:off x="3723735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5" name="Retângulo 124"/>
                  <p:cNvSpPr/>
                  <p:nvPr/>
                </p:nvSpPr>
                <p:spPr>
                  <a:xfrm>
                    <a:off x="3902013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26" name="Retângulo 125"/>
                  <p:cNvSpPr/>
                  <p:nvPr/>
                </p:nvSpPr>
                <p:spPr>
                  <a:xfrm>
                    <a:off x="4080291" y="2674189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grpSp>
            <p:nvGrpSpPr>
              <p:cNvPr id="102" name="Grupo 82"/>
              <p:cNvGrpSpPr/>
              <p:nvPr/>
            </p:nvGrpSpPr>
            <p:grpSpPr>
              <a:xfrm>
                <a:off x="3454917" y="4607894"/>
                <a:ext cx="1781504" cy="812726"/>
                <a:chOff x="3353128" y="1382202"/>
                <a:chExt cx="1781504" cy="812726"/>
              </a:xfrm>
            </p:grpSpPr>
            <p:sp>
              <p:nvSpPr>
                <p:cNvPr id="107" name="Triângulo isósceles 106"/>
                <p:cNvSpPr/>
                <p:nvPr/>
              </p:nvSpPr>
              <p:spPr>
                <a:xfrm>
                  <a:off x="3501334" y="1503811"/>
                  <a:ext cx="1451842" cy="691117"/>
                </a:xfrm>
                <a:prstGeom prst="triangl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08" name="Conector de seta reta 107"/>
                <p:cNvCxnSpPr/>
                <p:nvPr/>
              </p:nvCxnSpPr>
              <p:spPr>
                <a:xfrm>
                  <a:off x="3353128" y="2191407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9" name="Grupo 69"/>
                <p:cNvGrpSpPr/>
                <p:nvPr/>
              </p:nvGrpSpPr>
              <p:grpSpPr>
                <a:xfrm>
                  <a:off x="4217060" y="1385978"/>
                  <a:ext cx="724615" cy="802257"/>
                  <a:chOff x="3536831" y="2674189"/>
                  <a:chExt cx="724615" cy="802257"/>
                </a:xfrm>
              </p:grpSpPr>
              <p:sp>
                <p:nvSpPr>
                  <p:cNvPr id="115" name="Retângulo 94"/>
                  <p:cNvSpPr/>
                  <p:nvPr/>
                </p:nvSpPr>
                <p:spPr>
                  <a:xfrm>
                    <a:off x="3536831" y="2674189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6" name="Retângulo 95"/>
                  <p:cNvSpPr/>
                  <p:nvPr/>
                </p:nvSpPr>
                <p:spPr>
                  <a:xfrm>
                    <a:off x="3714210" y="2674189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7" name="Retângulo 96"/>
                  <p:cNvSpPr/>
                  <p:nvPr/>
                </p:nvSpPr>
                <p:spPr>
                  <a:xfrm>
                    <a:off x="3892488" y="2674189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8" name="Retângulo 97"/>
                  <p:cNvSpPr/>
                  <p:nvPr/>
                </p:nvSpPr>
                <p:spPr>
                  <a:xfrm>
                    <a:off x="4080291" y="2674189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grpSp>
              <p:nvGrpSpPr>
                <p:cNvPr id="110" name="Grupo 74"/>
                <p:cNvGrpSpPr/>
                <p:nvPr/>
              </p:nvGrpSpPr>
              <p:grpSpPr>
                <a:xfrm>
                  <a:off x="3498188" y="1382202"/>
                  <a:ext cx="724615" cy="802257"/>
                  <a:chOff x="3536831" y="2664664"/>
                  <a:chExt cx="724615" cy="802257"/>
                </a:xfrm>
              </p:grpSpPr>
              <p:sp>
                <p:nvSpPr>
                  <p:cNvPr id="111" name="Retângulo 110"/>
                  <p:cNvSpPr/>
                  <p:nvPr/>
                </p:nvSpPr>
                <p:spPr>
                  <a:xfrm>
                    <a:off x="3536831" y="2664664"/>
                    <a:ext cx="181155" cy="802257"/>
                  </a:xfrm>
                  <a:prstGeom prst="rect">
                    <a:avLst/>
                  </a:prstGeom>
                  <a:noFill/>
                  <a:ln>
                    <a:solidFill>
                      <a:schemeClr val="tx1">
                        <a:alpha val="31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2" name="Retângulo 111"/>
                  <p:cNvSpPr/>
                  <p:nvPr/>
                </p:nvSpPr>
                <p:spPr>
                  <a:xfrm>
                    <a:off x="3738365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3" name="Retângulo 112"/>
                  <p:cNvSpPr/>
                  <p:nvPr/>
                </p:nvSpPr>
                <p:spPr>
                  <a:xfrm>
                    <a:off x="3902013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sp>
                <p:nvSpPr>
                  <p:cNvPr id="114" name="Retângulo 113"/>
                  <p:cNvSpPr/>
                  <p:nvPr/>
                </p:nvSpPr>
                <p:spPr>
                  <a:xfrm>
                    <a:off x="4080291" y="2664664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</p:grpSp>
          <p:sp>
            <p:nvSpPr>
              <p:cNvPr id="103" name="Retângulo 102"/>
              <p:cNvSpPr/>
              <p:nvPr/>
            </p:nvSpPr>
            <p:spPr>
              <a:xfrm>
                <a:off x="3457575" y="1343025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4" name="Retângulo 103"/>
              <p:cNvSpPr/>
              <p:nvPr/>
            </p:nvSpPr>
            <p:spPr>
              <a:xfrm>
                <a:off x="3457575" y="2409825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5" name="Retângulo 104"/>
              <p:cNvSpPr/>
              <p:nvPr/>
            </p:nvSpPr>
            <p:spPr>
              <a:xfrm>
                <a:off x="3457575" y="3486150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6" name="Retângulo 105"/>
              <p:cNvSpPr/>
              <p:nvPr/>
            </p:nvSpPr>
            <p:spPr>
              <a:xfrm>
                <a:off x="3457575" y="4552950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3" name="CaixaDeTexto 32"/>
            <p:cNvSpPr txBox="1"/>
            <p:nvPr/>
          </p:nvSpPr>
          <p:spPr>
            <a:xfrm>
              <a:off x="3818381" y="778084"/>
              <a:ext cx="264174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/>
                <a:t>Banco de Filtros (Análise)</a:t>
              </a:r>
            </a:p>
            <a:p>
              <a:r>
                <a:rPr lang="pt-BR" sz="1600" b="1" dirty="0" err="1" smtClean="0"/>
                <a:t>Decimado</a:t>
              </a:r>
              <a:r>
                <a:rPr lang="pt-BR" sz="1600" b="1" dirty="0" smtClean="0"/>
                <a:t> de  </a:t>
              </a:r>
              <a:r>
                <a:rPr lang="pt-BR" sz="1600" b="1" i="1" dirty="0" smtClean="0">
                  <a:solidFill>
                    <a:srgbClr val="FF0000"/>
                  </a:solidFill>
                </a:rPr>
                <a:t>M</a:t>
              </a:r>
              <a:r>
                <a:rPr lang="pt-BR" sz="1600" b="1" dirty="0" smtClean="0">
                  <a:solidFill>
                    <a:srgbClr val="FF0000"/>
                  </a:solidFill>
                </a:rPr>
                <a:t> = 4 </a:t>
              </a:r>
              <a:r>
                <a:rPr lang="pt-BR" sz="1600" b="1" dirty="0" smtClean="0"/>
                <a:t>Canais</a:t>
              </a:r>
              <a:endParaRPr lang="pt-BR" sz="1600" b="1" dirty="0"/>
            </a:p>
          </p:txBody>
        </p:sp>
        <p:cxnSp>
          <p:nvCxnSpPr>
            <p:cNvPr id="34" name="Conector angulado 33"/>
            <p:cNvCxnSpPr/>
            <p:nvPr/>
          </p:nvCxnSpPr>
          <p:spPr>
            <a:xfrm rot="10800000" flipV="1">
              <a:off x="2677184" y="1814513"/>
              <a:ext cx="1588" cy="1066800"/>
            </a:xfrm>
            <a:prstGeom prst="bentConnector3">
              <a:avLst>
                <a:gd name="adj1" fmla="val 14395466"/>
              </a:avLst>
            </a:prstGeom>
            <a:ln w="285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angulado 34"/>
            <p:cNvCxnSpPr/>
            <p:nvPr/>
          </p:nvCxnSpPr>
          <p:spPr>
            <a:xfrm rot="10800000" flipV="1">
              <a:off x="2677184" y="2881312"/>
              <a:ext cx="1588" cy="1076325"/>
            </a:xfrm>
            <a:prstGeom prst="bentConnector3">
              <a:avLst>
                <a:gd name="adj1" fmla="val 14395466"/>
              </a:avLst>
            </a:prstGeom>
            <a:ln w="285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angulado 35"/>
            <p:cNvCxnSpPr/>
            <p:nvPr/>
          </p:nvCxnSpPr>
          <p:spPr>
            <a:xfrm rot="10800000" flipV="1">
              <a:off x="2677184" y="3957638"/>
              <a:ext cx="1588" cy="1066800"/>
            </a:xfrm>
            <a:prstGeom prst="bentConnector3">
              <a:avLst>
                <a:gd name="adj1" fmla="val 14395466"/>
              </a:avLst>
            </a:prstGeom>
            <a:ln w="28575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>
              <a:off x="1915184" y="3409950"/>
              <a:ext cx="52387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ixaDeTexto 37"/>
            <p:cNvSpPr txBox="1"/>
            <p:nvPr/>
          </p:nvSpPr>
          <p:spPr>
            <a:xfrm>
              <a:off x="1678497" y="2950238"/>
              <a:ext cx="73577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400" b="1" dirty="0" smtClean="0"/>
                <a:t>Sinal de </a:t>
              </a:r>
            </a:p>
            <a:p>
              <a:r>
                <a:rPr lang="pt-BR" sz="1400" b="1" dirty="0" smtClean="0"/>
                <a:t>Áudio</a:t>
              </a:r>
              <a:endParaRPr lang="pt-BR" sz="1400" b="1" dirty="0"/>
            </a:p>
          </p:txBody>
        </p:sp>
        <p:grpSp>
          <p:nvGrpSpPr>
            <p:cNvPr id="39" name="Grupo 121"/>
            <p:cNvGrpSpPr/>
            <p:nvPr/>
          </p:nvGrpSpPr>
          <p:grpSpPr>
            <a:xfrm>
              <a:off x="4435182" y="1575018"/>
              <a:ext cx="1029608" cy="468634"/>
              <a:chOff x="3629577" y="5699546"/>
              <a:chExt cx="1259368" cy="573206"/>
            </a:xfrm>
          </p:grpSpPr>
          <p:sp>
            <p:nvSpPr>
              <p:cNvPr id="94" name="Elipse 93"/>
              <p:cNvSpPr/>
              <p:nvPr/>
            </p:nvSpPr>
            <p:spPr>
              <a:xfrm>
                <a:off x="4007054" y="5699546"/>
                <a:ext cx="573206" cy="5732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5" name="Conector de seta reta 94"/>
              <p:cNvCxnSpPr>
                <a:stCxn id="94" idx="6"/>
              </p:cNvCxnSpPr>
              <p:nvPr/>
            </p:nvCxnSpPr>
            <p:spPr>
              <a:xfrm>
                <a:off x="4580262" y="5986149"/>
                <a:ext cx="308683" cy="82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ector de seta reta 95"/>
              <p:cNvCxnSpPr>
                <a:stCxn id="103" idx="3"/>
                <a:endCxn id="94" idx="2"/>
              </p:cNvCxnSpPr>
              <p:nvPr/>
            </p:nvCxnSpPr>
            <p:spPr>
              <a:xfrm flipV="1">
                <a:off x="3629577" y="5986149"/>
                <a:ext cx="377477" cy="63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CaixaDeTexto 96"/>
              <p:cNvSpPr txBox="1"/>
              <p:nvPr/>
            </p:nvSpPr>
            <p:spPr>
              <a:xfrm>
                <a:off x="4124733" y="5758681"/>
                <a:ext cx="486647" cy="489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smtClean="0"/>
                  <a:t>M</a:t>
                </a:r>
                <a:endParaRPr lang="pt-BR" sz="2000" i="1" dirty="0"/>
              </a:p>
            </p:txBody>
          </p:sp>
          <p:cxnSp>
            <p:nvCxnSpPr>
              <p:cNvPr id="98" name="Conector de seta reta 97"/>
              <p:cNvCxnSpPr/>
              <p:nvPr/>
            </p:nvCxnSpPr>
            <p:spPr>
              <a:xfrm rot="16200000" flipH="1">
                <a:off x="3995511" y="5996215"/>
                <a:ext cx="346354" cy="125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o 128"/>
            <p:cNvGrpSpPr/>
            <p:nvPr/>
          </p:nvGrpSpPr>
          <p:grpSpPr>
            <a:xfrm>
              <a:off x="4455188" y="2641818"/>
              <a:ext cx="1016002" cy="468634"/>
              <a:chOff x="3646231" y="5699546"/>
              <a:chExt cx="1242714" cy="573206"/>
            </a:xfrm>
          </p:grpSpPr>
          <p:sp>
            <p:nvSpPr>
              <p:cNvPr id="89" name="Elipse 88"/>
              <p:cNvSpPr/>
              <p:nvPr/>
            </p:nvSpPr>
            <p:spPr>
              <a:xfrm>
                <a:off x="4007054" y="5699546"/>
                <a:ext cx="573206" cy="5732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0" name="Conector de seta reta 89"/>
              <p:cNvCxnSpPr>
                <a:stCxn id="89" idx="6"/>
              </p:cNvCxnSpPr>
              <p:nvPr/>
            </p:nvCxnSpPr>
            <p:spPr>
              <a:xfrm>
                <a:off x="4580262" y="5986149"/>
                <a:ext cx="308683" cy="82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de seta reta 90"/>
              <p:cNvCxnSpPr>
                <a:endCxn id="89" idx="2"/>
              </p:cNvCxnSpPr>
              <p:nvPr/>
            </p:nvCxnSpPr>
            <p:spPr>
              <a:xfrm flipV="1">
                <a:off x="3646231" y="5986149"/>
                <a:ext cx="360823" cy="63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CaixaDeTexto 91"/>
              <p:cNvSpPr txBox="1"/>
              <p:nvPr/>
            </p:nvSpPr>
            <p:spPr>
              <a:xfrm>
                <a:off x="4124733" y="5758681"/>
                <a:ext cx="486647" cy="489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smtClean="0"/>
                  <a:t>M</a:t>
                </a:r>
                <a:endParaRPr lang="pt-BR" sz="2000" i="1" dirty="0"/>
              </a:p>
            </p:txBody>
          </p:sp>
          <p:cxnSp>
            <p:nvCxnSpPr>
              <p:cNvPr id="93" name="Conector de seta reta 92"/>
              <p:cNvCxnSpPr/>
              <p:nvPr/>
            </p:nvCxnSpPr>
            <p:spPr>
              <a:xfrm rot="16200000" flipH="1">
                <a:off x="3995511" y="5996215"/>
                <a:ext cx="346354" cy="125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o 134"/>
            <p:cNvGrpSpPr/>
            <p:nvPr/>
          </p:nvGrpSpPr>
          <p:grpSpPr>
            <a:xfrm>
              <a:off x="4442488" y="3708618"/>
              <a:ext cx="1016002" cy="468634"/>
              <a:chOff x="3646231" y="5699546"/>
              <a:chExt cx="1242714" cy="573206"/>
            </a:xfrm>
          </p:grpSpPr>
          <p:sp>
            <p:nvSpPr>
              <p:cNvPr id="84" name="Elipse 83"/>
              <p:cNvSpPr/>
              <p:nvPr/>
            </p:nvSpPr>
            <p:spPr>
              <a:xfrm>
                <a:off x="4007054" y="5699546"/>
                <a:ext cx="573206" cy="5732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85" name="Conector de seta reta 84"/>
              <p:cNvCxnSpPr>
                <a:stCxn id="84" idx="6"/>
              </p:cNvCxnSpPr>
              <p:nvPr/>
            </p:nvCxnSpPr>
            <p:spPr>
              <a:xfrm>
                <a:off x="4580262" y="5986149"/>
                <a:ext cx="308683" cy="82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de seta reta 85"/>
              <p:cNvCxnSpPr>
                <a:endCxn id="84" idx="2"/>
              </p:cNvCxnSpPr>
              <p:nvPr/>
            </p:nvCxnSpPr>
            <p:spPr>
              <a:xfrm flipV="1">
                <a:off x="3646231" y="5986149"/>
                <a:ext cx="360823" cy="63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CaixaDeTexto 86"/>
              <p:cNvSpPr txBox="1"/>
              <p:nvPr/>
            </p:nvSpPr>
            <p:spPr>
              <a:xfrm>
                <a:off x="4124733" y="5758681"/>
                <a:ext cx="486647" cy="489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smtClean="0"/>
                  <a:t>M</a:t>
                </a:r>
                <a:endParaRPr lang="pt-BR" sz="2000" i="1" dirty="0"/>
              </a:p>
            </p:txBody>
          </p:sp>
          <p:cxnSp>
            <p:nvCxnSpPr>
              <p:cNvPr id="88" name="Conector de seta reta 87"/>
              <p:cNvCxnSpPr/>
              <p:nvPr/>
            </p:nvCxnSpPr>
            <p:spPr>
              <a:xfrm rot="16200000" flipH="1">
                <a:off x="3995511" y="5996215"/>
                <a:ext cx="346354" cy="125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o 140"/>
            <p:cNvGrpSpPr/>
            <p:nvPr/>
          </p:nvGrpSpPr>
          <p:grpSpPr>
            <a:xfrm>
              <a:off x="4442488" y="4762718"/>
              <a:ext cx="1016002" cy="468634"/>
              <a:chOff x="3646231" y="5699546"/>
              <a:chExt cx="1242714" cy="573206"/>
            </a:xfrm>
          </p:grpSpPr>
          <p:sp>
            <p:nvSpPr>
              <p:cNvPr id="79" name="Elipse 78"/>
              <p:cNvSpPr/>
              <p:nvPr/>
            </p:nvSpPr>
            <p:spPr>
              <a:xfrm>
                <a:off x="4007054" y="5699546"/>
                <a:ext cx="573206" cy="57320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80" name="Conector de seta reta 79"/>
              <p:cNvCxnSpPr>
                <a:stCxn id="79" idx="6"/>
              </p:cNvCxnSpPr>
              <p:nvPr/>
            </p:nvCxnSpPr>
            <p:spPr>
              <a:xfrm>
                <a:off x="4580262" y="5986149"/>
                <a:ext cx="308683" cy="827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de seta reta 80"/>
              <p:cNvCxnSpPr>
                <a:endCxn id="79" idx="2"/>
              </p:cNvCxnSpPr>
              <p:nvPr/>
            </p:nvCxnSpPr>
            <p:spPr>
              <a:xfrm flipV="1">
                <a:off x="3646231" y="5986149"/>
                <a:ext cx="360823" cy="63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CaixaDeTexto 81"/>
              <p:cNvSpPr txBox="1"/>
              <p:nvPr/>
            </p:nvSpPr>
            <p:spPr>
              <a:xfrm>
                <a:off x="4124733" y="5758681"/>
                <a:ext cx="486647" cy="4893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i="1" dirty="0" smtClean="0"/>
                  <a:t>M</a:t>
                </a:r>
                <a:endParaRPr lang="pt-BR" sz="2000" i="1" dirty="0"/>
              </a:p>
            </p:txBody>
          </p:sp>
          <p:cxnSp>
            <p:nvCxnSpPr>
              <p:cNvPr id="83" name="Conector de seta reta 82"/>
              <p:cNvCxnSpPr/>
              <p:nvPr/>
            </p:nvCxnSpPr>
            <p:spPr>
              <a:xfrm rot="16200000" flipH="1">
                <a:off x="3995511" y="5996215"/>
                <a:ext cx="346354" cy="125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o 146"/>
            <p:cNvGrpSpPr/>
            <p:nvPr/>
          </p:nvGrpSpPr>
          <p:grpSpPr>
            <a:xfrm>
              <a:off x="5474876" y="1362075"/>
              <a:ext cx="1781504" cy="4152900"/>
              <a:chOff x="3454917" y="1343025"/>
              <a:chExt cx="1781504" cy="4152900"/>
            </a:xfrm>
          </p:grpSpPr>
          <p:grpSp>
            <p:nvGrpSpPr>
              <p:cNvPr id="69" name="Grupo 80"/>
              <p:cNvGrpSpPr/>
              <p:nvPr/>
            </p:nvGrpSpPr>
            <p:grpSpPr>
              <a:xfrm>
                <a:off x="3454917" y="2451684"/>
                <a:ext cx="1781504" cy="816542"/>
                <a:chOff x="3448378" y="2757578"/>
                <a:chExt cx="1781504" cy="816542"/>
              </a:xfrm>
            </p:grpSpPr>
            <p:cxnSp>
              <p:nvCxnSpPr>
                <p:cNvPr id="77" name="Conector de seta reta 76"/>
                <p:cNvCxnSpPr/>
                <p:nvPr/>
              </p:nvCxnSpPr>
              <p:spPr>
                <a:xfrm>
                  <a:off x="3448378" y="3572532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Retângulo 77"/>
                <p:cNvSpPr/>
                <p:nvPr/>
              </p:nvSpPr>
              <p:spPr>
                <a:xfrm>
                  <a:off x="4312310" y="2757578"/>
                  <a:ext cx="181155" cy="8022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cxnSp>
            <p:nvCxnSpPr>
              <p:cNvPr id="70" name="Conector de seta reta 69"/>
              <p:cNvCxnSpPr/>
              <p:nvPr/>
            </p:nvCxnSpPr>
            <p:spPr>
              <a:xfrm>
                <a:off x="3454917" y="4341869"/>
                <a:ext cx="1781504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de seta reta 70"/>
              <p:cNvCxnSpPr/>
              <p:nvPr/>
            </p:nvCxnSpPr>
            <p:spPr>
              <a:xfrm>
                <a:off x="3454917" y="2191407"/>
                <a:ext cx="1781504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de seta reta 71"/>
              <p:cNvCxnSpPr/>
              <p:nvPr/>
            </p:nvCxnSpPr>
            <p:spPr>
              <a:xfrm>
                <a:off x="3454917" y="5417099"/>
                <a:ext cx="1781504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Retângulo 72"/>
              <p:cNvSpPr/>
              <p:nvPr/>
            </p:nvSpPr>
            <p:spPr>
              <a:xfrm>
                <a:off x="3457575" y="1343025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4" name="Retângulo 73"/>
              <p:cNvSpPr/>
              <p:nvPr/>
            </p:nvSpPr>
            <p:spPr>
              <a:xfrm>
                <a:off x="3457575" y="2409825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Retângulo 74"/>
              <p:cNvSpPr/>
              <p:nvPr/>
            </p:nvSpPr>
            <p:spPr>
              <a:xfrm>
                <a:off x="3457575" y="3486150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Retângulo 75"/>
              <p:cNvSpPr/>
              <p:nvPr/>
            </p:nvSpPr>
            <p:spPr>
              <a:xfrm>
                <a:off x="3457575" y="4552950"/>
                <a:ext cx="1771650" cy="9429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44" name="Conector de seta reta 43"/>
            <p:cNvCxnSpPr/>
            <p:nvPr/>
          </p:nvCxnSpPr>
          <p:spPr>
            <a:xfrm rot="5400000" flipH="1" flipV="1">
              <a:off x="5885264" y="1817676"/>
              <a:ext cx="930252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de seta reta 44"/>
            <p:cNvCxnSpPr/>
            <p:nvPr/>
          </p:nvCxnSpPr>
          <p:spPr>
            <a:xfrm rot="5400000" flipH="1" flipV="1">
              <a:off x="5892579" y="2922576"/>
              <a:ext cx="930252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de seta reta 45"/>
            <p:cNvCxnSpPr/>
            <p:nvPr/>
          </p:nvCxnSpPr>
          <p:spPr>
            <a:xfrm rot="5400000" flipH="1" flipV="1">
              <a:off x="5885264" y="3941751"/>
              <a:ext cx="930252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/>
            <p:cNvCxnSpPr/>
            <p:nvPr/>
          </p:nvCxnSpPr>
          <p:spPr>
            <a:xfrm rot="5400000" flipH="1" flipV="1">
              <a:off x="5896999" y="5018076"/>
              <a:ext cx="930252" cy="158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 rot="10800000" flipV="1">
              <a:off x="5468009" y="1504950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rot="10800000" flipH="1" flipV="1">
              <a:off x="6370674" y="1504950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10800000" flipH="1" flipV="1">
              <a:off x="5487059" y="2724150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 rot="10800000" flipV="1">
              <a:off x="6370674" y="2724150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rot="10800000" flipV="1">
              <a:off x="5468009" y="3990975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 rot="10800000" flipH="1" flipV="1">
              <a:off x="6370674" y="3990975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 rot="10800000" flipH="1" flipV="1">
              <a:off x="5496584" y="5248275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rot="10800000" flipV="1">
              <a:off x="6382409" y="5248275"/>
              <a:ext cx="857250" cy="17145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aixaDeTexto 55"/>
            <p:cNvSpPr txBox="1"/>
            <p:nvPr/>
          </p:nvSpPr>
          <p:spPr>
            <a:xfrm>
              <a:off x="7656392" y="1555844"/>
              <a:ext cx="638636" cy="5539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lIns="182880" tIns="91440" rIns="182880" bIns="91440" rtlCol="0">
              <a:spAutoFit/>
            </a:bodyPr>
            <a:lstStyle/>
            <a:p>
              <a:r>
                <a:rPr lang="pt-BR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Q</a:t>
              </a:r>
              <a:endPara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7" name="CaixaDeTexto 56"/>
            <p:cNvSpPr txBox="1"/>
            <p:nvPr/>
          </p:nvSpPr>
          <p:spPr>
            <a:xfrm>
              <a:off x="7656392" y="2622661"/>
              <a:ext cx="638636" cy="5539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lIns="182880" tIns="91440" rIns="182880" bIns="91440" rtlCol="0">
              <a:spAutoFit/>
            </a:bodyPr>
            <a:lstStyle/>
            <a:p>
              <a:r>
                <a:rPr lang="pt-BR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Q</a:t>
              </a:r>
              <a:endPara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8" name="CaixaDeTexto 57"/>
            <p:cNvSpPr txBox="1"/>
            <p:nvPr/>
          </p:nvSpPr>
          <p:spPr>
            <a:xfrm>
              <a:off x="7656392" y="3703125"/>
              <a:ext cx="638636" cy="5539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lIns="182880" tIns="91440" rIns="182880" bIns="91440" rtlCol="0">
              <a:spAutoFit/>
            </a:bodyPr>
            <a:lstStyle/>
            <a:p>
              <a:r>
                <a:rPr lang="pt-BR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Q</a:t>
              </a:r>
              <a:endPara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7656392" y="4769936"/>
              <a:ext cx="638636" cy="55399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lIns="182880" tIns="91440" rIns="182880" bIns="91440" rtlCol="0">
              <a:spAutoFit/>
            </a:bodyPr>
            <a:lstStyle/>
            <a:p>
              <a:r>
                <a:rPr lang="pt-BR" sz="24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Q</a:t>
              </a:r>
              <a:endParaRPr lang="pt-B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7360964" y="986846"/>
              <a:ext cx="1219886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/>
                <a:t>Quantização</a:t>
              </a:r>
              <a:endParaRPr lang="pt-BR" sz="1600" b="1" dirty="0"/>
            </a:p>
          </p:txBody>
        </p:sp>
        <p:cxnSp>
          <p:nvCxnSpPr>
            <p:cNvPr id="61" name="Conector de seta reta 60"/>
            <p:cNvCxnSpPr>
              <a:stCxn id="73" idx="3"/>
              <a:endCxn id="56" idx="1"/>
            </p:cNvCxnSpPr>
            <p:nvPr/>
          </p:nvCxnSpPr>
          <p:spPr>
            <a:xfrm flipV="1">
              <a:off x="7249184" y="1832843"/>
              <a:ext cx="407208" cy="720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>
              <a:stCxn id="74" idx="3"/>
              <a:endCxn id="57" idx="1"/>
            </p:cNvCxnSpPr>
            <p:nvPr/>
          </p:nvCxnSpPr>
          <p:spPr>
            <a:xfrm flipV="1">
              <a:off x="7249184" y="2899660"/>
              <a:ext cx="407208" cy="703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de seta reta 62"/>
            <p:cNvCxnSpPr>
              <a:stCxn id="75" idx="3"/>
              <a:endCxn id="58" idx="1"/>
            </p:cNvCxnSpPr>
            <p:nvPr/>
          </p:nvCxnSpPr>
          <p:spPr>
            <a:xfrm>
              <a:off x="7249184" y="3976688"/>
              <a:ext cx="407208" cy="3436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>
              <a:stCxn id="76" idx="3"/>
              <a:endCxn id="59" idx="1"/>
            </p:cNvCxnSpPr>
            <p:nvPr/>
          </p:nvCxnSpPr>
          <p:spPr>
            <a:xfrm>
              <a:off x="7249184" y="5043488"/>
              <a:ext cx="407208" cy="3447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de seta reta 64"/>
            <p:cNvCxnSpPr/>
            <p:nvPr/>
          </p:nvCxnSpPr>
          <p:spPr>
            <a:xfrm flipV="1">
              <a:off x="8316000" y="1835115"/>
              <a:ext cx="407208" cy="720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de seta reta 65"/>
            <p:cNvCxnSpPr/>
            <p:nvPr/>
          </p:nvCxnSpPr>
          <p:spPr>
            <a:xfrm flipV="1">
              <a:off x="8316000" y="2901932"/>
              <a:ext cx="407208" cy="703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de seta reta 66"/>
            <p:cNvCxnSpPr/>
            <p:nvPr/>
          </p:nvCxnSpPr>
          <p:spPr>
            <a:xfrm>
              <a:off x="8316000" y="3978960"/>
              <a:ext cx="407208" cy="3436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de seta reta 67"/>
            <p:cNvCxnSpPr/>
            <p:nvPr/>
          </p:nvCxnSpPr>
          <p:spPr>
            <a:xfrm>
              <a:off x="8316000" y="5045760"/>
              <a:ext cx="407208" cy="3447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CaixaDeTexto 154"/>
          <p:cNvSpPr txBox="1"/>
          <p:nvPr/>
        </p:nvSpPr>
        <p:spPr>
          <a:xfrm>
            <a:off x="1394944" y="4067687"/>
            <a:ext cx="100001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400" b="1" i="1" dirty="0" smtClean="0"/>
              <a:t>N</a:t>
            </a:r>
            <a:r>
              <a:rPr lang="pt-BR" sz="1400" b="1" dirty="0" smtClean="0"/>
              <a:t> Amostras</a:t>
            </a:r>
            <a:endParaRPr lang="pt-BR" sz="1400" b="1" dirty="0"/>
          </a:p>
        </p:txBody>
      </p:sp>
      <p:sp>
        <p:nvSpPr>
          <p:cNvPr id="156" name="CaixaDeTexto 155"/>
          <p:cNvSpPr txBox="1"/>
          <p:nvPr/>
        </p:nvSpPr>
        <p:spPr>
          <a:xfrm>
            <a:off x="5936780" y="615513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Efeito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Banco de Filtros (Síntese)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72</a:t>
            </a:fld>
            <a:endParaRPr lang="en-GB"/>
          </a:p>
        </p:txBody>
      </p:sp>
      <p:grpSp>
        <p:nvGrpSpPr>
          <p:cNvPr id="6" name="Grupo 5"/>
          <p:cNvGrpSpPr/>
          <p:nvPr/>
        </p:nvGrpSpPr>
        <p:grpSpPr>
          <a:xfrm>
            <a:off x="1231438" y="1423682"/>
            <a:ext cx="7735517" cy="4783538"/>
            <a:chOff x="1231438" y="1010100"/>
            <a:chExt cx="7735517" cy="4783538"/>
          </a:xfrm>
        </p:grpSpPr>
        <p:sp>
          <p:nvSpPr>
            <p:cNvPr id="7" name="CaixaDeTexto 6"/>
            <p:cNvSpPr txBox="1"/>
            <p:nvPr/>
          </p:nvSpPr>
          <p:spPr>
            <a:xfrm>
              <a:off x="7389610" y="3842029"/>
              <a:ext cx="97622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400" b="1" i="1" dirty="0" smtClean="0"/>
                <a:t>N</a:t>
              </a:r>
              <a:r>
                <a:rPr lang="pt-BR" sz="1400" b="1" dirty="0" smtClean="0"/>
                <a:t> amostras</a:t>
              </a:r>
              <a:endParaRPr lang="pt-BR" sz="1400" b="1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092805" y="1010100"/>
              <a:ext cx="2641749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/>
                <a:t>Banco de Filtros (Síntese)</a:t>
              </a:r>
            </a:p>
            <a:p>
              <a:r>
                <a:rPr lang="pt-BR" sz="1600" b="1" dirty="0" err="1" smtClean="0"/>
                <a:t>Decimado</a:t>
              </a:r>
              <a:r>
                <a:rPr lang="pt-BR" sz="1600" b="1" dirty="0" smtClean="0"/>
                <a:t> de  </a:t>
              </a:r>
              <a:r>
                <a:rPr lang="pt-BR" sz="1600" b="1" i="1" dirty="0" smtClean="0">
                  <a:solidFill>
                    <a:srgbClr val="FF0000"/>
                  </a:solidFill>
                </a:rPr>
                <a:t>M</a:t>
              </a:r>
              <a:r>
                <a:rPr lang="pt-BR" sz="1600" b="1" dirty="0" smtClean="0">
                  <a:solidFill>
                    <a:srgbClr val="FF0000"/>
                  </a:solidFill>
                </a:rPr>
                <a:t> = 4 </a:t>
              </a:r>
              <a:r>
                <a:rPr lang="pt-BR" sz="1600" b="1" dirty="0" smtClean="0"/>
                <a:t>Canais</a:t>
              </a:r>
              <a:endParaRPr lang="pt-BR" sz="1600" b="1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7389588" y="3247950"/>
              <a:ext cx="735779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400" b="1" dirty="0" smtClean="0"/>
                <a:t>Sinal de </a:t>
              </a:r>
            </a:p>
            <a:p>
              <a:r>
                <a:rPr lang="pt-BR" sz="1400" b="1" dirty="0" smtClean="0"/>
                <a:t>Áudio</a:t>
              </a:r>
              <a:endParaRPr lang="pt-BR" sz="1400" b="1" dirty="0"/>
            </a:p>
          </p:txBody>
        </p:sp>
        <p:grpSp>
          <p:nvGrpSpPr>
            <p:cNvPr id="10" name="Grupo 275"/>
            <p:cNvGrpSpPr/>
            <p:nvPr/>
          </p:nvGrpSpPr>
          <p:grpSpPr>
            <a:xfrm>
              <a:off x="1231438" y="1629791"/>
              <a:ext cx="5000212" cy="4163847"/>
              <a:chOff x="4442488" y="1353344"/>
              <a:chExt cx="5000212" cy="4163847"/>
            </a:xfrm>
          </p:grpSpPr>
          <p:grpSp>
            <p:nvGrpSpPr>
              <p:cNvPr id="24" name="Grupo 102"/>
              <p:cNvGrpSpPr/>
              <p:nvPr/>
            </p:nvGrpSpPr>
            <p:grpSpPr>
              <a:xfrm>
                <a:off x="7661196" y="1364291"/>
                <a:ext cx="1781504" cy="4152900"/>
                <a:chOff x="3454917" y="1343025"/>
                <a:chExt cx="1781504" cy="4152900"/>
              </a:xfrm>
            </p:grpSpPr>
            <p:grpSp>
              <p:nvGrpSpPr>
                <p:cNvPr id="116" name="Grupo 80"/>
                <p:cNvGrpSpPr/>
                <p:nvPr/>
              </p:nvGrpSpPr>
              <p:grpSpPr>
                <a:xfrm>
                  <a:off x="3454917" y="2450118"/>
                  <a:ext cx="1781504" cy="820041"/>
                  <a:chOff x="3448378" y="2756012"/>
                  <a:chExt cx="1781504" cy="820041"/>
                </a:xfrm>
              </p:grpSpPr>
              <p:sp>
                <p:nvSpPr>
                  <p:cNvPr id="160" name="Triângulo isósceles 34"/>
                  <p:cNvSpPr/>
                  <p:nvPr/>
                </p:nvSpPr>
                <p:spPr>
                  <a:xfrm>
                    <a:off x="3596584" y="2884936"/>
                    <a:ext cx="1451842" cy="691117"/>
                  </a:xfrm>
                  <a:prstGeom prst="triangle">
                    <a:avLst/>
                  </a:prstGeom>
                  <a:noFill/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cxnSp>
                <p:nvCxnSpPr>
                  <p:cNvPr id="161" name="Conector de seta reta 35"/>
                  <p:cNvCxnSpPr/>
                  <p:nvPr/>
                </p:nvCxnSpPr>
                <p:spPr>
                  <a:xfrm>
                    <a:off x="3448378" y="3572532"/>
                    <a:ext cx="1781504" cy="1588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62" name="Grupo 39"/>
                  <p:cNvGrpSpPr/>
                  <p:nvPr/>
                </p:nvGrpSpPr>
                <p:grpSpPr>
                  <a:xfrm>
                    <a:off x="4312310" y="2757578"/>
                    <a:ext cx="743665" cy="811782"/>
                    <a:chOff x="3536831" y="2664664"/>
                    <a:chExt cx="743665" cy="811782"/>
                  </a:xfrm>
                </p:grpSpPr>
                <p:sp>
                  <p:nvSpPr>
                    <p:cNvPr id="168" name="Retângulo 167"/>
                    <p:cNvSpPr/>
                    <p:nvPr/>
                  </p:nvSpPr>
                  <p:spPr>
                    <a:xfrm>
                      <a:off x="3536831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69" name="Retângulo 168"/>
                    <p:cNvSpPr/>
                    <p:nvPr/>
                  </p:nvSpPr>
                  <p:spPr>
                    <a:xfrm>
                      <a:off x="3723735" y="2674189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70" name="Retângulo 42"/>
                    <p:cNvSpPr/>
                    <p:nvPr/>
                  </p:nvSpPr>
                  <p:spPr>
                    <a:xfrm>
                      <a:off x="3918853" y="2674189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71" name="Retângulo 43"/>
                    <p:cNvSpPr/>
                    <p:nvPr/>
                  </p:nvSpPr>
                  <p:spPr>
                    <a:xfrm>
                      <a:off x="4099341" y="2674189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  <p:grpSp>
                <p:nvGrpSpPr>
                  <p:cNvPr id="163" name="Grupo 44"/>
                  <p:cNvGrpSpPr/>
                  <p:nvPr/>
                </p:nvGrpSpPr>
                <p:grpSpPr>
                  <a:xfrm>
                    <a:off x="3593438" y="2756012"/>
                    <a:ext cx="741455" cy="809572"/>
                    <a:chOff x="3536831" y="2657349"/>
                    <a:chExt cx="741455" cy="809572"/>
                  </a:xfrm>
                </p:grpSpPr>
                <p:sp>
                  <p:nvSpPr>
                    <p:cNvPr id="164" name="Retângulo 45"/>
                    <p:cNvSpPr/>
                    <p:nvPr/>
                  </p:nvSpPr>
                  <p:spPr>
                    <a:xfrm>
                      <a:off x="3536831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65" name="Retângulo 164"/>
                    <p:cNvSpPr/>
                    <p:nvPr/>
                  </p:nvSpPr>
                  <p:spPr>
                    <a:xfrm>
                      <a:off x="3714210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66" name="Retângulo 165"/>
                    <p:cNvSpPr/>
                    <p:nvPr/>
                  </p:nvSpPr>
                  <p:spPr>
                    <a:xfrm>
                      <a:off x="3902013" y="2664664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67" name="Retângulo 166"/>
                    <p:cNvSpPr/>
                    <p:nvPr/>
                  </p:nvSpPr>
                  <p:spPr>
                    <a:xfrm>
                      <a:off x="4097131" y="2657349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</p:grpSp>
            <p:grpSp>
              <p:nvGrpSpPr>
                <p:cNvPr id="117" name="Grupo 79"/>
                <p:cNvGrpSpPr/>
                <p:nvPr/>
              </p:nvGrpSpPr>
              <p:grpSpPr>
                <a:xfrm>
                  <a:off x="3454917" y="3526915"/>
                  <a:ext cx="1781504" cy="818475"/>
                  <a:chOff x="3448378" y="4062503"/>
                  <a:chExt cx="1781504" cy="818475"/>
                </a:xfrm>
              </p:grpSpPr>
              <p:sp>
                <p:nvSpPr>
                  <p:cNvPr id="148" name="Triângulo isósceles 147"/>
                  <p:cNvSpPr/>
                  <p:nvPr/>
                </p:nvSpPr>
                <p:spPr>
                  <a:xfrm>
                    <a:off x="3596584" y="4189861"/>
                    <a:ext cx="1451842" cy="691117"/>
                  </a:xfrm>
                  <a:prstGeom prst="triangle">
                    <a:avLst/>
                  </a:prstGeom>
                  <a:noFill/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cxnSp>
                <p:nvCxnSpPr>
                  <p:cNvPr id="149" name="Conector de seta reta 148"/>
                  <p:cNvCxnSpPr/>
                  <p:nvPr/>
                </p:nvCxnSpPr>
                <p:spPr>
                  <a:xfrm>
                    <a:off x="3448378" y="4877457"/>
                    <a:ext cx="1781504" cy="1588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0" name="Grupo 54"/>
                  <p:cNvGrpSpPr/>
                  <p:nvPr/>
                </p:nvGrpSpPr>
                <p:grpSpPr>
                  <a:xfrm>
                    <a:off x="4321835" y="4062503"/>
                    <a:ext cx="734140" cy="811782"/>
                    <a:chOff x="3546356" y="2664664"/>
                    <a:chExt cx="734140" cy="811782"/>
                  </a:xfrm>
                </p:grpSpPr>
                <p:sp>
                  <p:nvSpPr>
                    <p:cNvPr id="156" name="Retângulo 155"/>
                    <p:cNvSpPr/>
                    <p:nvPr/>
                  </p:nvSpPr>
                  <p:spPr>
                    <a:xfrm>
                      <a:off x="3546356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57" name="Retângulo 56"/>
                    <p:cNvSpPr/>
                    <p:nvPr/>
                  </p:nvSpPr>
                  <p:spPr>
                    <a:xfrm>
                      <a:off x="3723735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58" name="Retângulo 157"/>
                    <p:cNvSpPr/>
                    <p:nvPr/>
                  </p:nvSpPr>
                  <p:spPr>
                    <a:xfrm>
                      <a:off x="3902013" y="2674189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59" name="Retângulo 158"/>
                    <p:cNvSpPr/>
                    <p:nvPr/>
                  </p:nvSpPr>
                  <p:spPr>
                    <a:xfrm>
                      <a:off x="4099341" y="2674189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  <p:grpSp>
                <p:nvGrpSpPr>
                  <p:cNvPr id="151" name="Grupo 59"/>
                  <p:cNvGrpSpPr/>
                  <p:nvPr/>
                </p:nvGrpSpPr>
                <p:grpSpPr>
                  <a:xfrm>
                    <a:off x="3593438" y="4068252"/>
                    <a:ext cx="724615" cy="802257"/>
                    <a:chOff x="3536831" y="2664664"/>
                    <a:chExt cx="724615" cy="802257"/>
                  </a:xfrm>
                </p:grpSpPr>
                <p:sp>
                  <p:nvSpPr>
                    <p:cNvPr id="152" name="Retângulo 151"/>
                    <p:cNvSpPr/>
                    <p:nvPr/>
                  </p:nvSpPr>
                  <p:spPr>
                    <a:xfrm>
                      <a:off x="3536831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53" name="Retângulo 152"/>
                    <p:cNvSpPr/>
                    <p:nvPr/>
                  </p:nvSpPr>
                  <p:spPr>
                    <a:xfrm>
                      <a:off x="3723735" y="2664664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54" name="Retângulo 153"/>
                    <p:cNvSpPr/>
                    <p:nvPr/>
                  </p:nvSpPr>
                  <p:spPr>
                    <a:xfrm>
                      <a:off x="3921063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55" name="Retângulo 154"/>
                    <p:cNvSpPr/>
                    <p:nvPr/>
                  </p:nvSpPr>
                  <p:spPr>
                    <a:xfrm>
                      <a:off x="4080291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</p:grpSp>
            <p:grpSp>
              <p:nvGrpSpPr>
                <p:cNvPr id="118" name="Grupo 81"/>
                <p:cNvGrpSpPr/>
                <p:nvPr/>
              </p:nvGrpSpPr>
              <p:grpSpPr>
                <a:xfrm>
                  <a:off x="3454917" y="1376453"/>
                  <a:ext cx="1781504" cy="819097"/>
                  <a:chOff x="3353128" y="1376453"/>
                  <a:chExt cx="1781504" cy="819097"/>
                </a:xfrm>
              </p:grpSpPr>
              <p:sp>
                <p:nvSpPr>
                  <p:cNvPr id="136" name="Triângulo isósceles 64"/>
                  <p:cNvSpPr/>
                  <p:nvPr/>
                </p:nvSpPr>
                <p:spPr>
                  <a:xfrm>
                    <a:off x="3501334" y="1503811"/>
                    <a:ext cx="1451842" cy="691117"/>
                  </a:xfrm>
                  <a:prstGeom prst="triangle">
                    <a:avLst/>
                  </a:prstGeom>
                  <a:noFill/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cxnSp>
                <p:nvCxnSpPr>
                  <p:cNvPr id="137" name="Conector de seta reta 65"/>
                  <p:cNvCxnSpPr/>
                  <p:nvPr/>
                </p:nvCxnSpPr>
                <p:spPr>
                  <a:xfrm>
                    <a:off x="3353128" y="2191407"/>
                    <a:ext cx="1781504" cy="1588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8" name="Grupo 69"/>
                  <p:cNvGrpSpPr/>
                  <p:nvPr/>
                </p:nvGrpSpPr>
                <p:grpSpPr>
                  <a:xfrm>
                    <a:off x="4231690" y="1376453"/>
                    <a:ext cx="719510" cy="819097"/>
                    <a:chOff x="3551461" y="2664664"/>
                    <a:chExt cx="719510" cy="819097"/>
                  </a:xfrm>
                </p:grpSpPr>
                <p:sp>
                  <p:nvSpPr>
                    <p:cNvPr id="144" name="Retângulo 143"/>
                    <p:cNvSpPr/>
                    <p:nvPr/>
                  </p:nvSpPr>
                  <p:spPr>
                    <a:xfrm>
                      <a:off x="3551461" y="2681504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45" name="Retângulo 144"/>
                    <p:cNvSpPr/>
                    <p:nvPr/>
                  </p:nvSpPr>
                  <p:spPr>
                    <a:xfrm>
                      <a:off x="3747890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46" name="Retângulo 145"/>
                    <p:cNvSpPr/>
                    <p:nvPr/>
                  </p:nvSpPr>
                  <p:spPr>
                    <a:xfrm>
                      <a:off x="3911538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47" name="Retângulo 146"/>
                    <p:cNvSpPr/>
                    <p:nvPr/>
                  </p:nvSpPr>
                  <p:spPr>
                    <a:xfrm>
                      <a:off x="4089816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  <p:grpSp>
                <p:nvGrpSpPr>
                  <p:cNvPr id="139" name="Grupo 74"/>
                  <p:cNvGrpSpPr/>
                  <p:nvPr/>
                </p:nvGrpSpPr>
                <p:grpSpPr>
                  <a:xfrm>
                    <a:off x="3507713" y="1382202"/>
                    <a:ext cx="715090" cy="811782"/>
                    <a:chOff x="3546356" y="2664664"/>
                    <a:chExt cx="715090" cy="811782"/>
                  </a:xfrm>
                </p:grpSpPr>
                <p:sp>
                  <p:nvSpPr>
                    <p:cNvPr id="140" name="Retângulo 75"/>
                    <p:cNvSpPr/>
                    <p:nvPr/>
                  </p:nvSpPr>
                  <p:spPr>
                    <a:xfrm>
                      <a:off x="3546356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41" name="Retângulo 76"/>
                    <p:cNvSpPr/>
                    <p:nvPr/>
                  </p:nvSpPr>
                  <p:spPr>
                    <a:xfrm>
                      <a:off x="3723735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42" name="Retângulo 141"/>
                    <p:cNvSpPr/>
                    <p:nvPr/>
                  </p:nvSpPr>
                  <p:spPr>
                    <a:xfrm>
                      <a:off x="3902013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43" name="Retângulo 78"/>
                    <p:cNvSpPr/>
                    <p:nvPr/>
                  </p:nvSpPr>
                  <p:spPr>
                    <a:xfrm>
                      <a:off x="4080291" y="2674189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</p:grpSp>
            <p:grpSp>
              <p:nvGrpSpPr>
                <p:cNvPr id="119" name="Grupo 82"/>
                <p:cNvGrpSpPr/>
                <p:nvPr/>
              </p:nvGrpSpPr>
              <p:grpSpPr>
                <a:xfrm>
                  <a:off x="3454917" y="4607894"/>
                  <a:ext cx="1781504" cy="812726"/>
                  <a:chOff x="3353128" y="1382202"/>
                  <a:chExt cx="1781504" cy="812726"/>
                </a:xfrm>
              </p:grpSpPr>
              <p:sp>
                <p:nvSpPr>
                  <p:cNvPr id="124" name="Triângulo isósceles 123"/>
                  <p:cNvSpPr/>
                  <p:nvPr/>
                </p:nvSpPr>
                <p:spPr>
                  <a:xfrm>
                    <a:off x="3501334" y="1503811"/>
                    <a:ext cx="1451842" cy="691117"/>
                  </a:xfrm>
                  <a:prstGeom prst="triangle">
                    <a:avLst/>
                  </a:prstGeom>
                  <a:noFill/>
                  <a:ln>
                    <a:solidFill>
                      <a:srgbClr val="0000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  <p:cxnSp>
                <p:nvCxnSpPr>
                  <p:cNvPr id="125" name="Conector de seta reta 124"/>
                  <p:cNvCxnSpPr/>
                  <p:nvPr/>
                </p:nvCxnSpPr>
                <p:spPr>
                  <a:xfrm>
                    <a:off x="3353128" y="2191407"/>
                    <a:ext cx="1781504" cy="1588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6" name="Grupo 69"/>
                  <p:cNvGrpSpPr/>
                  <p:nvPr/>
                </p:nvGrpSpPr>
                <p:grpSpPr>
                  <a:xfrm>
                    <a:off x="4217060" y="1385978"/>
                    <a:ext cx="724615" cy="802257"/>
                    <a:chOff x="3536831" y="2674189"/>
                    <a:chExt cx="724615" cy="802257"/>
                  </a:xfrm>
                </p:grpSpPr>
                <p:sp>
                  <p:nvSpPr>
                    <p:cNvPr id="132" name="Retângulo 131"/>
                    <p:cNvSpPr/>
                    <p:nvPr/>
                  </p:nvSpPr>
                  <p:spPr>
                    <a:xfrm>
                      <a:off x="3536831" y="2674189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33" name="Retângulo 132"/>
                    <p:cNvSpPr/>
                    <p:nvPr/>
                  </p:nvSpPr>
                  <p:spPr>
                    <a:xfrm>
                      <a:off x="3714210" y="2674189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34" name="Retângulo 133"/>
                    <p:cNvSpPr/>
                    <p:nvPr/>
                  </p:nvSpPr>
                  <p:spPr>
                    <a:xfrm>
                      <a:off x="3892488" y="2674189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35" name="Retângulo 134"/>
                    <p:cNvSpPr/>
                    <p:nvPr/>
                  </p:nvSpPr>
                  <p:spPr>
                    <a:xfrm>
                      <a:off x="4080291" y="2674189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  <p:grpSp>
                <p:nvGrpSpPr>
                  <p:cNvPr id="127" name="Grupo 74"/>
                  <p:cNvGrpSpPr/>
                  <p:nvPr/>
                </p:nvGrpSpPr>
                <p:grpSpPr>
                  <a:xfrm>
                    <a:off x="3498188" y="1382202"/>
                    <a:ext cx="724615" cy="802257"/>
                    <a:chOff x="3536831" y="2664664"/>
                    <a:chExt cx="724615" cy="802257"/>
                  </a:xfrm>
                </p:grpSpPr>
                <p:sp>
                  <p:nvSpPr>
                    <p:cNvPr id="128" name="Retângulo 127"/>
                    <p:cNvSpPr/>
                    <p:nvPr/>
                  </p:nvSpPr>
                  <p:spPr>
                    <a:xfrm>
                      <a:off x="3536831" y="2664664"/>
                      <a:ext cx="181155" cy="80225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alpha val="31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29" name="Retângulo 128"/>
                    <p:cNvSpPr/>
                    <p:nvPr/>
                  </p:nvSpPr>
                  <p:spPr>
                    <a:xfrm>
                      <a:off x="3738365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30" name="Retângulo 129"/>
                    <p:cNvSpPr/>
                    <p:nvPr/>
                  </p:nvSpPr>
                  <p:spPr>
                    <a:xfrm>
                      <a:off x="3902013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  <p:sp>
                  <p:nvSpPr>
                    <p:cNvPr id="131" name="Retângulo 130"/>
                    <p:cNvSpPr/>
                    <p:nvPr/>
                  </p:nvSpPr>
                  <p:spPr>
                    <a:xfrm>
                      <a:off x="4080291" y="2664664"/>
                      <a:ext cx="181155" cy="802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/>
                    </a:p>
                  </p:txBody>
                </p:sp>
              </p:grpSp>
            </p:grpSp>
            <p:sp>
              <p:nvSpPr>
                <p:cNvPr id="120" name="Retângulo 119"/>
                <p:cNvSpPr/>
                <p:nvPr/>
              </p:nvSpPr>
              <p:spPr>
                <a:xfrm>
                  <a:off x="3457575" y="1343025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1" name="Retângulo 120"/>
                <p:cNvSpPr/>
                <p:nvPr/>
              </p:nvSpPr>
              <p:spPr>
                <a:xfrm>
                  <a:off x="3457575" y="2409825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2" name="Retângulo 121"/>
                <p:cNvSpPr/>
                <p:nvPr/>
              </p:nvSpPr>
              <p:spPr>
                <a:xfrm>
                  <a:off x="3457575" y="3486150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3" name="Retângulo 122"/>
                <p:cNvSpPr/>
                <p:nvPr/>
              </p:nvSpPr>
              <p:spPr>
                <a:xfrm>
                  <a:off x="3457575" y="4552950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25" name="Grupo 128"/>
              <p:cNvGrpSpPr/>
              <p:nvPr/>
            </p:nvGrpSpPr>
            <p:grpSpPr>
              <a:xfrm>
                <a:off x="4455188" y="2641818"/>
                <a:ext cx="1016002" cy="468634"/>
                <a:chOff x="3646231" y="5699546"/>
                <a:chExt cx="1242714" cy="573206"/>
              </a:xfrm>
            </p:grpSpPr>
            <p:sp>
              <p:nvSpPr>
                <p:cNvPr id="111" name="Elipse 110"/>
                <p:cNvSpPr/>
                <p:nvPr/>
              </p:nvSpPr>
              <p:spPr>
                <a:xfrm>
                  <a:off x="4007054" y="5699546"/>
                  <a:ext cx="573206" cy="57320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12" name="Conector de seta reta 111"/>
                <p:cNvCxnSpPr>
                  <a:stCxn id="111" idx="6"/>
                </p:cNvCxnSpPr>
                <p:nvPr/>
              </p:nvCxnSpPr>
              <p:spPr>
                <a:xfrm>
                  <a:off x="4580262" y="5986149"/>
                  <a:ext cx="308683" cy="827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ector de seta reta 112"/>
                <p:cNvCxnSpPr>
                  <a:endCxn id="111" idx="2"/>
                </p:cNvCxnSpPr>
                <p:nvPr/>
              </p:nvCxnSpPr>
              <p:spPr>
                <a:xfrm flipV="1">
                  <a:off x="3646231" y="5986149"/>
                  <a:ext cx="360823" cy="633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CaixaDeTexto 113"/>
                <p:cNvSpPr txBox="1"/>
                <p:nvPr/>
              </p:nvSpPr>
              <p:spPr>
                <a:xfrm>
                  <a:off x="4124733" y="5758681"/>
                  <a:ext cx="486647" cy="489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000" i="1" dirty="0" smtClean="0"/>
                    <a:t>M</a:t>
                  </a:r>
                  <a:endParaRPr lang="pt-BR" sz="2000" i="1" dirty="0"/>
                </a:p>
              </p:txBody>
            </p:sp>
            <p:cxnSp>
              <p:nvCxnSpPr>
                <p:cNvPr id="115" name="Conector de seta reta 114"/>
                <p:cNvCxnSpPr/>
                <p:nvPr/>
              </p:nvCxnSpPr>
              <p:spPr>
                <a:xfrm rot="5400000" flipH="1" flipV="1">
                  <a:off x="3995510" y="5996215"/>
                  <a:ext cx="346353" cy="1252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upo 134"/>
              <p:cNvGrpSpPr/>
              <p:nvPr/>
            </p:nvGrpSpPr>
            <p:grpSpPr>
              <a:xfrm>
                <a:off x="4442488" y="3708618"/>
                <a:ext cx="1016002" cy="468634"/>
                <a:chOff x="3646231" y="5699546"/>
                <a:chExt cx="1242714" cy="573206"/>
              </a:xfrm>
            </p:grpSpPr>
            <p:sp>
              <p:nvSpPr>
                <p:cNvPr id="106" name="Elipse 105"/>
                <p:cNvSpPr/>
                <p:nvPr/>
              </p:nvSpPr>
              <p:spPr>
                <a:xfrm>
                  <a:off x="4007054" y="5699546"/>
                  <a:ext cx="573206" cy="57320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07" name="Conector de seta reta 106"/>
                <p:cNvCxnSpPr>
                  <a:stCxn id="106" idx="6"/>
                </p:cNvCxnSpPr>
                <p:nvPr/>
              </p:nvCxnSpPr>
              <p:spPr>
                <a:xfrm>
                  <a:off x="4580262" y="5986149"/>
                  <a:ext cx="308683" cy="827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de seta reta 107"/>
                <p:cNvCxnSpPr>
                  <a:endCxn id="106" idx="2"/>
                </p:cNvCxnSpPr>
                <p:nvPr/>
              </p:nvCxnSpPr>
              <p:spPr>
                <a:xfrm flipV="1">
                  <a:off x="3646231" y="5986149"/>
                  <a:ext cx="360823" cy="633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9" name="CaixaDeTexto 108"/>
                <p:cNvSpPr txBox="1"/>
                <p:nvPr/>
              </p:nvSpPr>
              <p:spPr>
                <a:xfrm>
                  <a:off x="4124733" y="5758681"/>
                  <a:ext cx="486647" cy="489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000" i="1" dirty="0" smtClean="0"/>
                    <a:t>M</a:t>
                  </a:r>
                  <a:endParaRPr lang="pt-BR" sz="2000" i="1" dirty="0"/>
                </a:p>
              </p:txBody>
            </p:sp>
            <p:cxnSp>
              <p:nvCxnSpPr>
                <p:cNvPr id="110" name="Conector de seta reta 109"/>
                <p:cNvCxnSpPr/>
                <p:nvPr/>
              </p:nvCxnSpPr>
              <p:spPr>
                <a:xfrm rot="5400000" flipH="1" flipV="1">
                  <a:off x="3995510" y="5996215"/>
                  <a:ext cx="346353" cy="1252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upo 140"/>
              <p:cNvGrpSpPr/>
              <p:nvPr/>
            </p:nvGrpSpPr>
            <p:grpSpPr>
              <a:xfrm>
                <a:off x="4442488" y="4762718"/>
                <a:ext cx="1016002" cy="468634"/>
                <a:chOff x="3646231" y="5699546"/>
                <a:chExt cx="1242714" cy="573206"/>
              </a:xfrm>
            </p:grpSpPr>
            <p:sp>
              <p:nvSpPr>
                <p:cNvPr id="101" name="Elipse 100"/>
                <p:cNvSpPr/>
                <p:nvPr/>
              </p:nvSpPr>
              <p:spPr>
                <a:xfrm>
                  <a:off x="4007054" y="5699546"/>
                  <a:ext cx="573206" cy="57320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102" name="Conector de seta reta 101"/>
                <p:cNvCxnSpPr>
                  <a:stCxn id="101" idx="6"/>
                </p:cNvCxnSpPr>
                <p:nvPr/>
              </p:nvCxnSpPr>
              <p:spPr>
                <a:xfrm>
                  <a:off x="4580262" y="5986149"/>
                  <a:ext cx="308683" cy="827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ector de seta reta 102"/>
                <p:cNvCxnSpPr>
                  <a:endCxn id="101" idx="2"/>
                </p:cNvCxnSpPr>
                <p:nvPr/>
              </p:nvCxnSpPr>
              <p:spPr>
                <a:xfrm flipV="1">
                  <a:off x="3646231" y="5986149"/>
                  <a:ext cx="360823" cy="633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CaixaDeTexto 103"/>
                <p:cNvSpPr txBox="1"/>
                <p:nvPr/>
              </p:nvSpPr>
              <p:spPr>
                <a:xfrm>
                  <a:off x="4124733" y="5758681"/>
                  <a:ext cx="486647" cy="489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000" i="1" dirty="0" smtClean="0"/>
                    <a:t>M</a:t>
                  </a:r>
                  <a:endParaRPr lang="pt-BR" sz="2000" i="1" dirty="0"/>
                </a:p>
              </p:txBody>
            </p:sp>
            <p:cxnSp>
              <p:nvCxnSpPr>
                <p:cNvPr id="105" name="Conector de seta reta 104"/>
                <p:cNvCxnSpPr/>
                <p:nvPr/>
              </p:nvCxnSpPr>
              <p:spPr>
                <a:xfrm rot="5400000" flipH="1" flipV="1">
                  <a:off x="3995510" y="5996215"/>
                  <a:ext cx="346353" cy="1252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upo 146"/>
              <p:cNvGrpSpPr/>
              <p:nvPr/>
            </p:nvGrpSpPr>
            <p:grpSpPr>
              <a:xfrm>
                <a:off x="5474876" y="1362075"/>
                <a:ext cx="1781504" cy="4152900"/>
                <a:chOff x="3454917" y="1343025"/>
                <a:chExt cx="1781504" cy="4152900"/>
              </a:xfrm>
            </p:grpSpPr>
            <p:grpSp>
              <p:nvGrpSpPr>
                <p:cNvPr id="91" name="Grupo 80"/>
                <p:cNvGrpSpPr/>
                <p:nvPr/>
              </p:nvGrpSpPr>
              <p:grpSpPr>
                <a:xfrm>
                  <a:off x="3454917" y="2451684"/>
                  <a:ext cx="1781504" cy="816542"/>
                  <a:chOff x="3448378" y="2757578"/>
                  <a:chExt cx="1781504" cy="816542"/>
                </a:xfrm>
              </p:grpSpPr>
              <p:cxnSp>
                <p:nvCxnSpPr>
                  <p:cNvPr id="99" name="Conector de seta reta 98"/>
                  <p:cNvCxnSpPr/>
                  <p:nvPr/>
                </p:nvCxnSpPr>
                <p:spPr>
                  <a:xfrm>
                    <a:off x="3448378" y="3572532"/>
                    <a:ext cx="1781504" cy="1588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Retângulo 99"/>
                  <p:cNvSpPr/>
                  <p:nvPr/>
                </p:nvSpPr>
                <p:spPr>
                  <a:xfrm>
                    <a:off x="4312310" y="2757578"/>
                    <a:ext cx="181155" cy="8022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/>
                  </a:p>
                </p:txBody>
              </p:sp>
            </p:grpSp>
            <p:cxnSp>
              <p:nvCxnSpPr>
                <p:cNvPr id="92" name="Conector de seta reta 91"/>
                <p:cNvCxnSpPr/>
                <p:nvPr/>
              </p:nvCxnSpPr>
              <p:spPr>
                <a:xfrm>
                  <a:off x="3454917" y="4341869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ector de seta reta 92"/>
                <p:cNvCxnSpPr/>
                <p:nvPr/>
              </p:nvCxnSpPr>
              <p:spPr>
                <a:xfrm>
                  <a:off x="3454917" y="2191407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de seta reta 93"/>
                <p:cNvCxnSpPr/>
                <p:nvPr/>
              </p:nvCxnSpPr>
              <p:spPr>
                <a:xfrm>
                  <a:off x="3454917" y="5417099"/>
                  <a:ext cx="1781504" cy="1588"/>
                </a:xfrm>
                <a:prstGeom prst="straightConnector1">
                  <a:avLst/>
                </a:prstGeom>
                <a:ln w="28575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Retângulo 94"/>
                <p:cNvSpPr/>
                <p:nvPr/>
              </p:nvSpPr>
              <p:spPr>
                <a:xfrm>
                  <a:off x="3457575" y="1343025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6" name="Retângulo 95"/>
                <p:cNvSpPr/>
                <p:nvPr/>
              </p:nvSpPr>
              <p:spPr>
                <a:xfrm>
                  <a:off x="3457575" y="2409825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7" name="Retângulo 96"/>
                <p:cNvSpPr/>
                <p:nvPr/>
              </p:nvSpPr>
              <p:spPr>
                <a:xfrm>
                  <a:off x="3457575" y="3486150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8" name="Retângulo 97"/>
                <p:cNvSpPr/>
                <p:nvPr/>
              </p:nvSpPr>
              <p:spPr>
                <a:xfrm>
                  <a:off x="3457575" y="4552950"/>
                  <a:ext cx="1771650" cy="942975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cxnSp>
            <p:nvCxnSpPr>
              <p:cNvPr id="29" name="Conector de seta reta 28"/>
              <p:cNvCxnSpPr/>
              <p:nvPr/>
            </p:nvCxnSpPr>
            <p:spPr>
              <a:xfrm rot="5400000" flipH="1" flipV="1">
                <a:off x="5885264" y="1817676"/>
                <a:ext cx="930252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de seta reta 29"/>
              <p:cNvCxnSpPr/>
              <p:nvPr/>
            </p:nvCxnSpPr>
            <p:spPr>
              <a:xfrm rot="5400000" flipH="1" flipV="1">
                <a:off x="5892579" y="2922576"/>
                <a:ext cx="930252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de seta reta 30"/>
              <p:cNvCxnSpPr/>
              <p:nvPr/>
            </p:nvCxnSpPr>
            <p:spPr>
              <a:xfrm rot="5400000" flipH="1" flipV="1">
                <a:off x="5885264" y="3941751"/>
                <a:ext cx="930252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de seta reta 31"/>
              <p:cNvCxnSpPr/>
              <p:nvPr/>
            </p:nvCxnSpPr>
            <p:spPr>
              <a:xfrm rot="5400000" flipH="1" flipV="1">
                <a:off x="5896999" y="5018076"/>
                <a:ext cx="930252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de seta reta 32"/>
              <p:cNvCxnSpPr>
                <a:stCxn id="95" idx="3"/>
              </p:cNvCxnSpPr>
              <p:nvPr/>
            </p:nvCxnSpPr>
            <p:spPr>
              <a:xfrm flipV="1">
                <a:off x="7249184" y="1832843"/>
                <a:ext cx="407208" cy="720"/>
              </a:xfrm>
              <a:prstGeom prst="straightConnector1">
                <a:avLst/>
              </a:prstGeom>
              <a:ln w="28575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de seta reta 33"/>
              <p:cNvCxnSpPr>
                <a:stCxn id="96" idx="3"/>
              </p:cNvCxnSpPr>
              <p:nvPr/>
            </p:nvCxnSpPr>
            <p:spPr>
              <a:xfrm flipV="1">
                <a:off x="7249184" y="2899660"/>
                <a:ext cx="407208" cy="703"/>
              </a:xfrm>
              <a:prstGeom prst="straightConnector1">
                <a:avLst/>
              </a:prstGeom>
              <a:ln w="28575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de seta reta 34"/>
              <p:cNvCxnSpPr>
                <a:stCxn id="97" idx="3"/>
              </p:cNvCxnSpPr>
              <p:nvPr/>
            </p:nvCxnSpPr>
            <p:spPr>
              <a:xfrm>
                <a:off x="7249184" y="3976688"/>
                <a:ext cx="407208" cy="3436"/>
              </a:xfrm>
              <a:prstGeom prst="straightConnector1">
                <a:avLst/>
              </a:prstGeom>
              <a:ln w="28575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de seta reta 35"/>
              <p:cNvCxnSpPr>
                <a:stCxn id="98" idx="3"/>
              </p:cNvCxnSpPr>
              <p:nvPr/>
            </p:nvCxnSpPr>
            <p:spPr>
              <a:xfrm>
                <a:off x="7249184" y="5043488"/>
                <a:ext cx="407208" cy="3447"/>
              </a:xfrm>
              <a:prstGeom prst="straightConnector1">
                <a:avLst/>
              </a:prstGeom>
              <a:ln w="28575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upo 268"/>
              <p:cNvGrpSpPr/>
              <p:nvPr/>
            </p:nvGrpSpPr>
            <p:grpSpPr>
              <a:xfrm>
                <a:off x="5495771" y="1495846"/>
                <a:ext cx="1710549" cy="183325"/>
                <a:chOff x="5495771" y="1495846"/>
                <a:chExt cx="1710549" cy="183325"/>
              </a:xfrm>
            </p:grpSpPr>
            <p:grpSp>
              <p:nvGrpSpPr>
                <p:cNvPr id="80" name="Grupo 157"/>
                <p:cNvGrpSpPr/>
                <p:nvPr/>
              </p:nvGrpSpPr>
              <p:grpSpPr>
                <a:xfrm>
                  <a:off x="6125388" y="1507222"/>
                  <a:ext cx="455882" cy="171450"/>
                  <a:chOff x="5468009" y="1504950"/>
                  <a:chExt cx="1823523" cy="171450"/>
                </a:xfrm>
              </p:grpSpPr>
              <p:cxnSp>
                <p:nvCxnSpPr>
                  <p:cNvPr id="89" name="Conector reto 88"/>
                  <p:cNvCxnSpPr/>
                  <p:nvPr/>
                </p:nvCxnSpPr>
                <p:spPr>
                  <a:xfrm rot="10800000" flipV="1">
                    <a:off x="5468009" y="1504950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ector reto 89"/>
                  <p:cNvCxnSpPr/>
                  <p:nvPr/>
                </p:nvCxnSpPr>
                <p:spPr>
                  <a:xfrm rot="10800000" flipH="1" flipV="1">
                    <a:off x="6434282" y="1504950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" name="Grupo 160"/>
                <p:cNvGrpSpPr/>
                <p:nvPr/>
              </p:nvGrpSpPr>
              <p:grpSpPr>
                <a:xfrm>
                  <a:off x="6560952" y="1503797"/>
                  <a:ext cx="426332" cy="175374"/>
                  <a:chOff x="5563421" y="1512901"/>
                  <a:chExt cx="1705324" cy="175374"/>
                </a:xfrm>
              </p:grpSpPr>
              <p:cxnSp>
                <p:nvCxnSpPr>
                  <p:cNvPr id="87" name="Conector reto 86"/>
                  <p:cNvCxnSpPr/>
                  <p:nvPr/>
                </p:nvCxnSpPr>
                <p:spPr>
                  <a:xfrm rot="10800000" flipV="1">
                    <a:off x="5563421" y="151682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onector reto 87"/>
                  <p:cNvCxnSpPr/>
                  <p:nvPr/>
                </p:nvCxnSpPr>
                <p:spPr>
                  <a:xfrm rot="10800000" flipH="1" flipV="1">
                    <a:off x="6411491" y="1512901"/>
                    <a:ext cx="857254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2" name="Conector reto 81"/>
                <p:cNvCxnSpPr/>
                <p:nvPr/>
              </p:nvCxnSpPr>
              <p:spPr>
                <a:xfrm rot="10800000" flipV="1">
                  <a:off x="6992007" y="1498118"/>
                  <a:ext cx="214313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3" name="Grupo 166"/>
                <p:cNvGrpSpPr/>
                <p:nvPr/>
              </p:nvGrpSpPr>
              <p:grpSpPr>
                <a:xfrm>
                  <a:off x="5704569" y="1495846"/>
                  <a:ext cx="426331" cy="171450"/>
                  <a:chOff x="5522601" y="1504950"/>
                  <a:chExt cx="1705323" cy="171450"/>
                </a:xfrm>
              </p:grpSpPr>
              <p:cxnSp>
                <p:nvCxnSpPr>
                  <p:cNvPr id="85" name="Conector reto 84"/>
                  <p:cNvCxnSpPr/>
                  <p:nvPr/>
                </p:nvCxnSpPr>
                <p:spPr>
                  <a:xfrm rot="10800000" flipV="1">
                    <a:off x="5522601" y="1504950"/>
                    <a:ext cx="857252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Conector reto 85"/>
                  <p:cNvCxnSpPr/>
                  <p:nvPr/>
                </p:nvCxnSpPr>
                <p:spPr>
                  <a:xfrm rot="10800000" flipH="1" flipV="1">
                    <a:off x="6370674" y="1504950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4" name="Conector reto 83"/>
                <p:cNvCxnSpPr/>
                <p:nvPr/>
              </p:nvCxnSpPr>
              <p:spPr>
                <a:xfrm rot="10800000" flipH="1" flipV="1">
                  <a:off x="5495771" y="1498118"/>
                  <a:ext cx="214313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upo 267"/>
              <p:cNvGrpSpPr/>
              <p:nvPr/>
            </p:nvGrpSpPr>
            <p:grpSpPr>
              <a:xfrm>
                <a:off x="5503235" y="2726422"/>
                <a:ext cx="1708486" cy="175994"/>
                <a:chOff x="5503235" y="2726422"/>
                <a:chExt cx="1708486" cy="175994"/>
              </a:xfrm>
            </p:grpSpPr>
            <p:grpSp>
              <p:nvGrpSpPr>
                <p:cNvPr id="69" name="Grupo 174"/>
                <p:cNvGrpSpPr/>
                <p:nvPr/>
              </p:nvGrpSpPr>
              <p:grpSpPr>
                <a:xfrm>
                  <a:off x="6144431" y="2726422"/>
                  <a:ext cx="444294" cy="171450"/>
                  <a:chOff x="5500707" y="2724150"/>
                  <a:chExt cx="1777182" cy="171450"/>
                </a:xfrm>
              </p:grpSpPr>
              <p:cxnSp>
                <p:nvCxnSpPr>
                  <p:cNvPr id="78" name="Conector reto 77"/>
                  <p:cNvCxnSpPr/>
                  <p:nvPr/>
                </p:nvCxnSpPr>
                <p:spPr>
                  <a:xfrm rot="10800000" flipH="1" flipV="1">
                    <a:off x="5500707" y="2724150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onector reto 78"/>
                  <p:cNvCxnSpPr/>
                  <p:nvPr/>
                </p:nvCxnSpPr>
                <p:spPr>
                  <a:xfrm rot="10800000" flipV="1">
                    <a:off x="6420638" y="2724150"/>
                    <a:ext cx="857251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0" name="Grupo 177"/>
                <p:cNvGrpSpPr/>
                <p:nvPr/>
              </p:nvGrpSpPr>
              <p:grpSpPr>
                <a:xfrm>
                  <a:off x="6585694" y="2728694"/>
                  <a:ext cx="428391" cy="171450"/>
                  <a:chOff x="5564319" y="2724150"/>
                  <a:chExt cx="1713570" cy="171450"/>
                </a:xfrm>
              </p:grpSpPr>
              <p:cxnSp>
                <p:nvCxnSpPr>
                  <p:cNvPr id="76" name="Conector reto 75"/>
                  <p:cNvCxnSpPr/>
                  <p:nvPr/>
                </p:nvCxnSpPr>
                <p:spPr>
                  <a:xfrm rot="10800000" flipH="1" flipV="1">
                    <a:off x="5564319" y="2724150"/>
                    <a:ext cx="857251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Conector reto 76"/>
                  <p:cNvCxnSpPr/>
                  <p:nvPr/>
                </p:nvCxnSpPr>
                <p:spPr>
                  <a:xfrm rot="10800000" flipV="1">
                    <a:off x="6420638" y="2724150"/>
                    <a:ext cx="857251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1" name="Conector reto 70"/>
                <p:cNvCxnSpPr/>
                <p:nvPr/>
              </p:nvCxnSpPr>
              <p:spPr>
                <a:xfrm rot="10800000" flipH="1" flipV="1">
                  <a:off x="6997409" y="2730966"/>
                  <a:ext cx="214312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upo 184"/>
                <p:cNvGrpSpPr/>
                <p:nvPr/>
              </p:nvGrpSpPr>
              <p:grpSpPr>
                <a:xfrm>
                  <a:off x="5723616" y="2728694"/>
                  <a:ext cx="428391" cy="171450"/>
                  <a:chOff x="5500707" y="2724150"/>
                  <a:chExt cx="1713569" cy="171450"/>
                </a:xfrm>
              </p:grpSpPr>
              <p:cxnSp>
                <p:nvCxnSpPr>
                  <p:cNvPr id="74" name="Conector reto 73"/>
                  <p:cNvCxnSpPr/>
                  <p:nvPr/>
                </p:nvCxnSpPr>
                <p:spPr>
                  <a:xfrm rot="10800000" flipH="1" flipV="1">
                    <a:off x="5500707" y="2724150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Conector reto 74"/>
                  <p:cNvCxnSpPr/>
                  <p:nvPr/>
                </p:nvCxnSpPr>
                <p:spPr>
                  <a:xfrm rot="10800000" flipV="1">
                    <a:off x="6357026" y="2724150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3" name="Conector reto 72"/>
                <p:cNvCxnSpPr/>
                <p:nvPr/>
              </p:nvCxnSpPr>
              <p:spPr>
                <a:xfrm rot="10800000" flipV="1">
                  <a:off x="5503235" y="2730966"/>
                  <a:ext cx="214312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o 266"/>
              <p:cNvGrpSpPr/>
              <p:nvPr/>
            </p:nvGrpSpPr>
            <p:grpSpPr>
              <a:xfrm>
                <a:off x="5500322" y="3979599"/>
                <a:ext cx="1731039" cy="175994"/>
                <a:chOff x="5500322" y="3979599"/>
                <a:chExt cx="1731039" cy="175994"/>
              </a:xfrm>
            </p:grpSpPr>
            <p:grpSp>
              <p:nvGrpSpPr>
                <p:cNvPr id="58" name="Grupo 193"/>
                <p:cNvGrpSpPr/>
                <p:nvPr/>
              </p:nvGrpSpPr>
              <p:grpSpPr>
                <a:xfrm>
                  <a:off x="6139035" y="3979599"/>
                  <a:ext cx="433156" cy="171450"/>
                  <a:chOff x="5634057" y="4143375"/>
                  <a:chExt cx="1732620" cy="171450"/>
                </a:xfrm>
              </p:grpSpPr>
              <p:cxnSp>
                <p:nvCxnSpPr>
                  <p:cNvPr id="67" name="Conector reto 66"/>
                  <p:cNvCxnSpPr/>
                  <p:nvPr/>
                </p:nvCxnSpPr>
                <p:spPr>
                  <a:xfrm rot="10800000" flipV="1">
                    <a:off x="5634057" y="41433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ector reto 67"/>
                  <p:cNvCxnSpPr/>
                  <p:nvPr/>
                </p:nvCxnSpPr>
                <p:spPr>
                  <a:xfrm rot="10800000" flipH="1" flipV="1">
                    <a:off x="6509425" y="4143375"/>
                    <a:ext cx="857252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9" name="Grupo 194"/>
                <p:cNvGrpSpPr/>
                <p:nvPr/>
              </p:nvGrpSpPr>
              <p:grpSpPr>
                <a:xfrm>
                  <a:off x="6578043" y="3981871"/>
                  <a:ext cx="433156" cy="171450"/>
                  <a:chOff x="5634057" y="4143375"/>
                  <a:chExt cx="1732620" cy="171450"/>
                </a:xfrm>
              </p:grpSpPr>
              <p:cxnSp>
                <p:nvCxnSpPr>
                  <p:cNvPr id="65" name="Conector reto 64"/>
                  <p:cNvCxnSpPr/>
                  <p:nvPr/>
                </p:nvCxnSpPr>
                <p:spPr>
                  <a:xfrm rot="10800000" flipV="1">
                    <a:off x="5634057" y="41433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ector reto 65"/>
                  <p:cNvCxnSpPr/>
                  <p:nvPr/>
                </p:nvCxnSpPr>
                <p:spPr>
                  <a:xfrm rot="10800000" flipH="1" flipV="1">
                    <a:off x="6509425" y="4143375"/>
                    <a:ext cx="857252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0" name="Conector reto 59"/>
                <p:cNvCxnSpPr/>
                <p:nvPr/>
              </p:nvCxnSpPr>
              <p:spPr>
                <a:xfrm rot="10800000" flipH="1" flipV="1">
                  <a:off x="5500322" y="3981871"/>
                  <a:ext cx="214313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1" name="Grupo 201"/>
                <p:cNvGrpSpPr/>
                <p:nvPr/>
              </p:nvGrpSpPr>
              <p:grpSpPr>
                <a:xfrm>
                  <a:off x="5720491" y="3984143"/>
                  <a:ext cx="433156" cy="171450"/>
                  <a:chOff x="5634057" y="4143375"/>
                  <a:chExt cx="1732620" cy="171450"/>
                </a:xfrm>
              </p:grpSpPr>
              <p:cxnSp>
                <p:nvCxnSpPr>
                  <p:cNvPr id="63" name="Conector reto 62"/>
                  <p:cNvCxnSpPr/>
                  <p:nvPr/>
                </p:nvCxnSpPr>
                <p:spPr>
                  <a:xfrm rot="10800000" flipV="1">
                    <a:off x="5634057" y="41433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Conector reto 63"/>
                  <p:cNvCxnSpPr/>
                  <p:nvPr/>
                </p:nvCxnSpPr>
                <p:spPr>
                  <a:xfrm rot="10800000" flipH="1" flipV="1">
                    <a:off x="6509425" y="4143375"/>
                    <a:ext cx="857252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2" name="Conector reto 61"/>
                <p:cNvCxnSpPr/>
                <p:nvPr/>
              </p:nvCxnSpPr>
              <p:spPr>
                <a:xfrm rot="10800000" flipV="1">
                  <a:off x="7017048" y="3984143"/>
                  <a:ext cx="214313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o 265"/>
              <p:cNvGrpSpPr/>
              <p:nvPr/>
            </p:nvGrpSpPr>
            <p:grpSpPr>
              <a:xfrm>
                <a:off x="5518634" y="5237629"/>
                <a:ext cx="1691478" cy="189178"/>
                <a:chOff x="5518634" y="5237629"/>
                <a:chExt cx="1691478" cy="189178"/>
              </a:xfrm>
            </p:grpSpPr>
            <p:grpSp>
              <p:nvGrpSpPr>
                <p:cNvPr id="47" name="Grupo 207"/>
                <p:cNvGrpSpPr/>
                <p:nvPr/>
              </p:nvGrpSpPr>
              <p:grpSpPr>
                <a:xfrm>
                  <a:off x="6148719" y="5251819"/>
                  <a:ext cx="427795" cy="171450"/>
                  <a:chOff x="5496584" y="5248275"/>
                  <a:chExt cx="1711176" cy="171450"/>
                </a:xfrm>
              </p:grpSpPr>
              <p:cxnSp>
                <p:nvCxnSpPr>
                  <p:cNvPr id="56" name="Conector reto 55"/>
                  <p:cNvCxnSpPr/>
                  <p:nvPr/>
                </p:nvCxnSpPr>
                <p:spPr>
                  <a:xfrm rot="10800000" flipH="1" flipV="1">
                    <a:off x="5496584" y="52482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Conector reto 56"/>
                  <p:cNvCxnSpPr/>
                  <p:nvPr/>
                </p:nvCxnSpPr>
                <p:spPr>
                  <a:xfrm rot="10800000" flipV="1">
                    <a:off x="6350510" y="52482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upo 222"/>
                <p:cNvGrpSpPr/>
                <p:nvPr/>
              </p:nvGrpSpPr>
              <p:grpSpPr>
                <a:xfrm>
                  <a:off x="6556311" y="5244724"/>
                  <a:ext cx="438429" cy="171450"/>
                  <a:chOff x="5496584" y="5248275"/>
                  <a:chExt cx="1753712" cy="171450"/>
                </a:xfrm>
              </p:grpSpPr>
              <p:cxnSp>
                <p:nvCxnSpPr>
                  <p:cNvPr id="54" name="Conector reto 53"/>
                  <p:cNvCxnSpPr/>
                  <p:nvPr/>
                </p:nvCxnSpPr>
                <p:spPr>
                  <a:xfrm rot="10800000" flipH="1" flipV="1">
                    <a:off x="5496584" y="52482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Conector reto 54"/>
                  <p:cNvCxnSpPr/>
                  <p:nvPr/>
                </p:nvCxnSpPr>
                <p:spPr>
                  <a:xfrm rot="10800000" flipV="1">
                    <a:off x="6393044" y="5248275"/>
                    <a:ext cx="857252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9" name="Conector reto 48"/>
                <p:cNvCxnSpPr/>
                <p:nvPr/>
              </p:nvCxnSpPr>
              <p:spPr>
                <a:xfrm rot="10800000" flipH="1" flipV="1">
                  <a:off x="6995799" y="5237629"/>
                  <a:ext cx="214313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upo 259"/>
                <p:cNvGrpSpPr/>
                <p:nvPr/>
              </p:nvGrpSpPr>
              <p:grpSpPr>
                <a:xfrm>
                  <a:off x="5726937" y="5255357"/>
                  <a:ext cx="427795" cy="171450"/>
                  <a:chOff x="5496584" y="5248275"/>
                  <a:chExt cx="1711176" cy="171450"/>
                </a:xfrm>
              </p:grpSpPr>
              <p:cxnSp>
                <p:nvCxnSpPr>
                  <p:cNvPr id="52" name="Conector reto 51"/>
                  <p:cNvCxnSpPr/>
                  <p:nvPr/>
                </p:nvCxnSpPr>
                <p:spPr>
                  <a:xfrm rot="10800000" flipH="1" flipV="1">
                    <a:off x="5496584" y="52482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Conector reto 52"/>
                  <p:cNvCxnSpPr/>
                  <p:nvPr/>
                </p:nvCxnSpPr>
                <p:spPr>
                  <a:xfrm rot="10800000" flipV="1">
                    <a:off x="6350510" y="5248275"/>
                    <a:ext cx="857250" cy="171450"/>
                  </a:xfrm>
                  <a:prstGeom prst="line">
                    <a:avLst/>
                  </a:prstGeom>
                  <a:ln w="28575"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Conector reto 50"/>
                <p:cNvCxnSpPr/>
                <p:nvPr/>
              </p:nvCxnSpPr>
              <p:spPr>
                <a:xfrm rot="10800000" flipV="1">
                  <a:off x="5518634" y="5248262"/>
                  <a:ext cx="214313" cy="17145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o 128"/>
              <p:cNvGrpSpPr/>
              <p:nvPr/>
            </p:nvGrpSpPr>
            <p:grpSpPr>
              <a:xfrm>
                <a:off x="4458733" y="1582107"/>
                <a:ext cx="1016002" cy="468634"/>
                <a:chOff x="3646231" y="5699546"/>
                <a:chExt cx="1242714" cy="573206"/>
              </a:xfrm>
            </p:grpSpPr>
            <p:sp>
              <p:nvSpPr>
                <p:cNvPr id="42" name="Elipse 41"/>
                <p:cNvSpPr/>
                <p:nvPr/>
              </p:nvSpPr>
              <p:spPr>
                <a:xfrm>
                  <a:off x="4007054" y="5699546"/>
                  <a:ext cx="573206" cy="573206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cxnSp>
              <p:nvCxnSpPr>
                <p:cNvPr id="43" name="Conector de seta reta 42"/>
                <p:cNvCxnSpPr>
                  <a:stCxn id="42" idx="6"/>
                </p:cNvCxnSpPr>
                <p:nvPr/>
              </p:nvCxnSpPr>
              <p:spPr>
                <a:xfrm>
                  <a:off x="4580262" y="5986149"/>
                  <a:ext cx="308683" cy="827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de seta reta 43"/>
                <p:cNvCxnSpPr>
                  <a:endCxn id="42" idx="2"/>
                </p:cNvCxnSpPr>
                <p:nvPr/>
              </p:nvCxnSpPr>
              <p:spPr>
                <a:xfrm flipV="1">
                  <a:off x="3646231" y="5986149"/>
                  <a:ext cx="360823" cy="6333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CaixaDeTexto 44"/>
                <p:cNvSpPr txBox="1"/>
                <p:nvPr/>
              </p:nvSpPr>
              <p:spPr>
                <a:xfrm>
                  <a:off x="4124733" y="5758681"/>
                  <a:ext cx="486647" cy="4893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000" i="1" dirty="0" smtClean="0"/>
                    <a:t>M</a:t>
                  </a:r>
                  <a:endParaRPr lang="pt-BR" sz="2000" i="1" dirty="0"/>
                </a:p>
              </p:txBody>
            </p:sp>
            <p:cxnSp>
              <p:nvCxnSpPr>
                <p:cNvPr id="46" name="Conector de seta reta 45"/>
                <p:cNvCxnSpPr/>
                <p:nvPr/>
              </p:nvCxnSpPr>
              <p:spPr>
                <a:xfrm rot="5400000" flipH="1" flipV="1">
                  <a:off x="3995510" y="5996215"/>
                  <a:ext cx="346353" cy="1252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Fluxograma: Ou 10"/>
            <p:cNvSpPr/>
            <p:nvPr/>
          </p:nvSpPr>
          <p:spPr>
            <a:xfrm>
              <a:off x="6879247" y="3498112"/>
              <a:ext cx="446567" cy="446567"/>
            </a:xfrm>
            <a:prstGeom prst="flowChar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de seta reta 280"/>
            <p:cNvCxnSpPr>
              <a:endCxn id="11" idx="0"/>
            </p:cNvCxnSpPr>
            <p:nvPr/>
          </p:nvCxnSpPr>
          <p:spPr>
            <a:xfrm>
              <a:off x="6224454" y="2112226"/>
              <a:ext cx="878077" cy="1385886"/>
            </a:xfrm>
            <a:prstGeom prst="bentConnector2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/>
            <p:cNvCxnSpPr>
              <a:endCxn id="11" idx="1"/>
            </p:cNvCxnSpPr>
            <p:nvPr/>
          </p:nvCxnSpPr>
          <p:spPr>
            <a:xfrm>
              <a:off x="6224454" y="3179026"/>
              <a:ext cx="720191" cy="384484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e seta reta 13"/>
            <p:cNvCxnSpPr>
              <a:endCxn id="11" idx="3"/>
            </p:cNvCxnSpPr>
            <p:nvPr/>
          </p:nvCxnSpPr>
          <p:spPr>
            <a:xfrm flipV="1">
              <a:off x="6224454" y="3879281"/>
              <a:ext cx="720191" cy="376070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Forma 14"/>
            <p:cNvCxnSpPr>
              <a:endCxn id="11" idx="4"/>
            </p:cNvCxnSpPr>
            <p:nvPr/>
          </p:nvCxnSpPr>
          <p:spPr>
            <a:xfrm flipV="1">
              <a:off x="6224454" y="3944679"/>
              <a:ext cx="878077" cy="1377472"/>
            </a:xfrm>
            <a:prstGeom prst="bentConnector2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 flipV="1">
              <a:off x="7316506" y="3721912"/>
              <a:ext cx="407208" cy="703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upo 288"/>
            <p:cNvGrpSpPr/>
            <p:nvPr/>
          </p:nvGrpSpPr>
          <p:grpSpPr>
            <a:xfrm>
              <a:off x="7185451" y="1416732"/>
              <a:ext cx="1781504" cy="1897750"/>
              <a:chOff x="1324303" y="2422164"/>
              <a:chExt cx="1781504" cy="1897750"/>
            </a:xfrm>
          </p:grpSpPr>
          <p:sp>
            <p:nvSpPr>
              <p:cNvPr id="18" name="Triângulo isósceles 17"/>
              <p:cNvSpPr/>
              <p:nvPr/>
            </p:nvSpPr>
            <p:spPr>
              <a:xfrm>
                <a:off x="1472509" y="3332611"/>
                <a:ext cx="1451842" cy="691117"/>
              </a:xfrm>
              <a:prstGeom prst="triangl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9" name="Conector de seta reta 18"/>
              <p:cNvCxnSpPr/>
              <p:nvPr/>
            </p:nvCxnSpPr>
            <p:spPr>
              <a:xfrm>
                <a:off x="1324303" y="4020207"/>
                <a:ext cx="1781504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de seta reta 19"/>
              <p:cNvCxnSpPr/>
              <p:nvPr/>
            </p:nvCxnSpPr>
            <p:spPr>
              <a:xfrm rot="5400000" flipH="1" flipV="1">
                <a:off x="1584253" y="3561900"/>
                <a:ext cx="1212111" cy="1588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aixaDeTexto 20"/>
              <p:cNvSpPr txBox="1"/>
              <p:nvPr/>
            </p:nvSpPr>
            <p:spPr>
              <a:xfrm>
                <a:off x="1630393" y="2915732"/>
                <a:ext cx="4905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dirty="0" smtClean="0"/>
                  <a:t>|</a:t>
                </a:r>
                <a:r>
                  <a:rPr lang="pt-BR" i="1" dirty="0" smtClean="0"/>
                  <a:t>X</a:t>
                </a:r>
                <a:r>
                  <a:rPr lang="pt-BR" dirty="0" smtClean="0"/>
                  <a:t>(</a:t>
                </a:r>
                <a:r>
                  <a:rPr lang="pt-BR" i="1" dirty="0" smtClean="0"/>
                  <a:t>f</a:t>
                </a:r>
                <a:r>
                  <a:rPr lang="pt-BR" dirty="0" smtClean="0"/>
                  <a:t>)|</a:t>
                </a:r>
                <a:endParaRPr lang="pt-BR" dirty="0"/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2964612" y="4042915"/>
                <a:ext cx="64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i="1" dirty="0" smtClean="0"/>
                  <a:t>f</a:t>
                </a:r>
                <a:endParaRPr lang="pt-BR" dirty="0"/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1484675" y="2422164"/>
                <a:ext cx="140423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pt-BR" sz="1400" dirty="0" smtClean="0"/>
                  <a:t>Espectro do Sinal</a:t>
                </a:r>
              </a:p>
              <a:p>
                <a:r>
                  <a:rPr lang="pt-BR" sz="1400" dirty="0" smtClean="0"/>
                  <a:t>Reconstruído</a:t>
                </a:r>
                <a:endParaRPr lang="pt-BR" sz="1400" dirty="0"/>
              </a:p>
            </p:txBody>
          </p:sp>
        </p:grpSp>
      </p:grpSp>
      <p:sp>
        <p:nvSpPr>
          <p:cNvPr id="172" name="CaixaDeTexto 171"/>
          <p:cNvSpPr txBox="1"/>
          <p:nvPr/>
        </p:nvSpPr>
        <p:spPr>
          <a:xfrm>
            <a:off x="2770501" y="623702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Efeito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0150" y="2007593"/>
            <a:ext cx="7200896" cy="1470025"/>
          </a:xfrm>
        </p:spPr>
        <p:txBody>
          <a:bodyPr/>
          <a:lstStyle/>
          <a:p>
            <a:r>
              <a:rPr lang="pt-BR" dirty="0" smtClean="0"/>
              <a:t>Modelo Psicoacústico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73</a:t>
            </a:fld>
            <a:endParaRPr lang="en-GB"/>
          </a:p>
        </p:txBody>
      </p:sp>
      <p:grpSp>
        <p:nvGrpSpPr>
          <p:cNvPr id="7" name="Grupo 6"/>
          <p:cNvGrpSpPr/>
          <p:nvPr/>
        </p:nvGrpSpPr>
        <p:grpSpPr>
          <a:xfrm>
            <a:off x="1160058" y="3863900"/>
            <a:ext cx="7725733" cy="2516452"/>
            <a:chOff x="259292" y="2215503"/>
            <a:chExt cx="8722171" cy="2841016"/>
          </a:xfrm>
        </p:grpSpPr>
        <p:sp>
          <p:nvSpPr>
            <p:cNvPr id="8" name="Retângulo 7"/>
            <p:cNvSpPr/>
            <p:nvPr/>
          </p:nvSpPr>
          <p:spPr>
            <a:xfrm>
              <a:off x="1505681" y="2215503"/>
              <a:ext cx="1460310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Mapeamento 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Tempo- Freqüência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3622475" y="2215503"/>
              <a:ext cx="1458036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Alocação 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Bits e Codificação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736995" y="2215503"/>
              <a:ext cx="1605886" cy="125559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Formatação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 Seqüência </a:t>
              </a:r>
            </a:p>
            <a:p>
              <a:pPr algn="ctr"/>
              <a:r>
                <a:rPr lang="pt-BR" sz="1600" dirty="0" smtClean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Bits</a:t>
              </a:r>
              <a:endParaRPr lang="pt-BR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326943" y="3998787"/>
              <a:ext cx="1603611" cy="1057732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Modelo </a:t>
              </a:r>
            </a:p>
            <a:p>
              <a:pPr algn="ctr"/>
              <a:r>
                <a:rPr lang="pt-BR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Psicoacústico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59292" y="2565774"/>
              <a:ext cx="589979" cy="5559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Áudio</a:t>
              </a:r>
            </a:p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PCM</a:t>
              </a:r>
              <a:endPara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079050" y="3946468"/>
              <a:ext cx="950121" cy="5559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Dados</a:t>
              </a:r>
            </a:p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Ancilares</a:t>
              </a:r>
              <a:endPara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890182" y="2565774"/>
              <a:ext cx="1091281" cy="5559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Seqüência</a:t>
              </a:r>
            </a:p>
            <a:p>
              <a:r>
                <a:rPr lang="pt-BR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Codificada</a:t>
              </a:r>
              <a:endPara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Conector reto 14"/>
            <p:cNvCxnSpPr>
              <a:stCxn id="12" idx="3"/>
              <a:endCxn id="8" idx="1"/>
            </p:cNvCxnSpPr>
            <p:nvPr/>
          </p:nvCxnSpPr>
          <p:spPr>
            <a:xfrm flipV="1">
              <a:off x="849271" y="2843299"/>
              <a:ext cx="656410" cy="454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>
              <a:stCxn id="8" idx="3"/>
              <a:endCxn id="9" idx="1"/>
            </p:cNvCxnSpPr>
            <p:nvPr/>
          </p:nvCxnSpPr>
          <p:spPr>
            <a:xfrm>
              <a:off x="2965991" y="2843299"/>
              <a:ext cx="656484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stCxn id="9" idx="3"/>
              <a:endCxn id="10" idx="1"/>
            </p:cNvCxnSpPr>
            <p:nvPr/>
          </p:nvCxnSpPr>
          <p:spPr>
            <a:xfrm>
              <a:off x="5080511" y="2843299"/>
              <a:ext cx="656484" cy="0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>
              <a:stCxn id="10" idx="3"/>
              <a:endCxn id="14" idx="1"/>
            </p:cNvCxnSpPr>
            <p:nvPr/>
          </p:nvCxnSpPr>
          <p:spPr>
            <a:xfrm>
              <a:off x="7342880" y="2843299"/>
              <a:ext cx="547302" cy="454"/>
            </a:xfrm>
            <a:prstGeom prst="line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35"/>
            <p:cNvCxnSpPr>
              <a:endCxn id="11" idx="1"/>
            </p:cNvCxnSpPr>
            <p:nvPr/>
          </p:nvCxnSpPr>
          <p:spPr>
            <a:xfrm rot="16200000" flipH="1">
              <a:off x="926338" y="3127048"/>
              <a:ext cx="1661624" cy="1139585"/>
            </a:xfrm>
            <a:prstGeom prst="bentConnector2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38"/>
            <p:cNvCxnSpPr>
              <a:stCxn id="11" idx="3"/>
              <a:endCxn id="9" idx="2"/>
            </p:cNvCxnSpPr>
            <p:nvPr/>
          </p:nvCxnSpPr>
          <p:spPr>
            <a:xfrm flipV="1">
              <a:off x="3930554" y="3471094"/>
              <a:ext cx="420939" cy="1056559"/>
            </a:xfrm>
            <a:prstGeom prst="bentConnector2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>
              <a:stCxn id="13" idx="0"/>
              <a:endCxn id="10" idx="2"/>
            </p:cNvCxnSpPr>
            <p:nvPr/>
          </p:nvCxnSpPr>
          <p:spPr>
            <a:xfrm rot="16200000" flipV="1">
              <a:off x="6309337" y="3701695"/>
              <a:ext cx="475375" cy="14173"/>
            </a:xfrm>
            <a:prstGeom prst="straightConnector1">
              <a:avLst/>
            </a:prstGeom>
            <a:ln w="571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800" dirty="0" smtClean="0"/>
              <a:t>Introdução: Modelo Psicoacústico </a:t>
            </a:r>
            <a:endParaRPr lang="pt-BR" sz="3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Função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Descrever quanto se percebe </a:t>
            </a:r>
            <a:r>
              <a:rPr lang="pt-BR" dirty="0" smtClean="0"/>
              <a:t>do sinal a codificar</a:t>
            </a:r>
          </a:p>
          <a:p>
            <a:r>
              <a:rPr lang="pt-BR" dirty="0" smtClean="0"/>
              <a:t>Objetivo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Determinar quais parcelas do sinal podem ser descartadas</a:t>
            </a:r>
            <a:r>
              <a:rPr lang="pt-BR" dirty="0" smtClean="0"/>
              <a:t>, sem comprometer a transparência da codificação</a:t>
            </a:r>
          </a:p>
          <a:p>
            <a:r>
              <a:rPr lang="pt-BR" dirty="0" smtClean="0"/>
              <a:t>Fenômenos principais</a:t>
            </a:r>
          </a:p>
          <a:p>
            <a:pPr lvl="1"/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Audibilidade </a:t>
            </a:r>
          </a:p>
          <a:p>
            <a:pPr lvl="1"/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Mascaramento</a:t>
            </a:r>
          </a:p>
          <a:p>
            <a:pPr lvl="1"/>
            <a:r>
              <a:rPr lang="pt-BR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Bandas críticas</a:t>
            </a:r>
            <a:endParaRPr lang="pt-BR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74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SPL – Nível de Pressão Sonora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Medida Física</a:t>
            </a:r>
          </a:p>
          <a:p>
            <a:r>
              <a:rPr lang="pt-BR" sz="3200" dirty="0" smtClean="0"/>
              <a:t>Expressa em Decibéis (dB)</a:t>
            </a:r>
          </a:p>
          <a:p>
            <a:endParaRPr lang="pt-BR" sz="3200" dirty="0" smtClean="0"/>
          </a:p>
          <a:p>
            <a:endParaRPr lang="pt-BR" sz="3200" i="1" dirty="0" smtClean="0"/>
          </a:p>
          <a:p>
            <a:r>
              <a:rPr lang="pt-BR" sz="3200" i="1" dirty="0" smtClean="0">
                <a:solidFill>
                  <a:srgbClr val="008000"/>
                </a:solidFill>
              </a:rPr>
              <a:t>p</a:t>
            </a:r>
            <a:r>
              <a:rPr lang="pt-BR" sz="3200" dirty="0" smtClean="0">
                <a:solidFill>
                  <a:srgbClr val="008000"/>
                </a:solidFill>
              </a:rPr>
              <a:t> = pressão sonora absoluta</a:t>
            </a:r>
          </a:p>
          <a:p>
            <a:r>
              <a:rPr lang="pt-BR" sz="3200" i="1" dirty="0" smtClean="0">
                <a:solidFill>
                  <a:srgbClr val="FF0000"/>
                </a:solidFill>
              </a:rPr>
              <a:t>I</a:t>
            </a:r>
            <a:r>
              <a:rPr lang="pt-BR" sz="3200" dirty="0" smtClean="0">
                <a:solidFill>
                  <a:srgbClr val="FF0000"/>
                </a:solidFill>
              </a:rPr>
              <a:t> = intensidade sonora absoluta</a:t>
            </a:r>
          </a:p>
          <a:p>
            <a:r>
              <a:rPr lang="pt-BR" sz="3200" i="1" dirty="0" smtClean="0"/>
              <a:t>p</a:t>
            </a:r>
            <a:r>
              <a:rPr lang="pt-BR" sz="3200" baseline="-25000" dirty="0" smtClean="0"/>
              <a:t>0</a:t>
            </a:r>
            <a:r>
              <a:rPr lang="pt-BR" sz="3200" dirty="0" smtClean="0"/>
              <a:t> = 20 </a:t>
            </a:r>
            <a:r>
              <a:rPr lang="pt-BR" sz="3200" dirty="0" smtClean="0">
                <a:sym typeface="Symbol"/>
              </a:rPr>
              <a:t></a:t>
            </a:r>
            <a:r>
              <a:rPr lang="pt-BR" sz="3200" dirty="0" err="1" smtClean="0"/>
              <a:t>Pa</a:t>
            </a:r>
            <a:r>
              <a:rPr lang="pt-BR" sz="3200" dirty="0" smtClean="0"/>
              <a:t> = Limiar da audição humana a 2 kHz, correspondente a uma intensidade de </a:t>
            </a:r>
            <a:r>
              <a:rPr lang="pt-BR" sz="3200" i="1" dirty="0" smtClean="0"/>
              <a:t>I</a:t>
            </a:r>
            <a:r>
              <a:rPr lang="pt-BR" sz="3200" baseline="-25000" dirty="0" smtClean="0"/>
              <a:t>0</a:t>
            </a:r>
            <a:r>
              <a:rPr lang="pt-BR" sz="3200" dirty="0" smtClean="0"/>
              <a:t> = 10 </a:t>
            </a:r>
            <a:r>
              <a:rPr lang="pt-BR" sz="3200" baseline="40000" dirty="0" smtClean="0"/>
              <a:t>– 12</a:t>
            </a:r>
            <a:r>
              <a:rPr lang="pt-BR" sz="3200" dirty="0" smtClean="0"/>
              <a:t>  W/m</a:t>
            </a:r>
            <a:r>
              <a:rPr lang="pt-BR" sz="3200" baseline="30000" dirty="0" smtClean="0"/>
              <a:t>2</a:t>
            </a:r>
            <a:endParaRPr lang="pt-BR" sz="32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75</a:t>
            </a:fld>
            <a:endParaRPr lang="en-GB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/>
        </p:nvGraphicFramePr>
        <p:xfrm>
          <a:off x="1875644" y="2530665"/>
          <a:ext cx="6709396" cy="1072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0" name="Acrobat Document" r:id="rId3" imgW="4409524" imgH="704948" progId="AcroExch.Document.11">
                  <p:embed/>
                </p:oleObj>
              </mc:Choice>
              <mc:Fallback>
                <p:oleObj name="Acrobat Document" r:id="rId3" imgW="4409524" imgH="704948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5644" y="2530665"/>
                        <a:ext cx="6709396" cy="10723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647666" y="2825087"/>
            <a:ext cx="510717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45720" tIns="0" rIns="45720" bIns="0" rtlCol="0">
            <a:spAutoFit/>
          </a:bodyPr>
          <a:lstStyle/>
          <a:p>
            <a:r>
              <a:rPr lang="pt-BR" sz="2800" dirty="0" smtClean="0">
                <a:latin typeface="Times New Roman" pitchFamily="18" charset="0"/>
                <a:cs typeface="Times New Roman" pitchFamily="18" charset="0"/>
              </a:rPr>
              <a:t>dB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Audibilidade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Sensibilidade variável do ouvido humano com a freqüência. </a:t>
            </a:r>
          </a:p>
          <a:p>
            <a:r>
              <a:rPr lang="pt-BR" dirty="0" smtClean="0"/>
              <a:t>Curvas de igual audibilidade </a:t>
            </a:r>
          </a:p>
          <a:p>
            <a:pPr lvl="1"/>
            <a:r>
              <a:rPr lang="pt-BR" dirty="0" smtClean="0">
                <a:solidFill>
                  <a:srgbClr val="FF0000"/>
                </a:solidFill>
              </a:rPr>
              <a:t>Sensação auditiva equivalente</a:t>
            </a:r>
          </a:p>
          <a:p>
            <a:pPr lvl="1"/>
            <a:r>
              <a:rPr lang="pt-BR" dirty="0" smtClean="0"/>
              <a:t>Referência: SPL a 1 kHz </a:t>
            </a:r>
          </a:p>
          <a:p>
            <a:r>
              <a:rPr lang="pt-BR" dirty="0" smtClean="0"/>
              <a:t>Limiar de audibilidade</a:t>
            </a:r>
          </a:p>
          <a:p>
            <a:pPr lvl="1"/>
            <a:r>
              <a:rPr lang="pt-BR" dirty="0" smtClean="0"/>
              <a:t>SPL mínima para sinal numa dada freqüência ser detectado pelo ouvido humano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76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192432"/>
            <a:ext cx="7498080" cy="1143000"/>
          </a:xfrm>
        </p:spPr>
        <p:txBody>
          <a:bodyPr/>
          <a:lstStyle/>
          <a:p>
            <a:r>
              <a:rPr lang="pt-BR" dirty="0" smtClean="0"/>
              <a:t>Curvas de Igual Audibilidade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77</a:t>
            </a:fld>
            <a:endParaRPr lang="en-GB"/>
          </a:p>
        </p:txBody>
      </p:sp>
      <p:grpSp>
        <p:nvGrpSpPr>
          <p:cNvPr id="10" name="Grupo 9"/>
          <p:cNvGrpSpPr/>
          <p:nvPr/>
        </p:nvGrpSpPr>
        <p:grpSpPr>
          <a:xfrm>
            <a:off x="1141287" y="1198302"/>
            <a:ext cx="6678876" cy="5328723"/>
            <a:chOff x="1441543" y="1198302"/>
            <a:chExt cx="6678876" cy="5328723"/>
          </a:xfrm>
        </p:grpSpPr>
        <p:pic>
          <p:nvPicPr>
            <p:cNvPr id="6" name="Imagem 5" descr="loudnesscontrol_ts_2-lg.jpg"/>
            <p:cNvPicPr>
              <a:picLocks noChangeAspect="1"/>
            </p:cNvPicPr>
            <p:nvPr/>
          </p:nvPicPr>
          <p:blipFill>
            <a:blip r:embed="rId16" cstate="print"/>
            <a:srcRect r="2502" b="17550"/>
            <a:stretch>
              <a:fillRect/>
            </a:stretch>
          </p:blipFill>
          <p:spPr>
            <a:xfrm>
              <a:off x="1441543" y="1198302"/>
              <a:ext cx="6678876" cy="4989071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4312693" y="6100549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Freqüência</a:t>
              </a:r>
              <a:endParaRPr lang="pt-BR" b="1" dirty="0"/>
            </a:p>
          </p:txBody>
        </p:sp>
        <p:sp>
          <p:nvSpPr>
            <p:cNvPr id="8" name="CaixaDeTexto 7"/>
            <p:cNvSpPr txBox="1"/>
            <p:nvPr/>
          </p:nvSpPr>
          <p:spPr>
            <a:xfrm rot="16200000">
              <a:off x="492809" y="3272517"/>
              <a:ext cx="236090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182880" tIns="91440" rIns="182880" bIns="91440" rtlCol="0">
              <a:spAutoFit/>
            </a:bodyPr>
            <a:lstStyle/>
            <a:p>
              <a:r>
                <a:rPr lang="pt-BR" b="1" dirty="0" smtClean="0"/>
                <a:t>SPL Re 2 x 10</a:t>
              </a:r>
              <a:r>
                <a:rPr lang="pt-BR" b="1" baseline="30000" dirty="0" smtClean="0"/>
                <a:t>-5</a:t>
              </a:r>
              <a:r>
                <a:rPr lang="pt-BR" b="1" dirty="0" smtClean="0"/>
                <a:t> </a:t>
              </a:r>
              <a:r>
                <a:rPr lang="pt-BR" b="1" dirty="0" err="1" smtClean="0"/>
                <a:t>Pa</a:t>
              </a:r>
              <a:endParaRPr lang="pt-BR" b="1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5979987" y="6034582"/>
              <a:ext cx="177170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rgbClr val="FF0000"/>
                  </a:solidFill>
                </a:rPr>
                <a:t>Limiar de Audição</a:t>
              </a:r>
            </a:p>
            <a:p>
              <a:r>
                <a:rPr lang="pt-BR" sz="1600" b="1" dirty="0" smtClean="0">
                  <a:solidFill>
                    <a:srgbClr val="FF0000"/>
                  </a:solidFill>
                </a:rPr>
                <a:t> em Silêncio</a:t>
              </a:r>
              <a:endParaRPr lang="pt-BR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20H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767763" y="2236788"/>
            <a:ext cx="304800" cy="304800"/>
          </a:xfrm>
          <a:prstGeom prst="rect">
            <a:avLst/>
          </a:prstGeom>
        </p:spPr>
      </p:pic>
      <p:pic>
        <p:nvPicPr>
          <p:cNvPr id="12" name="40Hz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767763" y="2778125"/>
            <a:ext cx="304800" cy="304800"/>
          </a:xfrm>
          <a:prstGeom prst="rect">
            <a:avLst/>
          </a:prstGeom>
        </p:spPr>
      </p:pic>
      <p:pic>
        <p:nvPicPr>
          <p:cNvPr id="13" name="200Hz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767763" y="3317875"/>
            <a:ext cx="304800" cy="304800"/>
          </a:xfrm>
          <a:prstGeom prst="rect">
            <a:avLst/>
          </a:prstGeom>
        </p:spPr>
      </p:pic>
      <p:pic>
        <p:nvPicPr>
          <p:cNvPr id="14" name="2kHz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767763" y="3859213"/>
            <a:ext cx="304800" cy="304800"/>
          </a:xfrm>
          <a:prstGeom prst="rect">
            <a:avLst/>
          </a:prstGeom>
        </p:spPr>
      </p:pic>
      <p:pic>
        <p:nvPicPr>
          <p:cNvPr id="15" name="10kHz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767763" y="4400550"/>
            <a:ext cx="304800" cy="304800"/>
          </a:xfrm>
          <a:prstGeom prst="rect">
            <a:avLst/>
          </a:prstGeom>
        </p:spPr>
      </p:pic>
      <p:pic>
        <p:nvPicPr>
          <p:cNvPr id="16" name="13kHz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767763" y="4941888"/>
            <a:ext cx="304800" cy="304800"/>
          </a:xfrm>
          <a:prstGeom prst="rect">
            <a:avLst/>
          </a:prstGeom>
        </p:spPr>
      </p:pic>
      <p:pic>
        <p:nvPicPr>
          <p:cNvPr id="17" name="20kHz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767763" y="5483225"/>
            <a:ext cx="304800" cy="304800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7879464" y="2253453"/>
            <a:ext cx="961696" cy="3490981"/>
            <a:chOff x="252249" y="1717426"/>
            <a:chExt cx="961696" cy="3490981"/>
          </a:xfrm>
        </p:grpSpPr>
        <p:sp>
          <p:nvSpPr>
            <p:cNvPr id="19" name="CaixaDeTexto 18"/>
            <p:cNvSpPr txBox="1"/>
            <p:nvPr/>
          </p:nvSpPr>
          <p:spPr>
            <a:xfrm>
              <a:off x="252249" y="1717426"/>
              <a:ext cx="6027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 Hz</a:t>
              </a:r>
              <a:endParaRPr lang="pt-B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252249" y="2253090"/>
              <a:ext cx="6027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 Hz</a:t>
              </a:r>
              <a:endParaRPr lang="pt-B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52249" y="2788754"/>
              <a:ext cx="83557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200 Hz</a:t>
              </a:r>
              <a:endParaRPr lang="pt-B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252249" y="3324418"/>
              <a:ext cx="60272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kHz</a:t>
              </a:r>
              <a:endParaRPr lang="pt-B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252249" y="3860082"/>
              <a:ext cx="77251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 kHz</a:t>
              </a:r>
              <a:endParaRPr lang="pt-B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268015" y="4395746"/>
              <a:ext cx="93016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 kHz</a:t>
              </a:r>
              <a:endParaRPr lang="pt-B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252249" y="4931408"/>
              <a:ext cx="961696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 kHz</a:t>
              </a:r>
              <a:endParaRPr lang="pt-BR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0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200" dirty="0" smtClean="0"/>
              <a:t>Audição Humana:  Freqüência</a:t>
            </a:r>
            <a:endParaRPr lang="pt-BR" sz="4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Limites médios para jovem com audição perfeita: </a:t>
            </a:r>
            <a:r>
              <a:rPr lang="pt-BR" dirty="0" smtClean="0">
                <a:solidFill>
                  <a:srgbClr val="FF0000"/>
                </a:solidFill>
              </a:rPr>
              <a:t>20 Hz </a:t>
            </a:r>
            <a:r>
              <a:rPr lang="pt-BR" dirty="0" smtClean="0"/>
              <a:t>a </a:t>
            </a:r>
            <a:r>
              <a:rPr lang="pt-BR" dirty="0" smtClean="0">
                <a:solidFill>
                  <a:srgbClr val="FF0000"/>
                </a:solidFill>
              </a:rPr>
              <a:t>20 kHz</a:t>
            </a:r>
          </a:p>
          <a:p>
            <a:pPr marL="365760" lvl="1" indent="-283464">
              <a:spcBef>
                <a:spcPts val="600"/>
              </a:spcBef>
              <a:buSzPct val="80000"/>
              <a:buFont typeface="Wingdings 2"/>
              <a:buChar char=""/>
            </a:pPr>
            <a:r>
              <a:rPr lang="pt-BR" sz="3600" dirty="0" smtClean="0"/>
              <a:t>Instrumentos musicais ultrapassam ambos os limites</a:t>
            </a:r>
          </a:p>
          <a:p>
            <a:r>
              <a:rPr lang="pt-BR" dirty="0" smtClean="0"/>
              <a:t>Limite inferior </a:t>
            </a:r>
          </a:p>
          <a:p>
            <a:pPr lvl="1"/>
            <a:r>
              <a:rPr lang="pt-BR" dirty="0" smtClean="0"/>
              <a:t>Percepção como tom contínuo</a:t>
            </a:r>
          </a:p>
          <a:p>
            <a:r>
              <a:rPr lang="pt-BR" dirty="0" smtClean="0"/>
              <a:t>Limite superior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Reduz-se com a idade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78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Audibilidade: Fala e Música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79</a:t>
            </a:fld>
            <a:endParaRPr lang="en-GB"/>
          </a:p>
        </p:txBody>
      </p:sp>
      <p:grpSp>
        <p:nvGrpSpPr>
          <p:cNvPr id="15" name="Grupo 14"/>
          <p:cNvGrpSpPr/>
          <p:nvPr/>
        </p:nvGrpSpPr>
        <p:grpSpPr>
          <a:xfrm>
            <a:off x="1005692" y="1367862"/>
            <a:ext cx="7906292" cy="5128474"/>
            <a:chOff x="1005692" y="1367862"/>
            <a:chExt cx="7906292" cy="5128474"/>
          </a:xfrm>
        </p:grpSpPr>
        <p:grpSp>
          <p:nvGrpSpPr>
            <p:cNvPr id="13" name="Grupo 12"/>
            <p:cNvGrpSpPr/>
            <p:nvPr/>
          </p:nvGrpSpPr>
          <p:grpSpPr>
            <a:xfrm>
              <a:off x="1005692" y="1367862"/>
              <a:ext cx="7728237" cy="5128474"/>
              <a:chOff x="1005692" y="1367862"/>
              <a:chExt cx="7728237" cy="5128474"/>
            </a:xfrm>
          </p:grpSpPr>
          <p:pic>
            <p:nvPicPr>
              <p:cNvPr id="6" name="Imagem 5" descr="Audible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583144" y="1367862"/>
                <a:ext cx="7150785" cy="5128474"/>
              </a:xfrm>
              <a:prstGeom prst="rect">
                <a:avLst/>
              </a:prstGeom>
            </p:spPr>
          </p:pic>
          <p:grpSp>
            <p:nvGrpSpPr>
              <p:cNvPr id="12" name="Grupo 11"/>
              <p:cNvGrpSpPr/>
              <p:nvPr/>
            </p:nvGrpSpPr>
            <p:grpSpPr>
              <a:xfrm>
                <a:off x="1005692" y="1928217"/>
                <a:ext cx="6497798" cy="4145351"/>
                <a:chOff x="1005692" y="1928217"/>
                <a:chExt cx="6497798" cy="4145351"/>
              </a:xfrm>
            </p:grpSpPr>
            <p:sp>
              <p:nvSpPr>
                <p:cNvPr id="7" name="CaixaDeTexto 6"/>
                <p:cNvSpPr txBox="1"/>
                <p:nvPr/>
              </p:nvSpPr>
              <p:spPr>
                <a:xfrm rot="16200000">
                  <a:off x="56073" y="3545477"/>
                  <a:ext cx="2360903" cy="461665"/>
                </a:xfrm>
                <a:prstGeom prst="rect">
                  <a:avLst/>
                </a:prstGeom>
                <a:noFill/>
              </p:spPr>
              <p:txBody>
                <a:bodyPr wrap="none" lIns="182880" tIns="91440" rIns="182880" bIns="91440" rtlCol="0">
                  <a:spAutoFit/>
                </a:bodyPr>
                <a:lstStyle/>
                <a:p>
                  <a:r>
                    <a:rPr lang="pt-BR" b="1" dirty="0" smtClean="0"/>
                    <a:t>SPL Re 2 x 10</a:t>
                  </a:r>
                  <a:r>
                    <a:rPr lang="pt-BR" b="1" baseline="30000" dirty="0" smtClean="0"/>
                    <a:t>-5</a:t>
                  </a:r>
                  <a:r>
                    <a:rPr lang="pt-BR" b="1" dirty="0" smtClean="0"/>
                    <a:t> </a:t>
                  </a:r>
                  <a:r>
                    <a:rPr lang="pt-BR" b="1" dirty="0" err="1" smtClean="0"/>
                    <a:t>Pa</a:t>
                  </a:r>
                  <a:endParaRPr lang="pt-BR" b="1" dirty="0"/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4098085" y="3206557"/>
                  <a:ext cx="782265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b="1" dirty="0" smtClean="0"/>
                    <a:t>Música</a:t>
                  </a:r>
                  <a:endParaRPr lang="pt-BR" b="1" dirty="0"/>
                </a:p>
              </p:txBody>
            </p:sp>
            <p:sp>
              <p:nvSpPr>
                <p:cNvPr id="9" name="CaixaDeTexto 8"/>
                <p:cNvSpPr txBox="1"/>
                <p:nvPr/>
              </p:nvSpPr>
              <p:spPr>
                <a:xfrm>
                  <a:off x="4810043" y="3932163"/>
                  <a:ext cx="777970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b="1" dirty="0" smtClean="0"/>
                    <a:t>  Voz    </a:t>
                  </a:r>
                  <a:endParaRPr lang="pt-BR" b="1" dirty="0"/>
                </a:p>
              </p:txBody>
            </p:sp>
            <p:sp>
              <p:nvSpPr>
                <p:cNvPr id="10" name="CaixaDeTexto 9"/>
                <p:cNvSpPr txBox="1"/>
                <p:nvPr/>
              </p:nvSpPr>
              <p:spPr>
                <a:xfrm>
                  <a:off x="5631183" y="1928217"/>
                  <a:ext cx="1872307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b="1" dirty="0" smtClean="0"/>
                    <a:t>  Limiar da Dor    </a:t>
                  </a:r>
                  <a:endParaRPr lang="pt-BR" b="1" dirty="0"/>
                </a:p>
              </p:txBody>
            </p:sp>
            <p:sp>
              <p:nvSpPr>
                <p:cNvPr id="11" name="CaixaDeTexto 10"/>
                <p:cNvSpPr txBox="1"/>
                <p:nvPr/>
              </p:nvSpPr>
              <p:spPr>
                <a:xfrm>
                  <a:off x="3709124" y="5642681"/>
                  <a:ext cx="1545038" cy="43088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Limiar da Audição</a:t>
                  </a:r>
                </a:p>
                <a:p>
                  <a:r>
                    <a:rPr lang="pt-BR" sz="1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em Silêncio    </a:t>
                  </a:r>
                  <a:endParaRPr lang="pt-BR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14" name="CaixaDeTexto 13"/>
            <p:cNvSpPr txBox="1"/>
            <p:nvPr/>
          </p:nvSpPr>
          <p:spPr>
            <a:xfrm>
              <a:off x="8501615" y="6036194"/>
              <a:ext cx="4103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b="1" dirty="0" smtClean="0"/>
                <a:t> Hz </a:t>
              </a:r>
              <a:endParaRPr lang="pt-BR" b="1" dirty="0"/>
            </a:p>
          </p:txBody>
        </p:sp>
      </p:grpSp>
      <p:sp>
        <p:nvSpPr>
          <p:cNvPr id="19" name="Forma livre 18"/>
          <p:cNvSpPr/>
          <p:nvPr/>
        </p:nvSpPr>
        <p:spPr>
          <a:xfrm>
            <a:off x="2634018" y="2292824"/>
            <a:ext cx="4558352" cy="812042"/>
          </a:xfrm>
          <a:custGeom>
            <a:avLst/>
            <a:gdLst>
              <a:gd name="connsiteX0" fmla="*/ 4558352 w 4558352"/>
              <a:gd name="connsiteY0" fmla="*/ 368489 h 812042"/>
              <a:gd name="connsiteX1" fmla="*/ 3439236 w 4558352"/>
              <a:gd name="connsiteY1" fmla="*/ 764275 h 812042"/>
              <a:gd name="connsiteX2" fmla="*/ 2279176 w 4558352"/>
              <a:gd name="connsiteY2" fmla="*/ 655092 h 812042"/>
              <a:gd name="connsiteX3" fmla="*/ 1241946 w 4558352"/>
              <a:gd name="connsiteY3" fmla="*/ 409433 h 812042"/>
              <a:gd name="connsiteX4" fmla="*/ 0 w 4558352"/>
              <a:gd name="connsiteY4" fmla="*/ 0 h 812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352" h="812042">
                <a:moveTo>
                  <a:pt x="4558352" y="368489"/>
                </a:moveTo>
                <a:cubicBezTo>
                  <a:pt x="4188725" y="542498"/>
                  <a:pt x="3819099" y="716508"/>
                  <a:pt x="3439236" y="764275"/>
                </a:cubicBezTo>
                <a:cubicBezTo>
                  <a:pt x="3059373" y="812042"/>
                  <a:pt x="2645391" y="714232"/>
                  <a:pt x="2279176" y="655092"/>
                </a:cubicBezTo>
                <a:cubicBezTo>
                  <a:pt x="1912961" y="595952"/>
                  <a:pt x="1621809" y="518615"/>
                  <a:pt x="1241946" y="409433"/>
                </a:cubicBezTo>
                <a:cubicBezTo>
                  <a:pt x="862083" y="300251"/>
                  <a:pt x="431041" y="150125"/>
                  <a:pt x="0" y="0"/>
                </a:cubicBezTo>
              </a:path>
            </a:pathLst>
          </a:cu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 rot="652862">
            <a:off x="3150599" y="2531001"/>
            <a:ext cx="31803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b="1" dirty="0" smtClean="0"/>
              <a:t>  Limiar do Risco de Dano    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Sistema Auditivo Central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Nervo Auditivo </a:t>
            </a:r>
            <a:r>
              <a:rPr lang="pt-BR" dirty="0" smtClean="0"/>
              <a:t>(vestíbulo-coclear)</a:t>
            </a:r>
          </a:p>
          <a:p>
            <a:pPr lvl="1"/>
            <a:r>
              <a:rPr lang="pt-BR" dirty="0" smtClean="0"/>
              <a:t>Conexão da cóclea ao córtex cerebral auditivo</a:t>
            </a:r>
          </a:p>
          <a:p>
            <a:pPr>
              <a:spcBef>
                <a:spcPts val="3600"/>
              </a:spcBef>
            </a:pPr>
            <a:r>
              <a:rPr lang="pt-BR" dirty="0" smtClean="0">
                <a:solidFill>
                  <a:srgbClr val="FF0000"/>
                </a:solidFill>
              </a:rPr>
              <a:t>Córtex cerebral auditivo</a:t>
            </a:r>
          </a:p>
          <a:p>
            <a:pPr lvl="1"/>
            <a:r>
              <a:rPr lang="pt-BR" dirty="0" smtClean="0"/>
              <a:t>Interpretação dos estímulos na cóclea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Segregação</a:t>
            </a:r>
            <a:r>
              <a:rPr lang="pt-BR" dirty="0" smtClean="0"/>
              <a:t> e/ou </a:t>
            </a:r>
            <a:r>
              <a:rPr lang="pt-BR" dirty="0" smtClean="0">
                <a:solidFill>
                  <a:srgbClr val="008000"/>
                </a:solidFill>
              </a:rPr>
              <a:t>agrupamento</a:t>
            </a:r>
            <a:r>
              <a:rPr lang="pt-BR" dirty="0" smtClean="0"/>
              <a:t> de padrões</a:t>
            </a:r>
          </a:p>
          <a:p>
            <a:pPr lvl="1"/>
            <a:r>
              <a:rPr lang="pt-BR" dirty="0" smtClean="0"/>
              <a:t>Formação de </a:t>
            </a:r>
            <a:r>
              <a:rPr lang="pt-BR" dirty="0" smtClean="0">
                <a:solidFill>
                  <a:srgbClr val="FF0000"/>
                </a:solidFill>
              </a:rPr>
              <a:t>conteúdo cognitivo </a:t>
            </a:r>
            <a:r>
              <a:rPr lang="pt-BR" dirty="0" smtClean="0"/>
              <a:t>de alto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Capacidade de um som inibir a percepção de outro som </a:t>
            </a:r>
            <a:r>
              <a:rPr lang="pt-BR" dirty="0" smtClean="0">
                <a:solidFill>
                  <a:srgbClr val="008000"/>
                </a:solidFill>
              </a:rPr>
              <a:t>de menor intensidade</a:t>
            </a:r>
            <a:endParaRPr lang="pt-BR" dirty="0" smtClean="0"/>
          </a:p>
          <a:p>
            <a:pPr>
              <a:spcBef>
                <a:spcPts val="1200"/>
              </a:spcBef>
            </a:pPr>
            <a:r>
              <a:rPr lang="pt-BR" dirty="0" smtClean="0"/>
              <a:t>Ocorre Conjuntamente</a:t>
            </a:r>
          </a:p>
          <a:p>
            <a:pPr lvl="1">
              <a:spcBef>
                <a:spcPts val="1200"/>
              </a:spcBef>
            </a:pPr>
            <a:r>
              <a:rPr lang="pt-BR" dirty="0" smtClean="0">
                <a:solidFill>
                  <a:srgbClr val="FF0000"/>
                </a:solidFill>
              </a:rPr>
              <a:t>No TEMPO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Na FREQÜÊNCIA</a:t>
            </a:r>
          </a:p>
          <a:p>
            <a:pPr>
              <a:spcBef>
                <a:spcPts val="1200"/>
              </a:spcBef>
            </a:pPr>
            <a:r>
              <a:rPr lang="pt-BR" dirty="0" smtClean="0"/>
              <a:t>Estudo em Separado</a:t>
            </a:r>
          </a:p>
          <a:p>
            <a:pPr lvl="1"/>
            <a:r>
              <a:rPr lang="pt-BR" dirty="0" smtClean="0"/>
              <a:t>Por conveniência didática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 Temporal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Um estímulo </a:t>
            </a:r>
            <a:r>
              <a:rPr lang="pt-BR" sz="3200" dirty="0" smtClean="0">
                <a:solidFill>
                  <a:srgbClr val="FF0000"/>
                </a:solidFill>
              </a:rPr>
              <a:t>inibe a percepção </a:t>
            </a:r>
            <a:r>
              <a:rPr lang="pt-BR" sz="3200" dirty="0" smtClean="0"/>
              <a:t>de outros de menor intensidade, dele </a:t>
            </a:r>
            <a:r>
              <a:rPr lang="pt-BR" sz="3200" dirty="0" smtClean="0">
                <a:solidFill>
                  <a:srgbClr val="FF0000"/>
                </a:solidFill>
              </a:rPr>
              <a:t>próximos no tempo</a:t>
            </a:r>
            <a:r>
              <a:rPr lang="pt-BR" sz="3200" dirty="0" smtClean="0"/>
              <a:t> </a:t>
            </a:r>
          </a:p>
          <a:p>
            <a:r>
              <a:rPr lang="pt-BR" sz="3200" dirty="0" smtClean="0"/>
              <a:t>Decaimentos exponenciais no tempo</a:t>
            </a:r>
            <a:endParaRPr lang="pt-BR" sz="32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81</a:t>
            </a:fld>
            <a:endParaRPr lang="en-GB" dirty="0"/>
          </a:p>
        </p:txBody>
      </p:sp>
      <p:grpSp>
        <p:nvGrpSpPr>
          <p:cNvPr id="9" name="Grupo 8"/>
          <p:cNvGrpSpPr/>
          <p:nvPr/>
        </p:nvGrpSpPr>
        <p:grpSpPr>
          <a:xfrm>
            <a:off x="1849185" y="3657544"/>
            <a:ext cx="6190574" cy="2385068"/>
            <a:chOff x="1718560" y="3420044"/>
            <a:chExt cx="6190574" cy="2385068"/>
          </a:xfrm>
        </p:grpSpPr>
        <p:pic>
          <p:nvPicPr>
            <p:cNvPr id="10" name="Imagem 9" descr="temporal_masking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8560" y="4354138"/>
              <a:ext cx="6181880" cy="1450974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 rot="1191490">
              <a:off x="5723920" y="4833239"/>
              <a:ext cx="2185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Pós-Mascaramento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 rot="16938009">
              <a:off x="1102437" y="4308749"/>
              <a:ext cx="21467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Pré-Mascaramento</a:t>
              </a: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3204372" y="4688756"/>
              <a:ext cx="1710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Mascaramento</a:t>
              </a:r>
            </a:p>
            <a:p>
              <a:pPr algn="ctr"/>
              <a:r>
                <a:rPr lang="pt-BR" dirty="0" smtClean="0"/>
                <a:t>Simultâneo</a:t>
              </a:r>
              <a:endParaRPr lang="pt-BR" dirty="0"/>
            </a:p>
          </p:txBody>
        </p:sp>
      </p:grpSp>
      <p:sp>
        <p:nvSpPr>
          <p:cNvPr id="14" name="Retângulo 13"/>
          <p:cNvSpPr/>
          <p:nvPr/>
        </p:nvSpPr>
        <p:spPr>
          <a:xfrm>
            <a:off x="2791938" y="3922396"/>
            <a:ext cx="2838735" cy="457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" name="Conector de seta reta 14"/>
          <p:cNvCxnSpPr/>
          <p:nvPr/>
        </p:nvCxnSpPr>
        <p:spPr>
          <a:xfrm rot="5400000" flipH="1" flipV="1">
            <a:off x="471819" y="4945978"/>
            <a:ext cx="2729553" cy="1588"/>
          </a:xfrm>
          <a:prstGeom prst="straightConnector1">
            <a:avLst/>
          </a:prstGeom>
          <a:ln w="57150">
            <a:solidFill>
              <a:schemeClr val="tx2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1782008" y="4618431"/>
            <a:ext cx="5691116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8046331" y="6065094"/>
            <a:ext cx="988284" cy="369332"/>
          </a:xfrm>
          <a:prstGeom prst="rect">
            <a:avLst/>
          </a:prstGeom>
          <a:ln w="28575">
            <a:noFill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pt-BR" b="1" spc="100" dirty="0" smtClean="0"/>
              <a:t>Tempo</a:t>
            </a:r>
            <a:endParaRPr lang="pt-BR" b="1" spc="100" dirty="0"/>
          </a:p>
        </p:txBody>
      </p:sp>
      <p:sp>
        <p:nvSpPr>
          <p:cNvPr id="18" name="CaixaDeTexto 17"/>
          <p:cNvSpPr txBox="1"/>
          <p:nvPr/>
        </p:nvSpPr>
        <p:spPr>
          <a:xfrm rot="16200000">
            <a:off x="364911" y="4661649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pc="100" dirty="0" smtClean="0"/>
              <a:t>Intensidade (dB)</a:t>
            </a:r>
            <a:endParaRPr lang="pt-BR" b="1" spc="100" dirty="0"/>
          </a:p>
        </p:txBody>
      </p:sp>
      <p:cxnSp>
        <p:nvCxnSpPr>
          <p:cNvPr id="19" name="Conector reto 18"/>
          <p:cNvCxnSpPr/>
          <p:nvPr/>
        </p:nvCxnSpPr>
        <p:spPr>
          <a:xfrm rot="5400000">
            <a:off x="1543169" y="5048502"/>
            <a:ext cx="2470245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5400000">
            <a:off x="4397825" y="5038900"/>
            <a:ext cx="2470245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3487385" y="346360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Mascarador</a:t>
            </a:r>
            <a:endParaRPr lang="pt-BR" dirty="0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1631879" y="5998628"/>
            <a:ext cx="6769289" cy="1588"/>
          </a:xfrm>
          <a:prstGeom prst="straightConnector1">
            <a:avLst/>
          </a:prstGeom>
          <a:ln w="57150">
            <a:solidFill>
              <a:schemeClr val="tx2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1888173" y="6125674"/>
            <a:ext cx="8335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2000" b="1" dirty="0" smtClean="0">
                <a:sym typeface="Symbol"/>
              </a:rPr>
              <a:t></a:t>
            </a:r>
            <a:r>
              <a:rPr lang="pt-BR" dirty="0" smtClean="0">
                <a:sym typeface="Symbol"/>
              </a:rPr>
              <a:t> </a:t>
            </a:r>
            <a:r>
              <a:rPr lang="pt-BR" dirty="0" smtClean="0"/>
              <a:t>20 </a:t>
            </a:r>
            <a:r>
              <a:rPr lang="pt-BR" dirty="0" err="1" smtClean="0"/>
              <a:t>ms</a:t>
            </a:r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125685" y="6125674"/>
            <a:ext cx="9618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2000" b="1" dirty="0" smtClean="0">
                <a:sym typeface="Symbol"/>
              </a:rPr>
              <a:t></a:t>
            </a:r>
            <a:r>
              <a:rPr lang="pt-BR" dirty="0" smtClean="0">
                <a:sym typeface="Symbol"/>
              </a:rPr>
              <a:t> 15</a:t>
            </a:r>
            <a:r>
              <a:rPr lang="pt-BR" dirty="0" smtClean="0"/>
              <a:t>0 </a:t>
            </a:r>
            <a:r>
              <a:rPr lang="pt-BR" dirty="0" err="1" smtClean="0"/>
              <a:t>ms</a:t>
            </a:r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3665513" y="6125674"/>
            <a:ext cx="96180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2000" b="1" dirty="0" smtClean="0">
                <a:sym typeface="Symbol"/>
              </a:rPr>
              <a:t></a:t>
            </a:r>
            <a:r>
              <a:rPr lang="pt-BR" dirty="0" smtClean="0">
                <a:sym typeface="Symbol"/>
              </a:rPr>
              <a:t> 200</a:t>
            </a:r>
            <a:r>
              <a:rPr lang="pt-BR" dirty="0" smtClean="0"/>
              <a:t> </a:t>
            </a:r>
            <a:r>
              <a:rPr lang="pt-BR" dirty="0" err="1" smtClean="0"/>
              <a:t>ms</a:t>
            </a:r>
            <a:endParaRPr lang="pt-BR" dirty="0"/>
          </a:p>
        </p:txBody>
      </p:sp>
      <p:cxnSp>
        <p:nvCxnSpPr>
          <p:cNvPr id="26" name="Conector de seta reta 25"/>
          <p:cNvCxnSpPr/>
          <p:nvPr/>
        </p:nvCxnSpPr>
        <p:spPr>
          <a:xfrm>
            <a:off x="1876299" y="6163288"/>
            <a:ext cx="87877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2776845" y="6161309"/>
            <a:ext cx="2840180" cy="138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5636745" y="6171209"/>
            <a:ext cx="1927833" cy="94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Mascaramento Temporal:</a:t>
            </a:r>
            <a:br>
              <a:rPr lang="pt-BR" sz="4000" dirty="0" smtClean="0"/>
            </a:br>
            <a:r>
              <a:rPr lang="pt-BR" sz="4000" dirty="0" smtClean="0"/>
              <a:t>Exemplos Sonoros</a:t>
            </a:r>
            <a:endParaRPr lang="pt-BR" sz="40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82</a:t>
            </a:fld>
            <a:endParaRPr lang="en-GB" dirty="0"/>
          </a:p>
        </p:txBody>
      </p:sp>
      <p:graphicFrame>
        <p:nvGraphicFramePr>
          <p:cNvPr id="7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010601"/>
              </p:ext>
            </p:extLst>
          </p:nvPr>
        </p:nvGraphicFramePr>
        <p:xfrm>
          <a:off x="1228299" y="1561142"/>
          <a:ext cx="7547211" cy="4636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737"/>
                <a:gridCol w="2317870"/>
                <a:gridCol w="2713604"/>
              </a:tblGrid>
              <a:tr h="948101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Mascarador</a:t>
                      </a:r>
                      <a:endParaRPr lang="pt-BR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Mascarado</a:t>
                      </a:r>
                      <a:endParaRPr lang="pt-BR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Combinação</a:t>
                      </a:r>
                      <a:endParaRPr lang="pt-BR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922192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Pulso Forte</a:t>
                      </a:r>
                      <a:r>
                        <a:rPr lang="pt-BR" dirty="0" smtClean="0"/>
                        <a:t>  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Pulso Fraco 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  <a:tr h="92219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  <a:tr h="92219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  <a:tr h="92219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9" name="Conector reto 18"/>
          <p:cNvCxnSpPr/>
          <p:nvPr/>
        </p:nvCxnSpPr>
        <p:spPr>
          <a:xfrm>
            <a:off x="1555845" y="3275454"/>
            <a:ext cx="1637731" cy="0"/>
          </a:xfrm>
          <a:prstGeom prst="line">
            <a:avLst/>
          </a:prstGeom>
          <a:ln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1937978" y="2866020"/>
            <a:ext cx="68238" cy="40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>
            <a:off x="4069349" y="3277726"/>
            <a:ext cx="1637731" cy="0"/>
          </a:xfrm>
          <a:prstGeom prst="line">
            <a:avLst/>
          </a:prstGeom>
          <a:ln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5186160" y="3084384"/>
            <a:ext cx="68238" cy="193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/>
          <p:cNvCxnSpPr/>
          <p:nvPr/>
        </p:nvCxnSpPr>
        <p:spPr>
          <a:xfrm>
            <a:off x="6432698" y="3280000"/>
            <a:ext cx="1637731" cy="0"/>
          </a:xfrm>
          <a:prstGeom prst="line">
            <a:avLst/>
          </a:prstGeom>
          <a:ln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6746591" y="2870566"/>
            <a:ext cx="68238" cy="40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7595039" y="3091206"/>
            <a:ext cx="68238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2" name="Conector de seta reta 31"/>
          <p:cNvCxnSpPr/>
          <p:nvPr/>
        </p:nvCxnSpPr>
        <p:spPr>
          <a:xfrm>
            <a:off x="6837528" y="2852374"/>
            <a:ext cx="73697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/>
          <p:cNvSpPr txBox="1"/>
          <p:nvPr/>
        </p:nvSpPr>
        <p:spPr>
          <a:xfrm>
            <a:off x="6796585" y="253847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10 </a:t>
            </a:r>
            <a:r>
              <a:rPr lang="pt-BR" dirty="0" err="1" smtClean="0"/>
              <a:t>ms</a:t>
            </a:r>
            <a:endParaRPr lang="pt-BR" dirty="0"/>
          </a:p>
        </p:txBody>
      </p:sp>
      <p:cxnSp>
        <p:nvCxnSpPr>
          <p:cNvPr id="34" name="Conector reto 33"/>
          <p:cNvCxnSpPr/>
          <p:nvPr/>
        </p:nvCxnSpPr>
        <p:spPr>
          <a:xfrm>
            <a:off x="6407674" y="6052783"/>
            <a:ext cx="1637731" cy="0"/>
          </a:xfrm>
          <a:prstGeom prst="line">
            <a:avLst/>
          </a:prstGeom>
          <a:ln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ângulo 34"/>
          <p:cNvSpPr/>
          <p:nvPr/>
        </p:nvSpPr>
        <p:spPr>
          <a:xfrm>
            <a:off x="7581391" y="5643349"/>
            <a:ext cx="68238" cy="40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6751135" y="5863989"/>
            <a:ext cx="68238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6771561" y="547503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10 </a:t>
            </a:r>
            <a:r>
              <a:rPr lang="pt-BR" dirty="0" err="1" smtClean="0"/>
              <a:t>ms</a:t>
            </a:r>
            <a:endParaRPr lang="pt-BR" dirty="0"/>
          </a:p>
        </p:txBody>
      </p:sp>
      <p:cxnSp>
        <p:nvCxnSpPr>
          <p:cNvPr id="39" name="Conector reto 38"/>
          <p:cNvCxnSpPr/>
          <p:nvPr/>
        </p:nvCxnSpPr>
        <p:spPr>
          <a:xfrm>
            <a:off x="6409948" y="5154306"/>
            <a:ext cx="1637731" cy="0"/>
          </a:xfrm>
          <a:prstGeom prst="line">
            <a:avLst/>
          </a:prstGeom>
          <a:ln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ângulo 39"/>
          <p:cNvSpPr/>
          <p:nvPr/>
        </p:nvSpPr>
        <p:spPr>
          <a:xfrm>
            <a:off x="6723841" y="4744872"/>
            <a:ext cx="68238" cy="40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7572289" y="4965512"/>
            <a:ext cx="68238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CaixaDeTexto 41"/>
          <p:cNvSpPr txBox="1"/>
          <p:nvPr/>
        </p:nvSpPr>
        <p:spPr>
          <a:xfrm>
            <a:off x="6773835" y="4617501"/>
            <a:ext cx="92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113 </a:t>
            </a:r>
            <a:r>
              <a:rPr lang="pt-BR" dirty="0" err="1" smtClean="0"/>
              <a:t>ms</a:t>
            </a:r>
            <a:endParaRPr lang="pt-BR" dirty="0"/>
          </a:p>
        </p:txBody>
      </p:sp>
      <p:cxnSp>
        <p:nvCxnSpPr>
          <p:cNvPr id="44" name="Conector reto 43"/>
          <p:cNvCxnSpPr/>
          <p:nvPr/>
        </p:nvCxnSpPr>
        <p:spPr>
          <a:xfrm>
            <a:off x="6425870" y="4255828"/>
            <a:ext cx="1637731" cy="0"/>
          </a:xfrm>
          <a:prstGeom prst="line">
            <a:avLst/>
          </a:prstGeom>
          <a:ln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ângulo 44"/>
          <p:cNvSpPr/>
          <p:nvPr/>
        </p:nvSpPr>
        <p:spPr>
          <a:xfrm>
            <a:off x="6739763" y="3846394"/>
            <a:ext cx="68238" cy="40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/>
          <p:cNvSpPr/>
          <p:nvPr/>
        </p:nvSpPr>
        <p:spPr>
          <a:xfrm>
            <a:off x="7588211" y="4067034"/>
            <a:ext cx="68238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CaixaDeTexto 46"/>
          <p:cNvSpPr txBox="1"/>
          <p:nvPr/>
        </p:nvSpPr>
        <p:spPr>
          <a:xfrm>
            <a:off x="6789757" y="365078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23 </a:t>
            </a:r>
            <a:r>
              <a:rPr lang="pt-BR" dirty="0" err="1" smtClean="0"/>
              <a:t>ms</a:t>
            </a:r>
            <a:endParaRPr lang="pt-BR" dirty="0"/>
          </a:p>
        </p:txBody>
      </p:sp>
      <p:cxnSp>
        <p:nvCxnSpPr>
          <p:cNvPr id="48" name="Conector de seta reta 47"/>
          <p:cNvCxnSpPr/>
          <p:nvPr/>
        </p:nvCxnSpPr>
        <p:spPr>
          <a:xfrm>
            <a:off x="6826152" y="4001078"/>
            <a:ext cx="73697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>
            <a:off x="6814776" y="4999654"/>
            <a:ext cx="73697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6830696" y="5861750"/>
            <a:ext cx="736979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masker_puls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327400" y="2852738"/>
            <a:ext cx="304800" cy="304800"/>
          </a:xfrm>
          <a:prstGeom prst="rect">
            <a:avLst/>
          </a:prstGeom>
        </p:spPr>
      </p:pic>
      <p:pic>
        <p:nvPicPr>
          <p:cNvPr id="52" name="maskee_pulse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43575" y="2840038"/>
            <a:ext cx="304800" cy="304800"/>
          </a:xfrm>
          <a:prstGeom prst="rect">
            <a:avLst/>
          </a:prstGeom>
        </p:spPr>
      </p:pic>
      <p:pic>
        <p:nvPicPr>
          <p:cNvPr id="53" name="masking_t1_10ms_forte_frac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81988" y="2813050"/>
            <a:ext cx="304800" cy="304800"/>
          </a:xfrm>
          <a:prstGeom prst="rect">
            <a:avLst/>
          </a:prstGeom>
        </p:spPr>
      </p:pic>
      <p:pic>
        <p:nvPicPr>
          <p:cNvPr id="54" name="masking_t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81988" y="3781425"/>
            <a:ext cx="304800" cy="304800"/>
          </a:xfrm>
          <a:prstGeom prst="rect">
            <a:avLst/>
          </a:prstGeom>
        </p:spPr>
      </p:pic>
      <p:pic>
        <p:nvPicPr>
          <p:cNvPr id="55" name="masking_t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81988" y="4681538"/>
            <a:ext cx="304800" cy="304800"/>
          </a:xfrm>
          <a:prstGeom prst="rect">
            <a:avLst/>
          </a:prstGeom>
        </p:spPr>
      </p:pic>
      <p:pic>
        <p:nvPicPr>
          <p:cNvPr id="56" name="masking_t1_10ms_fraco_fort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281988" y="5624513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4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3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4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4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1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 </a:t>
            </a:r>
            <a:r>
              <a:rPr lang="pt-BR" dirty="0" err="1" smtClean="0"/>
              <a:t>Freqüencial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Um estímulo </a:t>
            </a:r>
            <a:r>
              <a:rPr lang="pt-BR" dirty="0" smtClean="0">
                <a:solidFill>
                  <a:srgbClr val="FF0000"/>
                </a:solidFill>
              </a:rPr>
              <a:t>inibe a percepção </a:t>
            </a:r>
            <a:r>
              <a:rPr lang="pt-BR" dirty="0" smtClean="0"/>
              <a:t>de outros, simultâneos, de menor intensidade, </a:t>
            </a:r>
            <a:r>
              <a:rPr lang="pt-BR" dirty="0" smtClean="0">
                <a:solidFill>
                  <a:srgbClr val="FF0000"/>
                </a:solidFill>
              </a:rPr>
              <a:t>em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0000"/>
                </a:solidFill>
              </a:rPr>
              <a:t>freqüências próximas à sua </a:t>
            </a:r>
          </a:p>
          <a:p>
            <a:pPr>
              <a:spcBef>
                <a:spcPts val="2400"/>
              </a:spcBef>
            </a:pPr>
            <a:r>
              <a:rPr lang="pt-BR" dirty="0" smtClean="0"/>
              <a:t>Efeito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</a:rPr>
              <a:t>Elevação do limiar de audibilidade no entorno da freqüência do Mascarador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 </a:t>
            </a:r>
            <a:r>
              <a:rPr lang="pt-BR" dirty="0" err="1" smtClean="0"/>
              <a:t>Freqüencial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84</a:t>
            </a:fld>
            <a:endParaRPr lang="en-GB"/>
          </a:p>
        </p:txBody>
      </p:sp>
      <p:grpSp>
        <p:nvGrpSpPr>
          <p:cNvPr id="13" name="Grupo 12"/>
          <p:cNvGrpSpPr/>
          <p:nvPr/>
        </p:nvGrpSpPr>
        <p:grpSpPr>
          <a:xfrm>
            <a:off x="1102263" y="1587307"/>
            <a:ext cx="7673612" cy="4985693"/>
            <a:chOff x="1102263" y="1587307"/>
            <a:chExt cx="7673612" cy="4985693"/>
          </a:xfrm>
        </p:grpSpPr>
        <p:pic>
          <p:nvPicPr>
            <p:cNvPr id="6" name="Imagem 5" descr="Audio_Mask_Graph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2263" y="1603177"/>
              <a:ext cx="7673612" cy="4969823"/>
            </a:xfrm>
            <a:prstGeom prst="rect">
              <a:avLst/>
            </a:prstGeom>
          </p:spPr>
        </p:pic>
        <p:sp>
          <p:nvSpPr>
            <p:cNvPr id="7" name="CaixaDeTexto 6"/>
            <p:cNvSpPr txBox="1"/>
            <p:nvPr/>
          </p:nvSpPr>
          <p:spPr>
            <a:xfrm>
              <a:off x="5328060" y="1587307"/>
              <a:ext cx="14029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Mascarador</a:t>
              </a:r>
              <a:endParaRPr lang="pt-BR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677884" y="2143469"/>
              <a:ext cx="171072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Limiar de </a:t>
              </a:r>
            </a:p>
            <a:p>
              <a:r>
                <a:rPr lang="pt-BR" dirty="0" smtClean="0"/>
                <a:t>Mascaramento</a:t>
              </a:r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2034640" y="3400273"/>
              <a:ext cx="10054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400" dirty="0" smtClean="0"/>
                <a:t>Limiar de </a:t>
              </a:r>
            </a:p>
            <a:p>
              <a:r>
                <a:rPr lang="pt-BR" sz="1400" dirty="0" smtClean="0"/>
                <a:t>Audibilidade</a:t>
              </a:r>
            </a:p>
            <a:p>
              <a:r>
                <a:rPr lang="pt-BR" sz="1400" dirty="0" smtClean="0"/>
                <a:t>em Silêncio</a:t>
              </a:r>
              <a:endParaRPr lang="pt-BR" sz="14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707571" y="4241442"/>
              <a:ext cx="103315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pt-BR" sz="1400" dirty="0" smtClean="0"/>
                <a:t>Som Mascarado</a:t>
              </a:r>
              <a:endParaRPr lang="pt-BR" sz="1400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304803" y="6181077"/>
              <a:ext cx="18389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Freqüência (Hz)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 rot="16200000">
              <a:off x="-281053" y="3602153"/>
              <a:ext cx="30649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/>
                <a:t>Nível de Pressão Sonora (dB)</a:t>
              </a:r>
              <a:endParaRPr lang="pt-BR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391392" y="3146934"/>
            <a:ext cx="1446815" cy="2660100"/>
            <a:chOff x="5391392" y="3146934"/>
            <a:chExt cx="1446815" cy="2660100"/>
          </a:xfrm>
        </p:grpSpPr>
        <p:sp>
          <p:nvSpPr>
            <p:cNvPr id="14" name="Retângulo 13"/>
            <p:cNvSpPr/>
            <p:nvPr/>
          </p:nvSpPr>
          <p:spPr>
            <a:xfrm>
              <a:off x="5391392" y="3548418"/>
              <a:ext cx="217837" cy="2258616"/>
            </a:xfrm>
            <a:prstGeom prst="rect">
              <a:avLst/>
            </a:prstGeom>
            <a:solidFill>
              <a:srgbClr val="FF6600">
                <a:alpha val="67000"/>
              </a:srgbClr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5805054" y="3146934"/>
              <a:ext cx="103315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1400" dirty="0" smtClean="0"/>
                <a:t>Som Não- Mascarado</a:t>
              </a:r>
              <a:endParaRPr lang="pt-BR" sz="1400" dirty="0"/>
            </a:p>
          </p:txBody>
        </p:sp>
        <p:cxnSp>
          <p:nvCxnSpPr>
            <p:cNvPr id="17" name="Conector de seta reta 16"/>
            <p:cNvCxnSpPr/>
            <p:nvPr/>
          </p:nvCxnSpPr>
          <p:spPr>
            <a:xfrm rot="10800000" flipV="1">
              <a:off x="5664529" y="3645726"/>
              <a:ext cx="285008" cy="28500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orma livre 17"/>
          <p:cNvSpPr/>
          <p:nvPr/>
        </p:nvSpPr>
        <p:spPr>
          <a:xfrm>
            <a:off x="1995055" y="1757548"/>
            <a:ext cx="6638306" cy="3422073"/>
          </a:xfrm>
          <a:custGeom>
            <a:avLst/>
            <a:gdLst>
              <a:gd name="connsiteX0" fmla="*/ 0 w 6638306"/>
              <a:gd name="connsiteY0" fmla="*/ 0 h 3422073"/>
              <a:gd name="connsiteX1" fmla="*/ 213755 w 6638306"/>
              <a:gd name="connsiteY1" fmla="*/ 308758 h 3422073"/>
              <a:gd name="connsiteX2" fmla="*/ 427511 w 6638306"/>
              <a:gd name="connsiteY2" fmla="*/ 665018 h 3422073"/>
              <a:gd name="connsiteX3" fmla="*/ 546264 w 6638306"/>
              <a:gd name="connsiteY3" fmla="*/ 914400 h 3422073"/>
              <a:gd name="connsiteX4" fmla="*/ 926275 w 6638306"/>
              <a:gd name="connsiteY4" fmla="*/ 1413164 h 3422073"/>
              <a:gd name="connsiteX5" fmla="*/ 1151906 w 6638306"/>
              <a:gd name="connsiteY5" fmla="*/ 1721922 h 3422073"/>
              <a:gd name="connsiteX6" fmla="*/ 1318161 w 6638306"/>
              <a:gd name="connsiteY6" fmla="*/ 1876301 h 3422073"/>
              <a:gd name="connsiteX7" fmla="*/ 1436914 w 6638306"/>
              <a:gd name="connsiteY7" fmla="*/ 1983179 h 3422073"/>
              <a:gd name="connsiteX8" fmla="*/ 1638794 w 6638306"/>
              <a:gd name="connsiteY8" fmla="*/ 1983179 h 3422073"/>
              <a:gd name="connsiteX9" fmla="*/ 1864426 w 6638306"/>
              <a:gd name="connsiteY9" fmla="*/ 1911927 h 3422073"/>
              <a:gd name="connsiteX10" fmla="*/ 2066306 w 6638306"/>
              <a:gd name="connsiteY10" fmla="*/ 1686296 h 3422073"/>
              <a:gd name="connsiteX11" fmla="*/ 2268187 w 6638306"/>
              <a:gd name="connsiteY11" fmla="*/ 1448790 h 3422073"/>
              <a:gd name="connsiteX12" fmla="*/ 2470067 w 6638306"/>
              <a:gd name="connsiteY12" fmla="*/ 1151907 h 3422073"/>
              <a:gd name="connsiteX13" fmla="*/ 2600696 w 6638306"/>
              <a:gd name="connsiteY13" fmla="*/ 890649 h 3422073"/>
              <a:gd name="connsiteX14" fmla="*/ 2790701 w 6638306"/>
              <a:gd name="connsiteY14" fmla="*/ 831273 h 3422073"/>
              <a:gd name="connsiteX15" fmla="*/ 2956955 w 6638306"/>
              <a:gd name="connsiteY15" fmla="*/ 950026 h 3422073"/>
              <a:gd name="connsiteX16" fmla="*/ 3016332 w 6638306"/>
              <a:gd name="connsiteY16" fmla="*/ 1140031 h 3422073"/>
              <a:gd name="connsiteX17" fmla="*/ 3135085 w 6638306"/>
              <a:gd name="connsiteY17" fmla="*/ 1460665 h 3422073"/>
              <a:gd name="connsiteX18" fmla="*/ 3253839 w 6638306"/>
              <a:gd name="connsiteY18" fmla="*/ 1816925 h 3422073"/>
              <a:gd name="connsiteX19" fmla="*/ 3372592 w 6638306"/>
              <a:gd name="connsiteY19" fmla="*/ 2196935 h 3422073"/>
              <a:gd name="connsiteX20" fmla="*/ 3503220 w 6638306"/>
              <a:gd name="connsiteY20" fmla="*/ 2446317 h 3422073"/>
              <a:gd name="connsiteX21" fmla="*/ 3681350 w 6638306"/>
              <a:gd name="connsiteY21" fmla="*/ 2743200 h 3422073"/>
              <a:gd name="connsiteX22" fmla="*/ 3871355 w 6638306"/>
              <a:gd name="connsiteY22" fmla="*/ 2980707 h 3422073"/>
              <a:gd name="connsiteX23" fmla="*/ 4049485 w 6638306"/>
              <a:gd name="connsiteY23" fmla="*/ 3111335 h 3422073"/>
              <a:gd name="connsiteX24" fmla="*/ 4108862 w 6638306"/>
              <a:gd name="connsiteY24" fmla="*/ 3194462 h 3422073"/>
              <a:gd name="connsiteX25" fmla="*/ 4239490 w 6638306"/>
              <a:gd name="connsiteY25" fmla="*/ 3123210 h 3422073"/>
              <a:gd name="connsiteX26" fmla="*/ 4393870 w 6638306"/>
              <a:gd name="connsiteY26" fmla="*/ 3075709 h 3422073"/>
              <a:gd name="connsiteX27" fmla="*/ 4572000 w 6638306"/>
              <a:gd name="connsiteY27" fmla="*/ 3040083 h 3422073"/>
              <a:gd name="connsiteX28" fmla="*/ 4750129 w 6638306"/>
              <a:gd name="connsiteY28" fmla="*/ 3111335 h 3422073"/>
              <a:gd name="connsiteX29" fmla="*/ 4904509 w 6638306"/>
              <a:gd name="connsiteY29" fmla="*/ 3206338 h 3422073"/>
              <a:gd name="connsiteX30" fmla="*/ 5035137 w 6638306"/>
              <a:gd name="connsiteY30" fmla="*/ 3325091 h 3422073"/>
              <a:gd name="connsiteX31" fmla="*/ 5130140 w 6638306"/>
              <a:gd name="connsiteY31" fmla="*/ 3384468 h 3422073"/>
              <a:gd name="connsiteX32" fmla="*/ 5225142 w 6638306"/>
              <a:gd name="connsiteY32" fmla="*/ 3408218 h 3422073"/>
              <a:gd name="connsiteX33" fmla="*/ 5343896 w 6638306"/>
              <a:gd name="connsiteY33" fmla="*/ 3301340 h 3422073"/>
              <a:gd name="connsiteX34" fmla="*/ 5462649 w 6638306"/>
              <a:gd name="connsiteY34" fmla="*/ 3146961 h 3422073"/>
              <a:gd name="connsiteX35" fmla="*/ 5605153 w 6638306"/>
              <a:gd name="connsiteY35" fmla="*/ 2921330 h 3422073"/>
              <a:gd name="connsiteX36" fmla="*/ 5747657 w 6638306"/>
              <a:gd name="connsiteY36" fmla="*/ 2695699 h 3422073"/>
              <a:gd name="connsiteX37" fmla="*/ 5866410 w 6638306"/>
              <a:gd name="connsiteY37" fmla="*/ 2600696 h 3422073"/>
              <a:gd name="connsiteX38" fmla="*/ 5961413 w 6638306"/>
              <a:gd name="connsiteY38" fmla="*/ 2576946 h 3422073"/>
              <a:gd name="connsiteX39" fmla="*/ 6080166 w 6638306"/>
              <a:gd name="connsiteY39" fmla="*/ 2648197 h 3422073"/>
              <a:gd name="connsiteX40" fmla="*/ 6151418 w 6638306"/>
              <a:gd name="connsiteY40" fmla="*/ 2755075 h 3422073"/>
              <a:gd name="connsiteX41" fmla="*/ 6222670 w 6638306"/>
              <a:gd name="connsiteY41" fmla="*/ 2850078 h 3422073"/>
              <a:gd name="connsiteX42" fmla="*/ 6270171 w 6638306"/>
              <a:gd name="connsiteY42" fmla="*/ 2885704 h 3422073"/>
              <a:gd name="connsiteX43" fmla="*/ 6377049 w 6638306"/>
              <a:gd name="connsiteY43" fmla="*/ 2850078 h 3422073"/>
              <a:gd name="connsiteX44" fmla="*/ 6495802 w 6638306"/>
              <a:gd name="connsiteY44" fmla="*/ 2671948 h 3422073"/>
              <a:gd name="connsiteX45" fmla="*/ 6543303 w 6638306"/>
              <a:gd name="connsiteY45" fmla="*/ 2446317 h 3422073"/>
              <a:gd name="connsiteX46" fmla="*/ 6638306 w 6638306"/>
              <a:gd name="connsiteY46" fmla="*/ 2196935 h 3422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6638306" h="3422073">
                <a:moveTo>
                  <a:pt x="0" y="0"/>
                </a:moveTo>
                <a:cubicBezTo>
                  <a:pt x="71251" y="98961"/>
                  <a:pt x="142503" y="197922"/>
                  <a:pt x="213755" y="308758"/>
                </a:cubicBezTo>
                <a:cubicBezTo>
                  <a:pt x="285007" y="419594"/>
                  <a:pt x="372093" y="564078"/>
                  <a:pt x="427511" y="665018"/>
                </a:cubicBezTo>
                <a:cubicBezTo>
                  <a:pt x="482929" y="765958"/>
                  <a:pt x="463137" y="789709"/>
                  <a:pt x="546264" y="914400"/>
                </a:cubicBezTo>
                <a:cubicBezTo>
                  <a:pt x="629391" y="1039091"/>
                  <a:pt x="825335" y="1278577"/>
                  <a:pt x="926275" y="1413164"/>
                </a:cubicBezTo>
                <a:cubicBezTo>
                  <a:pt x="1027215" y="1547751"/>
                  <a:pt x="1086592" y="1644733"/>
                  <a:pt x="1151906" y="1721922"/>
                </a:cubicBezTo>
                <a:cubicBezTo>
                  <a:pt x="1217220" y="1799111"/>
                  <a:pt x="1270660" y="1832758"/>
                  <a:pt x="1318161" y="1876301"/>
                </a:cubicBezTo>
                <a:cubicBezTo>
                  <a:pt x="1365662" y="1919844"/>
                  <a:pt x="1383475" y="1965366"/>
                  <a:pt x="1436914" y="1983179"/>
                </a:cubicBezTo>
                <a:cubicBezTo>
                  <a:pt x="1490353" y="2000992"/>
                  <a:pt x="1567542" y="1995054"/>
                  <a:pt x="1638794" y="1983179"/>
                </a:cubicBezTo>
                <a:cubicBezTo>
                  <a:pt x="1710046" y="1971304"/>
                  <a:pt x="1793174" y="1961407"/>
                  <a:pt x="1864426" y="1911927"/>
                </a:cubicBezTo>
                <a:cubicBezTo>
                  <a:pt x="1935678" y="1862447"/>
                  <a:pt x="1999013" y="1763486"/>
                  <a:pt x="2066306" y="1686296"/>
                </a:cubicBezTo>
                <a:cubicBezTo>
                  <a:pt x="2133600" y="1609107"/>
                  <a:pt x="2200894" y="1537855"/>
                  <a:pt x="2268187" y="1448790"/>
                </a:cubicBezTo>
                <a:cubicBezTo>
                  <a:pt x="2335481" y="1359725"/>
                  <a:pt x="2414649" y="1244930"/>
                  <a:pt x="2470067" y="1151907"/>
                </a:cubicBezTo>
                <a:cubicBezTo>
                  <a:pt x="2525485" y="1058884"/>
                  <a:pt x="2547257" y="944088"/>
                  <a:pt x="2600696" y="890649"/>
                </a:cubicBezTo>
                <a:cubicBezTo>
                  <a:pt x="2654135" y="837210"/>
                  <a:pt x="2731325" y="821377"/>
                  <a:pt x="2790701" y="831273"/>
                </a:cubicBezTo>
                <a:cubicBezTo>
                  <a:pt x="2850078" y="841169"/>
                  <a:pt x="2919350" y="898566"/>
                  <a:pt x="2956955" y="950026"/>
                </a:cubicBezTo>
                <a:cubicBezTo>
                  <a:pt x="2994560" y="1001486"/>
                  <a:pt x="2986644" y="1054925"/>
                  <a:pt x="3016332" y="1140031"/>
                </a:cubicBezTo>
                <a:cubicBezTo>
                  <a:pt x="3046020" y="1225137"/>
                  <a:pt x="3095501" y="1347849"/>
                  <a:pt x="3135085" y="1460665"/>
                </a:cubicBezTo>
                <a:cubicBezTo>
                  <a:pt x="3174669" y="1573481"/>
                  <a:pt x="3214255" y="1694213"/>
                  <a:pt x="3253839" y="1816925"/>
                </a:cubicBezTo>
                <a:cubicBezTo>
                  <a:pt x="3293423" y="1939637"/>
                  <a:pt x="3331029" y="2092036"/>
                  <a:pt x="3372592" y="2196935"/>
                </a:cubicBezTo>
                <a:cubicBezTo>
                  <a:pt x="3414155" y="2301834"/>
                  <a:pt x="3451760" y="2355273"/>
                  <a:pt x="3503220" y="2446317"/>
                </a:cubicBezTo>
                <a:cubicBezTo>
                  <a:pt x="3554680" y="2537361"/>
                  <a:pt x="3619994" y="2654135"/>
                  <a:pt x="3681350" y="2743200"/>
                </a:cubicBezTo>
                <a:cubicBezTo>
                  <a:pt x="3742706" y="2832265"/>
                  <a:pt x="3809999" y="2919351"/>
                  <a:pt x="3871355" y="2980707"/>
                </a:cubicBezTo>
                <a:cubicBezTo>
                  <a:pt x="3932711" y="3042063"/>
                  <a:pt x="4009901" y="3075709"/>
                  <a:pt x="4049485" y="3111335"/>
                </a:cubicBezTo>
                <a:cubicBezTo>
                  <a:pt x="4089069" y="3146961"/>
                  <a:pt x="4077195" y="3192483"/>
                  <a:pt x="4108862" y="3194462"/>
                </a:cubicBezTo>
                <a:cubicBezTo>
                  <a:pt x="4140530" y="3196441"/>
                  <a:pt x="4191989" y="3143002"/>
                  <a:pt x="4239490" y="3123210"/>
                </a:cubicBezTo>
                <a:cubicBezTo>
                  <a:pt x="4286991" y="3103418"/>
                  <a:pt x="4338452" y="3089564"/>
                  <a:pt x="4393870" y="3075709"/>
                </a:cubicBezTo>
                <a:cubicBezTo>
                  <a:pt x="4449288" y="3061855"/>
                  <a:pt x="4512624" y="3034145"/>
                  <a:pt x="4572000" y="3040083"/>
                </a:cubicBezTo>
                <a:cubicBezTo>
                  <a:pt x="4631376" y="3046021"/>
                  <a:pt x="4694711" y="3083626"/>
                  <a:pt x="4750129" y="3111335"/>
                </a:cubicBezTo>
                <a:cubicBezTo>
                  <a:pt x="4805547" y="3139044"/>
                  <a:pt x="4857008" y="3170712"/>
                  <a:pt x="4904509" y="3206338"/>
                </a:cubicBezTo>
                <a:cubicBezTo>
                  <a:pt x="4952010" y="3241964"/>
                  <a:pt x="4997532" y="3295403"/>
                  <a:pt x="5035137" y="3325091"/>
                </a:cubicBezTo>
                <a:cubicBezTo>
                  <a:pt x="5072742" y="3354779"/>
                  <a:pt x="5098472" y="3370613"/>
                  <a:pt x="5130140" y="3384468"/>
                </a:cubicBezTo>
                <a:cubicBezTo>
                  <a:pt x="5161808" y="3398323"/>
                  <a:pt x="5189516" y="3422073"/>
                  <a:pt x="5225142" y="3408218"/>
                </a:cubicBezTo>
                <a:cubicBezTo>
                  <a:pt x="5260768" y="3394363"/>
                  <a:pt x="5304312" y="3344883"/>
                  <a:pt x="5343896" y="3301340"/>
                </a:cubicBezTo>
                <a:cubicBezTo>
                  <a:pt x="5383480" y="3257797"/>
                  <a:pt x="5419106" y="3210296"/>
                  <a:pt x="5462649" y="3146961"/>
                </a:cubicBezTo>
                <a:cubicBezTo>
                  <a:pt x="5506192" y="3083626"/>
                  <a:pt x="5605153" y="2921330"/>
                  <a:pt x="5605153" y="2921330"/>
                </a:cubicBezTo>
                <a:cubicBezTo>
                  <a:pt x="5652654" y="2846120"/>
                  <a:pt x="5704114" y="2749138"/>
                  <a:pt x="5747657" y="2695699"/>
                </a:cubicBezTo>
                <a:cubicBezTo>
                  <a:pt x="5791200" y="2642260"/>
                  <a:pt x="5830784" y="2620488"/>
                  <a:pt x="5866410" y="2600696"/>
                </a:cubicBezTo>
                <a:cubicBezTo>
                  <a:pt x="5902036" y="2580904"/>
                  <a:pt x="5925787" y="2569029"/>
                  <a:pt x="5961413" y="2576946"/>
                </a:cubicBezTo>
                <a:cubicBezTo>
                  <a:pt x="5997039" y="2584863"/>
                  <a:pt x="6048499" y="2618509"/>
                  <a:pt x="6080166" y="2648197"/>
                </a:cubicBezTo>
                <a:cubicBezTo>
                  <a:pt x="6111833" y="2677885"/>
                  <a:pt x="6127667" y="2721428"/>
                  <a:pt x="6151418" y="2755075"/>
                </a:cubicBezTo>
                <a:cubicBezTo>
                  <a:pt x="6175169" y="2788722"/>
                  <a:pt x="6202878" y="2828307"/>
                  <a:pt x="6222670" y="2850078"/>
                </a:cubicBezTo>
                <a:cubicBezTo>
                  <a:pt x="6242462" y="2871849"/>
                  <a:pt x="6244441" y="2885704"/>
                  <a:pt x="6270171" y="2885704"/>
                </a:cubicBezTo>
                <a:cubicBezTo>
                  <a:pt x="6295901" y="2885704"/>
                  <a:pt x="6339444" y="2885704"/>
                  <a:pt x="6377049" y="2850078"/>
                </a:cubicBezTo>
                <a:cubicBezTo>
                  <a:pt x="6414654" y="2814452"/>
                  <a:pt x="6468093" y="2739242"/>
                  <a:pt x="6495802" y="2671948"/>
                </a:cubicBezTo>
                <a:cubicBezTo>
                  <a:pt x="6523511" y="2604654"/>
                  <a:pt x="6519552" y="2525486"/>
                  <a:pt x="6543303" y="2446317"/>
                </a:cubicBezTo>
                <a:cubicBezTo>
                  <a:pt x="6567054" y="2367148"/>
                  <a:pt x="6602680" y="2282041"/>
                  <a:pt x="6638306" y="2196935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Escala Bark 1/2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Heinrich </a:t>
            </a:r>
            <a:r>
              <a:rPr lang="pt-BR" dirty="0" err="1" smtClean="0"/>
              <a:t>Barkhausen</a:t>
            </a:r>
            <a:r>
              <a:rPr lang="pt-BR" dirty="0" smtClean="0"/>
              <a:t> – primeira medição subjetiva de intensidade sonora</a:t>
            </a:r>
          </a:p>
          <a:p>
            <a:r>
              <a:rPr lang="pt-BR" dirty="0" err="1" smtClean="0"/>
              <a:t>Eberhard</a:t>
            </a:r>
            <a:r>
              <a:rPr lang="pt-BR" dirty="0" smtClean="0"/>
              <a:t> </a:t>
            </a:r>
            <a:r>
              <a:rPr lang="pt-BR" dirty="0" err="1" smtClean="0"/>
              <a:t>Zwicker</a:t>
            </a:r>
            <a:r>
              <a:rPr lang="pt-BR" dirty="0" smtClean="0"/>
              <a:t>, 1961 – proposta da escala Psicoacústica</a:t>
            </a:r>
          </a:p>
          <a:p>
            <a:pPr lvl="1"/>
            <a:r>
              <a:rPr lang="pt-BR" dirty="0" smtClean="0"/>
              <a:t>Graduação do espectro em </a:t>
            </a:r>
            <a:r>
              <a:rPr lang="pt-BR" b="1" dirty="0" smtClean="0">
                <a:solidFill>
                  <a:srgbClr val="FF0000"/>
                </a:solidFill>
              </a:rPr>
              <a:t>Bandas Críticas</a:t>
            </a:r>
            <a:r>
              <a:rPr lang="pt-BR" dirty="0" smtClean="0"/>
              <a:t> (regiões de mascaramento constante).</a:t>
            </a:r>
          </a:p>
          <a:p>
            <a:pPr lvl="1"/>
            <a:r>
              <a:rPr lang="pt-BR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Bandas Críticas (1 Bark de Extensão).</a:t>
            </a:r>
          </a:p>
          <a:p>
            <a:pPr lvl="1"/>
            <a:r>
              <a:rPr lang="pt-BR" dirty="0" smtClean="0"/>
              <a:t>Há várias outras escalas, resultantes de diferentes processos de medida.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Escala Bark 2/2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Conversão Hz </a:t>
            </a:r>
            <a:r>
              <a:rPr lang="pt-BR" dirty="0" smtClean="0">
                <a:sym typeface="Symbol"/>
              </a:rPr>
              <a:t> </a:t>
            </a:r>
            <a:r>
              <a:rPr lang="pt-BR" dirty="0" smtClean="0"/>
              <a:t>Bark</a:t>
            </a:r>
          </a:p>
          <a:p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86</a:t>
            </a:fld>
            <a:endParaRPr lang="en-GB" dirty="0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1276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0" y="15906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m 14" descr="Bark_Hz.png"/>
          <p:cNvPicPr>
            <a:picLocks noChangeAspect="1"/>
          </p:cNvPicPr>
          <p:nvPr/>
        </p:nvPicPr>
        <p:blipFill>
          <a:blip r:embed="rId2" cstate="print"/>
          <a:srcRect l="3247" t="5861" r="8590" b="372"/>
          <a:stretch>
            <a:fillRect/>
          </a:stretch>
        </p:blipFill>
        <p:spPr>
          <a:xfrm>
            <a:off x="1925001" y="2042560"/>
            <a:ext cx="5402069" cy="4310743"/>
          </a:xfrm>
          <a:prstGeom prst="rect">
            <a:avLst/>
          </a:prstGeom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5609" y="4439086"/>
            <a:ext cx="3722080" cy="988677"/>
          </a:xfrm>
          <a:prstGeom prst="rect">
            <a:avLst/>
          </a:prstGeom>
          <a:noFill/>
        </p:spPr>
      </p:pic>
      <p:grpSp>
        <p:nvGrpSpPr>
          <p:cNvPr id="19" name="Grupo 18"/>
          <p:cNvGrpSpPr/>
          <p:nvPr/>
        </p:nvGrpSpPr>
        <p:grpSpPr>
          <a:xfrm>
            <a:off x="7398327" y="3823855"/>
            <a:ext cx="1104405" cy="688769"/>
            <a:chOff x="7398327" y="3811980"/>
            <a:chExt cx="1104405" cy="688769"/>
          </a:xfrm>
        </p:grpSpPr>
        <p:sp>
          <p:nvSpPr>
            <p:cNvPr id="16" name="Texto Explicativo 1 15"/>
            <p:cNvSpPr/>
            <p:nvPr/>
          </p:nvSpPr>
          <p:spPr>
            <a:xfrm>
              <a:off x="7398327" y="3811980"/>
              <a:ext cx="1104405" cy="688769"/>
            </a:xfrm>
            <a:prstGeom prst="borderCallout1">
              <a:avLst>
                <a:gd name="adj1" fmla="val 18750"/>
                <a:gd name="adj2" fmla="val -8333"/>
                <a:gd name="adj3" fmla="val 90086"/>
                <a:gd name="adj4" fmla="val -57688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7588333" y="3823861"/>
              <a:ext cx="85151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Freq.</a:t>
              </a:r>
            </a:p>
            <a:p>
              <a:r>
                <a:rPr lang="pt-BR" dirty="0" smtClean="0"/>
                <a:t>em Hz</a:t>
              </a:r>
              <a:endParaRPr lang="pt-BR" dirty="0"/>
            </a:p>
          </p:txBody>
        </p:sp>
      </p:grp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26" name="Grupo 25"/>
          <p:cNvGrpSpPr/>
          <p:nvPr/>
        </p:nvGrpSpPr>
        <p:grpSpPr>
          <a:xfrm>
            <a:off x="1187531" y="4954980"/>
            <a:ext cx="710539" cy="481939"/>
            <a:chOff x="1187531" y="4954980"/>
            <a:chExt cx="710539" cy="481939"/>
          </a:xfrm>
        </p:grpSpPr>
        <p:sp>
          <p:nvSpPr>
            <p:cNvPr id="21" name="Texto Explicativo 1 20"/>
            <p:cNvSpPr/>
            <p:nvPr/>
          </p:nvSpPr>
          <p:spPr>
            <a:xfrm flipH="1">
              <a:off x="1187531" y="4963885"/>
              <a:ext cx="710539" cy="473034"/>
            </a:xfrm>
            <a:prstGeom prst="borderCallout1">
              <a:avLst>
                <a:gd name="adj1" fmla="val 18750"/>
                <a:gd name="adj2" fmla="val -8333"/>
                <a:gd name="adj3" fmla="val -47989"/>
                <a:gd name="adj4" fmla="val -20919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217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77539" y="4954980"/>
              <a:ext cx="364672" cy="4558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172" name="Rectangle 12"/>
          <p:cNvSpPr>
            <a:spLocks noChangeArrowheads="1"/>
          </p:cNvSpPr>
          <p:nvPr/>
        </p:nvSpPr>
        <p:spPr bwMode="auto">
          <a:xfrm>
            <a:off x="0" y="1076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2493818" y="2398816"/>
            <a:ext cx="3586348" cy="3443844"/>
            <a:chOff x="2493818" y="2398816"/>
            <a:chExt cx="3586348" cy="3443844"/>
          </a:xfrm>
        </p:grpSpPr>
        <p:cxnSp>
          <p:nvCxnSpPr>
            <p:cNvPr id="32" name="Conector reto 31"/>
            <p:cNvCxnSpPr/>
            <p:nvPr/>
          </p:nvCxnSpPr>
          <p:spPr>
            <a:xfrm>
              <a:off x="2493818" y="2398816"/>
              <a:ext cx="35863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2493818" y="3088571"/>
              <a:ext cx="172192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2493818" y="3778326"/>
              <a:ext cx="8668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>
              <a:off x="2493818" y="4468081"/>
              <a:ext cx="3918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>
              <a:off x="2493818" y="5157836"/>
              <a:ext cx="1662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2327565" y="5486399"/>
              <a:ext cx="6887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rot="5400000">
              <a:off x="2213755" y="5146965"/>
              <a:ext cx="13636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 rot="5400000">
              <a:off x="2272142" y="4801591"/>
              <a:ext cx="20742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 rot="5400000">
              <a:off x="2841170" y="4474030"/>
              <a:ext cx="27372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rot="5400000">
              <a:off x="4304804" y="4122718"/>
              <a:ext cx="341613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upo 47"/>
          <p:cNvGrpSpPr/>
          <p:nvPr/>
        </p:nvGrpSpPr>
        <p:grpSpPr>
          <a:xfrm>
            <a:off x="1258785" y="4275118"/>
            <a:ext cx="1733797" cy="2264535"/>
            <a:chOff x="1258785" y="4275118"/>
            <a:chExt cx="1733797" cy="2264535"/>
          </a:xfrm>
        </p:grpSpPr>
        <p:sp>
          <p:nvSpPr>
            <p:cNvPr id="37" name="Elipse 36"/>
            <p:cNvSpPr/>
            <p:nvPr/>
          </p:nvSpPr>
          <p:spPr>
            <a:xfrm>
              <a:off x="2363189" y="4275118"/>
              <a:ext cx="629393" cy="1805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1258785" y="6139543"/>
              <a:ext cx="1031051" cy="4001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olidFill>
                    <a:srgbClr val="FF0000"/>
                  </a:solidFill>
                  <a:sym typeface="Symbol"/>
                </a:rPr>
                <a:t></a:t>
              </a:r>
              <a:r>
                <a:rPr lang="pt-BR" dirty="0" smtClean="0">
                  <a:solidFill>
                    <a:srgbClr val="FF0000"/>
                  </a:solidFill>
                  <a:sym typeface="Symbol"/>
                </a:rPr>
                <a:t> </a:t>
              </a:r>
              <a:r>
                <a:rPr lang="pt-BR" dirty="0" smtClean="0">
                  <a:solidFill>
                    <a:srgbClr val="FF0000"/>
                  </a:solidFill>
                </a:rPr>
                <a:t>Linear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47" name="Conector reto 46"/>
            <p:cNvCxnSpPr>
              <a:stCxn id="38" idx="3"/>
              <a:endCxn id="37" idx="4"/>
            </p:cNvCxnSpPr>
            <p:nvPr/>
          </p:nvCxnSpPr>
          <p:spPr>
            <a:xfrm flipV="1">
              <a:off x="2289836" y="6080166"/>
              <a:ext cx="388050" cy="2594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48"/>
          <p:cNvGrpSpPr/>
          <p:nvPr/>
        </p:nvGrpSpPr>
        <p:grpSpPr>
          <a:xfrm>
            <a:off x="3944705" y="2023062"/>
            <a:ext cx="4570599" cy="876750"/>
            <a:chOff x="-1729721" y="5041374"/>
            <a:chExt cx="4570599" cy="876750"/>
          </a:xfrm>
        </p:grpSpPr>
        <p:sp>
          <p:nvSpPr>
            <p:cNvPr id="50" name="Elipse 49"/>
            <p:cNvSpPr/>
            <p:nvPr/>
          </p:nvSpPr>
          <p:spPr>
            <a:xfrm rot="15072826">
              <a:off x="-299116" y="3858126"/>
              <a:ext cx="629393" cy="349060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CaixaDeTexto 50"/>
            <p:cNvSpPr txBox="1"/>
            <p:nvPr/>
          </p:nvSpPr>
          <p:spPr>
            <a:xfrm>
              <a:off x="2066307" y="5415149"/>
              <a:ext cx="774571" cy="4001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olidFill>
                    <a:srgbClr val="FF0000"/>
                  </a:solidFill>
                  <a:sym typeface="Symbol"/>
                </a:rPr>
                <a:t></a:t>
              </a:r>
              <a:r>
                <a:rPr lang="pt-BR" dirty="0" smtClean="0">
                  <a:solidFill>
                    <a:srgbClr val="FF0000"/>
                  </a:solidFill>
                  <a:sym typeface="Symbol"/>
                </a:rPr>
                <a:t> </a:t>
              </a:r>
              <a:r>
                <a:rPr lang="pt-BR" dirty="0" err="1" smtClean="0">
                  <a:solidFill>
                    <a:srgbClr val="FF0000"/>
                  </a:solidFill>
                </a:rPr>
                <a:t>Log</a:t>
              </a:r>
              <a:endParaRPr lang="pt-BR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Conector reto 52"/>
            <p:cNvCxnSpPr>
              <a:stCxn id="51" idx="1"/>
              <a:endCxn id="50" idx="4"/>
            </p:cNvCxnSpPr>
            <p:nvPr/>
          </p:nvCxnSpPr>
          <p:spPr>
            <a:xfrm rot="10800000">
              <a:off x="1667905" y="5041374"/>
              <a:ext cx="398403" cy="57383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 dirty="0" smtClean="0"/>
              <a:t>Mascaramento na Escala Bark</a:t>
            </a:r>
            <a:endParaRPr lang="pt-BR" sz="4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Estímulos: tons puros (senoidais)</a:t>
            </a:r>
          </a:p>
          <a:p>
            <a:r>
              <a:rPr lang="pt-BR" sz="3200" dirty="0" smtClean="0">
                <a:solidFill>
                  <a:srgbClr val="FF0000"/>
                </a:solidFill>
              </a:rPr>
              <a:t>Máscaras aproximadamente constantes ao longo da freqüência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87</a:t>
            </a:fld>
            <a:endParaRPr lang="en-GB" dirty="0"/>
          </a:p>
        </p:txBody>
      </p:sp>
      <p:pic>
        <p:nvPicPr>
          <p:cNvPr id="7" name="Imagem 6" descr="mascaramento_bark_band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4556" y="3065788"/>
            <a:ext cx="6923172" cy="3295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Modelo de Mascaramento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Na escala Bark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88</a:t>
            </a:fld>
            <a:endParaRPr lang="en-GB" dirty="0"/>
          </a:p>
        </p:txBody>
      </p:sp>
      <p:grpSp>
        <p:nvGrpSpPr>
          <p:cNvPr id="37" name="Grupo 36"/>
          <p:cNvGrpSpPr/>
          <p:nvPr/>
        </p:nvGrpSpPr>
        <p:grpSpPr>
          <a:xfrm>
            <a:off x="1947688" y="2454217"/>
            <a:ext cx="5994449" cy="3442180"/>
            <a:chOff x="1603313" y="2038592"/>
            <a:chExt cx="5994449" cy="3442180"/>
          </a:xfrm>
        </p:grpSpPr>
        <p:grpSp>
          <p:nvGrpSpPr>
            <p:cNvPr id="36" name="Grupo 35"/>
            <p:cNvGrpSpPr/>
            <p:nvPr/>
          </p:nvGrpSpPr>
          <p:grpSpPr>
            <a:xfrm>
              <a:off x="2660071" y="3477494"/>
              <a:ext cx="3978235" cy="1533893"/>
              <a:chOff x="2660071" y="3477494"/>
              <a:chExt cx="3978235" cy="1533893"/>
            </a:xfrm>
          </p:grpSpPr>
          <p:sp>
            <p:nvSpPr>
              <p:cNvPr id="15" name="Triângulo retângulo 14"/>
              <p:cNvSpPr/>
              <p:nvPr/>
            </p:nvSpPr>
            <p:spPr>
              <a:xfrm>
                <a:off x="3800104" y="3479470"/>
                <a:ext cx="2838202" cy="1531917"/>
              </a:xfrm>
              <a:prstGeom prst="rtTriangle">
                <a:avLst/>
              </a:prstGeom>
              <a:solidFill>
                <a:schemeClr val="accent1"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Triângulo retângulo 15"/>
              <p:cNvSpPr/>
              <p:nvPr/>
            </p:nvSpPr>
            <p:spPr>
              <a:xfrm flipH="1">
                <a:off x="2660071" y="3477494"/>
                <a:ext cx="1138056" cy="1531917"/>
              </a:xfrm>
              <a:prstGeom prst="rtTriangle">
                <a:avLst/>
              </a:prstGeom>
              <a:solidFill>
                <a:schemeClr val="accent1">
                  <a:alpha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3014347" y="3916181"/>
              <a:ext cx="1771409" cy="1083330"/>
              <a:chOff x="2812471" y="3613049"/>
              <a:chExt cx="2512728" cy="1536695"/>
            </a:xfrm>
            <a:solidFill>
              <a:srgbClr val="E5F2FB"/>
            </a:solidFill>
          </p:grpSpPr>
          <p:sp>
            <p:nvSpPr>
              <p:cNvPr id="33" name="Triângulo retângulo 32"/>
              <p:cNvSpPr/>
              <p:nvPr/>
            </p:nvSpPr>
            <p:spPr>
              <a:xfrm>
                <a:off x="3952504" y="3648716"/>
                <a:ext cx="1372695" cy="1501028"/>
              </a:xfrm>
              <a:prstGeom prst="rtTriangle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Triângulo retângulo 33"/>
              <p:cNvSpPr/>
              <p:nvPr/>
            </p:nvSpPr>
            <p:spPr>
              <a:xfrm flipH="1">
                <a:off x="2812471" y="3613049"/>
                <a:ext cx="1138056" cy="1531917"/>
              </a:xfrm>
              <a:prstGeom prst="rtTriangle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10" name="Conector de seta reta 9"/>
            <p:cNvCxnSpPr/>
            <p:nvPr/>
          </p:nvCxnSpPr>
          <p:spPr>
            <a:xfrm rot="5400000" flipH="1" flipV="1">
              <a:off x="699453" y="3622371"/>
              <a:ext cx="3159630" cy="1588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/>
            <p:cNvCxnSpPr/>
            <p:nvPr/>
          </p:nvCxnSpPr>
          <p:spPr>
            <a:xfrm>
              <a:off x="2006925" y="5011381"/>
              <a:ext cx="5225143" cy="1588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 rot="5400000">
              <a:off x="3657600" y="3063834"/>
              <a:ext cx="783772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3752602" y="2660072"/>
              <a:ext cx="6293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3786252" y="3465597"/>
              <a:ext cx="6293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ixaDeTexto 24"/>
            <p:cNvSpPr txBox="1"/>
            <p:nvPr/>
          </p:nvSpPr>
          <p:spPr>
            <a:xfrm>
              <a:off x="4061363" y="2778827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>
                  <a:sym typeface="Symbol"/>
                </a:rPr>
                <a:t></a:t>
              </a:r>
              <a:endParaRPr lang="pt-BR" sz="2400" dirty="0"/>
            </a:p>
          </p:txBody>
        </p:sp>
        <p:sp>
          <p:nvSpPr>
            <p:cNvPr id="26" name="CaixaDeTexto 25"/>
            <p:cNvSpPr txBox="1"/>
            <p:nvPr/>
          </p:nvSpPr>
          <p:spPr>
            <a:xfrm rot="16200000">
              <a:off x="1280564" y="3299349"/>
              <a:ext cx="1045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ym typeface="Symbol"/>
                </a:rPr>
                <a:t>SPL dB</a:t>
              </a:r>
              <a:endParaRPr lang="pt-BR" sz="2000" dirty="0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6885708" y="5080662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ym typeface="Symbol"/>
                </a:rPr>
                <a:t>Bark</a:t>
              </a:r>
              <a:endParaRPr lang="pt-BR" sz="2000" dirty="0"/>
            </a:p>
          </p:txBody>
        </p:sp>
        <p:cxnSp>
          <p:nvCxnSpPr>
            <p:cNvPr id="14" name="Conector reto 13"/>
            <p:cNvCxnSpPr/>
            <p:nvPr/>
          </p:nvCxnSpPr>
          <p:spPr>
            <a:xfrm rot="5400000" flipH="1" flipV="1">
              <a:off x="2636322" y="3835730"/>
              <a:ext cx="2351314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ixaDeTexto 27"/>
            <p:cNvSpPr txBox="1"/>
            <p:nvPr/>
          </p:nvSpPr>
          <p:spPr>
            <a:xfrm rot="18392466">
              <a:off x="2375065" y="3847606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Inclinação 1</a:t>
              </a:r>
              <a:endParaRPr lang="pt-BR" dirty="0"/>
            </a:p>
          </p:txBody>
        </p:sp>
        <p:sp>
          <p:nvSpPr>
            <p:cNvPr id="29" name="CaixaDeTexto 28"/>
            <p:cNvSpPr txBox="1"/>
            <p:nvPr/>
          </p:nvSpPr>
          <p:spPr>
            <a:xfrm rot="1735531">
              <a:off x="4371989" y="3821870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Inclinação 2 (</a:t>
              </a:r>
              <a:r>
                <a:rPr lang="pt-BR" i="1" dirty="0" err="1" smtClean="0"/>
                <a:t>L</a:t>
              </a:r>
              <a:r>
                <a:rPr lang="pt-BR" baseline="-25000" dirty="0" err="1" smtClean="0"/>
                <a:t>m</a:t>
              </a:r>
              <a:r>
                <a:rPr lang="pt-BR" dirty="0" smtClean="0"/>
                <a:t>)</a:t>
              </a:r>
              <a:endParaRPr lang="pt-BR" dirty="0"/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2917392" y="2038592"/>
              <a:ext cx="27622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Nível do Mascarador : </a:t>
              </a:r>
              <a:r>
                <a:rPr lang="pt-BR" i="1" dirty="0" err="1" smtClean="0"/>
                <a:t>L</a:t>
              </a:r>
              <a:r>
                <a:rPr lang="pt-BR" baseline="-25000" dirty="0" err="1" smtClean="0"/>
                <a:t>m</a:t>
              </a:r>
              <a:endParaRPr lang="pt-BR" baseline="-25000" dirty="0" smtClean="0"/>
            </a:p>
            <a:p>
              <a:r>
                <a:rPr lang="pt-BR" dirty="0" smtClean="0"/>
                <a:t> </a:t>
              </a:r>
              <a:endParaRPr lang="pt-BR" dirty="0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2131678" y="23572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_</a:t>
              </a:r>
              <a:endParaRPr lang="pt-BR" dirty="0"/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1797203" y="246214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err="1" smtClean="0"/>
                <a:t>L</a:t>
              </a:r>
              <a:r>
                <a:rPr lang="pt-BR" baseline="-25000" dirty="0" err="1" smtClean="0"/>
                <a:t>m</a:t>
              </a:r>
              <a:endParaRPr lang="pt-BR" baseline="-25000" dirty="0"/>
            </a:p>
          </p:txBody>
        </p:sp>
      </p:grpSp>
      <p:sp>
        <p:nvSpPr>
          <p:cNvPr id="38" name="CaixaDeTexto 37"/>
          <p:cNvSpPr txBox="1"/>
          <p:nvPr/>
        </p:nvSpPr>
        <p:spPr>
          <a:xfrm>
            <a:off x="5609231" y="2893324"/>
            <a:ext cx="1834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Varia com o tipo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 de mascarador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9" name="Forma livre 38"/>
          <p:cNvSpPr/>
          <p:nvPr/>
        </p:nvSpPr>
        <p:spPr>
          <a:xfrm>
            <a:off x="4885898" y="3179927"/>
            <a:ext cx="736979" cy="313899"/>
          </a:xfrm>
          <a:custGeom>
            <a:avLst/>
            <a:gdLst>
              <a:gd name="connsiteX0" fmla="*/ 0 w 736979"/>
              <a:gd name="connsiteY0" fmla="*/ 313899 h 313899"/>
              <a:gd name="connsiteX1" fmla="*/ 218364 w 736979"/>
              <a:gd name="connsiteY1" fmla="*/ 81887 h 313899"/>
              <a:gd name="connsiteX2" fmla="*/ 736979 w 736979"/>
              <a:gd name="connsiteY2" fmla="*/ 0 h 3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6979" h="313899">
                <a:moveTo>
                  <a:pt x="0" y="313899"/>
                </a:moveTo>
                <a:cubicBezTo>
                  <a:pt x="47767" y="224051"/>
                  <a:pt x="95534" y="134203"/>
                  <a:pt x="218364" y="81887"/>
                </a:cubicBezTo>
                <a:cubicBezTo>
                  <a:pt x="341194" y="29571"/>
                  <a:pt x="539086" y="14785"/>
                  <a:pt x="736979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200" dirty="0" smtClean="0"/>
              <a:t>Composição do Mascaramento</a:t>
            </a:r>
            <a:endParaRPr lang="pt-BR" sz="4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i="1" dirty="0" smtClean="0"/>
              <a:t>I</a:t>
            </a:r>
            <a:r>
              <a:rPr lang="pt-BR" baseline="-25000" dirty="0" smtClean="0"/>
              <a:t>n</a:t>
            </a:r>
            <a:r>
              <a:rPr lang="pt-BR" dirty="0" smtClean="0"/>
              <a:t>: P</a:t>
            </a:r>
            <a:r>
              <a:rPr lang="pt-BR" sz="3200" dirty="0" smtClean="0"/>
              <a:t>onto (no tempo ou na freqüência) da curva de mascaramento devido a um mascarador </a:t>
            </a:r>
            <a:r>
              <a:rPr lang="pt-BR" sz="3200" i="1" dirty="0" smtClean="0"/>
              <a:t>n</a:t>
            </a:r>
          </a:p>
          <a:p>
            <a:r>
              <a:rPr lang="pt-BR" sz="3200" dirty="0" smtClean="0">
                <a:solidFill>
                  <a:srgbClr val="FF0000"/>
                </a:solidFill>
              </a:rPr>
              <a:t>Máscara Resultante</a:t>
            </a:r>
          </a:p>
          <a:p>
            <a:endParaRPr lang="pt-BR" sz="3200" dirty="0" smtClean="0">
              <a:solidFill>
                <a:srgbClr val="FF0000"/>
              </a:solidFill>
            </a:endParaRPr>
          </a:p>
          <a:p>
            <a:endParaRPr lang="pt-BR" sz="32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pt-BR" sz="2400" dirty="0" smtClean="0">
              <a:solidFill>
                <a:srgbClr val="FF0000"/>
              </a:solidFill>
            </a:endParaRPr>
          </a:p>
          <a:p>
            <a:pPr lvl="1">
              <a:spcBef>
                <a:spcPts val="4800"/>
              </a:spcBef>
            </a:pPr>
            <a:r>
              <a:rPr lang="pt-BR" sz="2400" dirty="0" smtClean="0"/>
              <a:t>Definição de Norma Vetorial</a:t>
            </a:r>
            <a:r>
              <a:rPr lang="pt-BR" sz="2400" dirty="0" smtClean="0">
                <a:solidFill>
                  <a:srgbClr val="FF0000"/>
                </a:solidFill>
              </a:rPr>
              <a:t> </a:t>
            </a:r>
            <a:r>
              <a:rPr lang="pt-BR" sz="2400" dirty="0" smtClean="0"/>
              <a:t>|</a:t>
            </a:r>
            <a:r>
              <a:rPr lang="pt-BR" sz="2400" dirty="0" err="1" smtClean="0"/>
              <a:t>|</a:t>
            </a:r>
            <a:r>
              <a:rPr lang="pt-BR" sz="2400" dirty="0" smtClean="0"/>
              <a:t> . |</a:t>
            </a:r>
            <a:r>
              <a:rPr lang="pt-BR" sz="2400" dirty="0" err="1" smtClean="0"/>
              <a:t>|</a:t>
            </a:r>
            <a:r>
              <a:rPr lang="pt-BR" sz="2400" i="1" baseline="-25000" dirty="0" smtClean="0"/>
              <a:t>p</a:t>
            </a:r>
            <a:endParaRPr lang="pt-BR" sz="2400" i="1" baseline="-250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89</a:t>
            </a:fld>
            <a:endParaRPr lang="en-GB" dirty="0"/>
          </a:p>
        </p:txBody>
      </p:sp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2381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5063" y="3438169"/>
            <a:ext cx="5057775" cy="1924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Audibilidade Sonora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Depende de inúmeros fatores</a:t>
            </a:r>
          </a:p>
          <a:p>
            <a:r>
              <a:rPr lang="pt-BR" dirty="0" smtClean="0">
                <a:solidFill>
                  <a:srgbClr val="FF0000"/>
                </a:solidFill>
              </a:rPr>
              <a:t>Faixa de Freqüência</a:t>
            </a:r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/>
            <a:endParaRPr lang="pt-BR" dirty="0" smtClean="0"/>
          </a:p>
          <a:p>
            <a:pPr lvl="1">
              <a:buNone/>
            </a:pPr>
            <a:endParaRPr lang="pt-BR" dirty="0" smtClean="0"/>
          </a:p>
          <a:p>
            <a:pPr lvl="2"/>
            <a:endParaRPr lang="pt-BR" dirty="0" smtClean="0">
              <a:solidFill>
                <a:srgbClr val="FF0000"/>
              </a:solidFill>
            </a:endParaRPr>
          </a:p>
          <a:p>
            <a:pPr lvl="1"/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</a:t>
            </a:fld>
            <a:endParaRPr lang="en-GB" dirty="0"/>
          </a:p>
        </p:txBody>
      </p:sp>
      <p:grpSp>
        <p:nvGrpSpPr>
          <p:cNvPr id="8" name="Grupo 7"/>
          <p:cNvGrpSpPr/>
          <p:nvPr/>
        </p:nvGrpSpPr>
        <p:grpSpPr>
          <a:xfrm>
            <a:off x="1382978" y="3603036"/>
            <a:ext cx="7530830" cy="1804533"/>
            <a:chOff x="1041778" y="2047164"/>
            <a:chExt cx="7530830" cy="1804533"/>
          </a:xfrm>
        </p:grpSpPr>
        <p:sp>
          <p:nvSpPr>
            <p:cNvPr id="9" name="Retângulo 8"/>
            <p:cNvSpPr/>
            <p:nvPr/>
          </p:nvSpPr>
          <p:spPr>
            <a:xfrm flipH="1">
              <a:off x="1733264" y="2470244"/>
              <a:ext cx="2347416" cy="245660"/>
            </a:xfrm>
            <a:prstGeom prst="rect">
              <a:avLst/>
            </a:prstGeom>
            <a:gradFill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de seta reta 9"/>
            <p:cNvCxnSpPr/>
            <p:nvPr/>
          </p:nvCxnSpPr>
          <p:spPr>
            <a:xfrm>
              <a:off x="1201003" y="2593075"/>
              <a:ext cx="7192370" cy="1588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/>
            <p:cNvSpPr txBox="1"/>
            <p:nvPr/>
          </p:nvSpPr>
          <p:spPr>
            <a:xfrm>
              <a:off x="1610435" y="2402005"/>
              <a:ext cx="243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|</a:t>
              </a:r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3960125" y="2390632"/>
              <a:ext cx="243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|</a:t>
              </a: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1096360" y="2392906"/>
              <a:ext cx="243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|</a:t>
              </a:r>
              <a:endParaRPr lang="pt-BR" dirty="0"/>
            </a:p>
          </p:txBody>
        </p:sp>
        <p:sp>
          <p:nvSpPr>
            <p:cNvPr id="14" name="Chave direita 13"/>
            <p:cNvSpPr/>
            <p:nvPr/>
          </p:nvSpPr>
          <p:spPr>
            <a:xfrm rot="5400000">
              <a:off x="5977716" y="914397"/>
              <a:ext cx="368489" cy="399879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have direita 14"/>
            <p:cNvSpPr/>
            <p:nvPr/>
          </p:nvSpPr>
          <p:spPr>
            <a:xfrm rot="5400000">
              <a:off x="2723825" y="1807227"/>
              <a:ext cx="368489" cy="2213131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have direita 15"/>
            <p:cNvSpPr/>
            <p:nvPr/>
          </p:nvSpPr>
          <p:spPr>
            <a:xfrm rot="5400000">
              <a:off x="1264629" y="2679569"/>
              <a:ext cx="368489" cy="468447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8011236" y="2047164"/>
              <a:ext cx="561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/>
                <a:t>Hz</a:t>
              </a:r>
              <a:endParaRPr lang="pt-BR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1489879" y="2047164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/>
                <a:t>20</a:t>
              </a:r>
              <a:endParaRPr lang="pt-BR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621206" y="2047164"/>
              <a:ext cx="1042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/>
                <a:t>20000</a:t>
              </a:r>
              <a:endParaRPr lang="pt-BR" dirty="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041778" y="204716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/>
                <a:t>0</a:t>
              </a:r>
              <a:endParaRPr lang="pt-BR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1071352" y="3020700"/>
              <a:ext cx="8178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/>
                <a:t>Infra</a:t>
              </a:r>
            </a:p>
            <a:p>
              <a:r>
                <a:rPr lang="pt-BR" sz="2400" dirty="0" smtClean="0"/>
                <a:t>Som</a:t>
              </a:r>
              <a:endParaRPr lang="pt-BR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754808" y="3020700"/>
              <a:ext cx="8354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400" dirty="0" smtClean="0"/>
                <a:t>Ultra</a:t>
              </a:r>
            </a:p>
            <a:p>
              <a:r>
                <a:rPr lang="pt-BR" sz="2400" dirty="0" smtClean="0"/>
                <a:t>Som</a:t>
              </a:r>
              <a:endParaRPr lang="pt-BR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2290555" y="3020700"/>
              <a:ext cx="12121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dirty="0" smtClean="0"/>
                <a:t>Som </a:t>
              </a:r>
            </a:p>
            <a:p>
              <a:pPr algn="ctr"/>
              <a:r>
                <a:rPr lang="pt-BR" sz="2400" dirty="0" smtClean="0"/>
                <a:t>Audível</a:t>
              </a:r>
              <a:endParaRPr lang="pt-BR" dirty="0"/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1505261" y="5912268"/>
            <a:ext cx="7189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rgbClr val="FF0000"/>
                </a:solidFill>
              </a:rPr>
              <a:t>Mais detalhes em “Modelos Psicoacústicos”</a:t>
            </a:r>
            <a:endParaRPr lang="pt-BR" sz="2800" dirty="0">
              <a:solidFill>
                <a:srgbClr val="FF0000"/>
              </a:solidFill>
            </a:endParaRPr>
          </a:p>
        </p:txBody>
      </p:sp>
      <p:pic>
        <p:nvPicPr>
          <p:cNvPr id="27" name="sweep_5Hz_25kHz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735888" y="50577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 Resultante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Soma de componentes senoidais</a:t>
            </a:r>
            <a:endParaRPr lang="pt-BR" sz="28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90</a:t>
            </a:fld>
            <a:endParaRPr lang="en-GB" dirty="0"/>
          </a:p>
        </p:txBody>
      </p:sp>
      <p:grpSp>
        <p:nvGrpSpPr>
          <p:cNvPr id="11" name="Grupo 10"/>
          <p:cNvGrpSpPr/>
          <p:nvPr/>
        </p:nvGrpSpPr>
        <p:grpSpPr>
          <a:xfrm>
            <a:off x="1019624" y="1856096"/>
            <a:ext cx="6786887" cy="4667534"/>
            <a:chOff x="1401768" y="1856096"/>
            <a:chExt cx="6786887" cy="4667534"/>
          </a:xfrm>
        </p:grpSpPr>
        <p:pic>
          <p:nvPicPr>
            <p:cNvPr id="7" name="Espaço Reservado para Conteúdo 5" descr="B.jpg"/>
            <p:cNvPicPr>
              <a:picLocks noChangeAspect="1"/>
            </p:cNvPicPr>
            <p:nvPr/>
          </p:nvPicPr>
          <p:blipFill>
            <a:blip r:embed="rId2" cstate="print"/>
            <a:srcRect t="2681" b="2085"/>
            <a:stretch>
              <a:fillRect/>
            </a:stretch>
          </p:blipFill>
          <p:spPr>
            <a:xfrm>
              <a:off x="1621760" y="1856096"/>
              <a:ext cx="6566895" cy="4667534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 rot="16200000">
              <a:off x="1079019" y="3496606"/>
              <a:ext cx="1045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ym typeface="Symbol"/>
                </a:rPr>
                <a:t>SPL dB</a:t>
              </a:r>
              <a:endParaRPr lang="pt-BR" sz="20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4500519" y="6028559"/>
              <a:ext cx="16542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pt-BR" dirty="0" smtClean="0">
                  <a:sym typeface="Symbol"/>
                </a:rPr>
                <a:t>Freqüência (Hz)</a:t>
              </a:r>
              <a:endParaRPr lang="pt-BR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5636525" y="2640865"/>
            <a:ext cx="1564720" cy="771075"/>
            <a:chOff x="5636525" y="2640865"/>
            <a:chExt cx="1564720" cy="771075"/>
          </a:xfrm>
        </p:grpSpPr>
        <p:sp>
          <p:nvSpPr>
            <p:cNvPr id="15" name="CaixaDeTexto 14"/>
            <p:cNvSpPr txBox="1"/>
            <p:nvPr/>
          </p:nvSpPr>
          <p:spPr>
            <a:xfrm>
              <a:off x="6298434" y="2640865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Masc.</a:t>
              </a:r>
            </a:p>
            <a:p>
              <a:r>
                <a:rPr lang="pt-BR" b="1" dirty="0" smtClean="0">
                  <a:solidFill>
                    <a:srgbClr val="FF0000"/>
                  </a:solidFill>
                </a:rPr>
                <a:t>Global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5636525" y="2838735"/>
              <a:ext cx="573206" cy="573205"/>
            </a:xfrm>
            <a:custGeom>
              <a:avLst/>
              <a:gdLst>
                <a:gd name="connsiteX0" fmla="*/ 573206 w 573206"/>
                <a:gd name="connsiteY0" fmla="*/ 81886 h 573205"/>
                <a:gd name="connsiteX1" fmla="*/ 313899 w 573206"/>
                <a:gd name="connsiteY1" fmla="*/ 81886 h 573205"/>
                <a:gd name="connsiteX2" fmla="*/ 0 w 573206"/>
                <a:gd name="connsiteY2" fmla="*/ 573205 h 57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06" h="573205">
                  <a:moveTo>
                    <a:pt x="573206" y="81886"/>
                  </a:moveTo>
                  <a:cubicBezTo>
                    <a:pt x="491319" y="40943"/>
                    <a:pt x="409433" y="0"/>
                    <a:pt x="313899" y="81886"/>
                  </a:cubicBezTo>
                  <a:cubicBezTo>
                    <a:pt x="218365" y="163772"/>
                    <a:pt x="109182" y="368488"/>
                    <a:pt x="0" y="573205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060812" y="2320120"/>
            <a:ext cx="3057098" cy="723333"/>
            <a:chOff x="2060812" y="2320120"/>
            <a:chExt cx="3057098" cy="723333"/>
          </a:xfrm>
        </p:grpSpPr>
        <p:sp>
          <p:nvSpPr>
            <p:cNvPr id="12" name="CaixaDeTexto 11"/>
            <p:cNvSpPr txBox="1"/>
            <p:nvPr/>
          </p:nvSpPr>
          <p:spPr>
            <a:xfrm>
              <a:off x="2429302" y="232012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0000FF"/>
                  </a:solidFill>
                </a:rPr>
                <a:t>Sinal</a:t>
              </a:r>
              <a:endParaRPr lang="pt-BR" b="1" dirty="0">
                <a:solidFill>
                  <a:srgbClr val="0000FF"/>
                </a:solidFill>
              </a:endParaRPr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2060812" y="2479343"/>
              <a:ext cx="382137" cy="127379"/>
            </a:xfrm>
            <a:custGeom>
              <a:avLst/>
              <a:gdLst>
                <a:gd name="connsiteX0" fmla="*/ 382137 w 382137"/>
                <a:gd name="connsiteY0" fmla="*/ 18197 h 127379"/>
                <a:gd name="connsiteX1" fmla="*/ 95534 w 382137"/>
                <a:gd name="connsiteY1" fmla="*/ 18197 h 127379"/>
                <a:gd name="connsiteX2" fmla="*/ 0 w 382137"/>
                <a:gd name="connsiteY2" fmla="*/ 127379 h 12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137" h="127379">
                  <a:moveTo>
                    <a:pt x="382137" y="18197"/>
                  </a:moveTo>
                  <a:cubicBezTo>
                    <a:pt x="270680" y="9098"/>
                    <a:pt x="159224" y="0"/>
                    <a:pt x="95534" y="18197"/>
                  </a:cubicBezTo>
                  <a:cubicBezTo>
                    <a:pt x="31845" y="36394"/>
                    <a:pt x="15922" y="81886"/>
                    <a:pt x="0" y="127379"/>
                  </a:cubicBezTo>
                </a:path>
              </a:pathLst>
            </a:cu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Forma livre 17"/>
            <p:cNvSpPr/>
            <p:nvPr/>
          </p:nvSpPr>
          <p:spPr>
            <a:xfrm>
              <a:off x="3166281" y="2520288"/>
              <a:ext cx="327546" cy="495869"/>
            </a:xfrm>
            <a:custGeom>
              <a:avLst/>
              <a:gdLst>
                <a:gd name="connsiteX0" fmla="*/ 0 w 327546"/>
                <a:gd name="connsiteY0" fmla="*/ 59140 h 495869"/>
                <a:gd name="connsiteX1" fmla="*/ 150125 w 327546"/>
                <a:gd name="connsiteY1" fmla="*/ 72788 h 495869"/>
                <a:gd name="connsiteX2" fmla="*/ 327546 w 327546"/>
                <a:gd name="connsiteY2" fmla="*/ 495869 h 49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546" h="495869">
                  <a:moveTo>
                    <a:pt x="0" y="59140"/>
                  </a:moveTo>
                  <a:cubicBezTo>
                    <a:pt x="47767" y="29570"/>
                    <a:pt x="95534" y="0"/>
                    <a:pt x="150125" y="72788"/>
                  </a:cubicBezTo>
                  <a:cubicBezTo>
                    <a:pt x="204716" y="145576"/>
                    <a:pt x="266131" y="320722"/>
                    <a:pt x="327546" y="495869"/>
                  </a:cubicBezTo>
                </a:path>
              </a:pathLst>
            </a:cu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orma livre 18"/>
            <p:cNvSpPr/>
            <p:nvPr/>
          </p:nvSpPr>
          <p:spPr>
            <a:xfrm>
              <a:off x="3166281" y="2354241"/>
              <a:ext cx="1951629" cy="689212"/>
            </a:xfrm>
            <a:custGeom>
              <a:avLst/>
              <a:gdLst>
                <a:gd name="connsiteX0" fmla="*/ 0 w 1951629"/>
                <a:gd name="connsiteY0" fmla="*/ 75062 h 689212"/>
                <a:gd name="connsiteX1" fmla="*/ 382137 w 1951629"/>
                <a:gd name="connsiteY1" fmla="*/ 102358 h 689212"/>
                <a:gd name="connsiteX2" fmla="*/ 1951629 w 1951629"/>
                <a:gd name="connsiteY2" fmla="*/ 689212 h 68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1629" h="689212">
                  <a:moveTo>
                    <a:pt x="0" y="75062"/>
                  </a:moveTo>
                  <a:cubicBezTo>
                    <a:pt x="28433" y="37531"/>
                    <a:pt x="56866" y="0"/>
                    <a:pt x="382137" y="102358"/>
                  </a:cubicBezTo>
                  <a:cubicBezTo>
                    <a:pt x="707408" y="204716"/>
                    <a:pt x="1329518" y="446964"/>
                    <a:pt x="1951629" y="689212"/>
                  </a:cubicBezTo>
                </a:path>
              </a:pathLst>
            </a:cu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5534167" y="3864597"/>
            <a:ext cx="1233693" cy="775642"/>
            <a:chOff x="5534167" y="3864597"/>
            <a:chExt cx="1233693" cy="775642"/>
          </a:xfrm>
        </p:grpSpPr>
        <p:sp>
          <p:nvSpPr>
            <p:cNvPr id="13" name="CaixaDeTexto 12"/>
            <p:cNvSpPr txBox="1"/>
            <p:nvPr/>
          </p:nvSpPr>
          <p:spPr>
            <a:xfrm>
              <a:off x="5775281" y="3864597"/>
              <a:ext cx="9925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solidFill>
                    <a:srgbClr val="33CC33"/>
                  </a:solidFill>
                </a:rPr>
                <a:t>Limiar</a:t>
              </a:r>
            </a:p>
            <a:p>
              <a:r>
                <a:rPr lang="pt-BR" sz="1600" b="1" dirty="0" smtClean="0">
                  <a:solidFill>
                    <a:srgbClr val="33CC33"/>
                  </a:solidFill>
                </a:rPr>
                <a:t>Audição</a:t>
              </a:r>
              <a:endParaRPr lang="pt-BR" sz="1600" b="1" dirty="0">
                <a:solidFill>
                  <a:srgbClr val="33CC33"/>
                </a:solidFill>
              </a:endParaRP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5534167" y="4148919"/>
              <a:ext cx="238836" cy="491320"/>
            </a:xfrm>
            <a:custGeom>
              <a:avLst/>
              <a:gdLst>
                <a:gd name="connsiteX0" fmla="*/ 238836 w 238836"/>
                <a:gd name="connsiteY0" fmla="*/ 0 h 491320"/>
                <a:gd name="connsiteX1" fmla="*/ 20472 w 238836"/>
                <a:gd name="connsiteY1" fmla="*/ 81887 h 491320"/>
                <a:gd name="connsiteX2" fmla="*/ 116006 w 238836"/>
                <a:gd name="connsiteY2" fmla="*/ 491320 h 49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836" h="491320">
                  <a:moveTo>
                    <a:pt x="238836" y="0"/>
                  </a:moveTo>
                  <a:cubicBezTo>
                    <a:pt x="139890" y="0"/>
                    <a:pt x="40944" y="0"/>
                    <a:pt x="20472" y="81887"/>
                  </a:cubicBezTo>
                  <a:cubicBezTo>
                    <a:pt x="0" y="163774"/>
                    <a:pt x="58003" y="327547"/>
                    <a:pt x="116006" y="491320"/>
                  </a:cubicBezTo>
                </a:path>
              </a:pathLst>
            </a:custGeom>
            <a:ln w="38100">
              <a:solidFill>
                <a:srgbClr val="33CC3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059606" y="4644800"/>
            <a:ext cx="1491737" cy="646331"/>
            <a:chOff x="6059606" y="4644800"/>
            <a:chExt cx="1491737" cy="646331"/>
          </a:xfrm>
        </p:grpSpPr>
        <p:sp>
          <p:nvSpPr>
            <p:cNvPr id="14" name="CaixaDeTexto 13"/>
            <p:cNvSpPr txBox="1"/>
            <p:nvPr/>
          </p:nvSpPr>
          <p:spPr>
            <a:xfrm>
              <a:off x="6610060" y="4644800"/>
              <a:ext cx="941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Masc.</a:t>
              </a:r>
            </a:p>
            <a:p>
              <a:r>
                <a:rPr lang="pt-BR" b="1" dirty="0" smtClean="0"/>
                <a:t>Parcial</a:t>
              </a:r>
              <a:endParaRPr lang="pt-BR" b="1" dirty="0"/>
            </a:p>
          </p:txBody>
        </p:sp>
        <p:sp>
          <p:nvSpPr>
            <p:cNvPr id="21" name="Forma livre 20"/>
            <p:cNvSpPr/>
            <p:nvPr/>
          </p:nvSpPr>
          <p:spPr>
            <a:xfrm>
              <a:off x="6059606" y="4924567"/>
              <a:ext cx="518615" cy="220639"/>
            </a:xfrm>
            <a:custGeom>
              <a:avLst/>
              <a:gdLst>
                <a:gd name="connsiteX0" fmla="*/ 518615 w 518615"/>
                <a:gd name="connsiteY0" fmla="*/ 43218 h 220639"/>
                <a:gd name="connsiteX1" fmla="*/ 313898 w 518615"/>
                <a:gd name="connsiteY1" fmla="*/ 29570 h 220639"/>
                <a:gd name="connsiteX2" fmla="*/ 0 w 518615"/>
                <a:gd name="connsiteY2" fmla="*/ 220639 h 22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615" h="220639">
                  <a:moveTo>
                    <a:pt x="518615" y="43218"/>
                  </a:moveTo>
                  <a:cubicBezTo>
                    <a:pt x="459474" y="21609"/>
                    <a:pt x="400334" y="0"/>
                    <a:pt x="313898" y="29570"/>
                  </a:cubicBezTo>
                  <a:cubicBezTo>
                    <a:pt x="227462" y="59140"/>
                    <a:pt x="113731" y="139889"/>
                    <a:pt x="0" y="220639"/>
                  </a:cubicBez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mascaramento_alocacao_bi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53" t="2096" r="2501" b="6857"/>
          <a:stretch>
            <a:fillRect/>
          </a:stretch>
        </p:blipFill>
        <p:spPr>
          <a:xfrm>
            <a:off x="1487606" y="1340017"/>
            <a:ext cx="7014949" cy="5060784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 e SMR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91</a:t>
            </a:fld>
            <a:endParaRPr lang="en-GB" dirty="0"/>
          </a:p>
        </p:txBody>
      </p:sp>
      <p:sp>
        <p:nvSpPr>
          <p:cNvPr id="8" name="CaixaDeTexto 7"/>
          <p:cNvSpPr txBox="1"/>
          <p:nvPr/>
        </p:nvSpPr>
        <p:spPr>
          <a:xfrm rot="16200000">
            <a:off x="696875" y="3496606"/>
            <a:ext cx="1045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ym typeface="Symbol"/>
              </a:rPr>
              <a:t>SPL dB</a:t>
            </a:r>
            <a:endParaRPr lang="pt-BR" sz="20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309447" y="6165039"/>
            <a:ext cx="165429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dirty="0" smtClean="0">
                <a:sym typeface="Symbol"/>
              </a:rPr>
              <a:t>Freqüência (Hz)</a:t>
            </a:r>
            <a:endParaRPr lang="pt-BR" dirty="0"/>
          </a:p>
        </p:txBody>
      </p:sp>
      <p:grpSp>
        <p:nvGrpSpPr>
          <p:cNvPr id="10" name="Grupo 9"/>
          <p:cNvGrpSpPr/>
          <p:nvPr/>
        </p:nvGrpSpPr>
        <p:grpSpPr>
          <a:xfrm>
            <a:off x="6250685" y="2313313"/>
            <a:ext cx="1564720" cy="771075"/>
            <a:chOff x="5636525" y="2640865"/>
            <a:chExt cx="1564720" cy="771075"/>
          </a:xfrm>
        </p:grpSpPr>
        <p:sp>
          <p:nvSpPr>
            <p:cNvPr id="11" name="CaixaDeTexto 10"/>
            <p:cNvSpPr txBox="1"/>
            <p:nvPr/>
          </p:nvSpPr>
          <p:spPr>
            <a:xfrm>
              <a:off x="6298434" y="2640865"/>
              <a:ext cx="902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Masc.</a:t>
              </a:r>
            </a:p>
            <a:p>
              <a:r>
                <a:rPr lang="pt-BR" b="1" dirty="0" smtClean="0">
                  <a:solidFill>
                    <a:srgbClr val="FF0000"/>
                  </a:solidFill>
                </a:rPr>
                <a:t>Global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Forma livre 11"/>
            <p:cNvSpPr/>
            <p:nvPr/>
          </p:nvSpPr>
          <p:spPr>
            <a:xfrm>
              <a:off x="5636525" y="2838735"/>
              <a:ext cx="573206" cy="573205"/>
            </a:xfrm>
            <a:custGeom>
              <a:avLst/>
              <a:gdLst>
                <a:gd name="connsiteX0" fmla="*/ 573206 w 573206"/>
                <a:gd name="connsiteY0" fmla="*/ 81886 h 573205"/>
                <a:gd name="connsiteX1" fmla="*/ 313899 w 573206"/>
                <a:gd name="connsiteY1" fmla="*/ 81886 h 573205"/>
                <a:gd name="connsiteX2" fmla="*/ 0 w 573206"/>
                <a:gd name="connsiteY2" fmla="*/ 573205 h 573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3206" h="573205">
                  <a:moveTo>
                    <a:pt x="573206" y="81886"/>
                  </a:moveTo>
                  <a:cubicBezTo>
                    <a:pt x="491319" y="40943"/>
                    <a:pt x="409433" y="0"/>
                    <a:pt x="313899" y="81886"/>
                  </a:cubicBezTo>
                  <a:cubicBezTo>
                    <a:pt x="218365" y="163772"/>
                    <a:pt x="109182" y="368488"/>
                    <a:pt x="0" y="573205"/>
                  </a:cubicBezTo>
                </a:path>
              </a:pathLst>
            </a:cu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388364" y="1842440"/>
            <a:ext cx="3057098" cy="723333"/>
            <a:chOff x="2060812" y="2320120"/>
            <a:chExt cx="3057098" cy="723333"/>
          </a:xfrm>
        </p:grpSpPr>
        <p:sp>
          <p:nvSpPr>
            <p:cNvPr id="14" name="CaixaDeTexto 13"/>
            <p:cNvSpPr txBox="1"/>
            <p:nvPr/>
          </p:nvSpPr>
          <p:spPr>
            <a:xfrm>
              <a:off x="2429302" y="2320120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0000FF"/>
                  </a:solidFill>
                </a:rPr>
                <a:t>Sinal</a:t>
              </a:r>
              <a:endParaRPr lang="pt-BR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Forma livre 14"/>
            <p:cNvSpPr/>
            <p:nvPr/>
          </p:nvSpPr>
          <p:spPr>
            <a:xfrm>
              <a:off x="2060812" y="2479343"/>
              <a:ext cx="382137" cy="127379"/>
            </a:xfrm>
            <a:custGeom>
              <a:avLst/>
              <a:gdLst>
                <a:gd name="connsiteX0" fmla="*/ 382137 w 382137"/>
                <a:gd name="connsiteY0" fmla="*/ 18197 h 127379"/>
                <a:gd name="connsiteX1" fmla="*/ 95534 w 382137"/>
                <a:gd name="connsiteY1" fmla="*/ 18197 h 127379"/>
                <a:gd name="connsiteX2" fmla="*/ 0 w 382137"/>
                <a:gd name="connsiteY2" fmla="*/ 127379 h 12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137" h="127379">
                  <a:moveTo>
                    <a:pt x="382137" y="18197"/>
                  </a:moveTo>
                  <a:cubicBezTo>
                    <a:pt x="270680" y="9098"/>
                    <a:pt x="159224" y="0"/>
                    <a:pt x="95534" y="18197"/>
                  </a:cubicBezTo>
                  <a:cubicBezTo>
                    <a:pt x="31845" y="36394"/>
                    <a:pt x="15922" y="81886"/>
                    <a:pt x="0" y="127379"/>
                  </a:cubicBezTo>
                </a:path>
              </a:pathLst>
            </a:cu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 15"/>
            <p:cNvSpPr/>
            <p:nvPr/>
          </p:nvSpPr>
          <p:spPr>
            <a:xfrm>
              <a:off x="3166281" y="2520288"/>
              <a:ext cx="327546" cy="495869"/>
            </a:xfrm>
            <a:custGeom>
              <a:avLst/>
              <a:gdLst>
                <a:gd name="connsiteX0" fmla="*/ 0 w 327546"/>
                <a:gd name="connsiteY0" fmla="*/ 59140 h 495869"/>
                <a:gd name="connsiteX1" fmla="*/ 150125 w 327546"/>
                <a:gd name="connsiteY1" fmla="*/ 72788 h 495869"/>
                <a:gd name="connsiteX2" fmla="*/ 327546 w 327546"/>
                <a:gd name="connsiteY2" fmla="*/ 495869 h 49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7546" h="495869">
                  <a:moveTo>
                    <a:pt x="0" y="59140"/>
                  </a:moveTo>
                  <a:cubicBezTo>
                    <a:pt x="47767" y="29570"/>
                    <a:pt x="95534" y="0"/>
                    <a:pt x="150125" y="72788"/>
                  </a:cubicBezTo>
                  <a:cubicBezTo>
                    <a:pt x="204716" y="145576"/>
                    <a:pt x="266131" y="320722"/>
                    <a:pt x="327546" y="495869"/>
                  </a:cubicBezTo>
                </a:path>
              </a:pathLst>
            </a:cu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Forma livre 16"/>
            <p:cNvSpPr/>
            <p:nvPr/>
          </p:nvSpPr>
          <p:spPr>
            <a:xfrm>
              <a:off x="3166281" y="2354241"/>
              <a:ext cx="1951629" cy="689212"/>
            </a:xfrm>
            <a:custGeom>
              <a:avLst/>
              <a:gdLst>
                <a:gd name="connsiteX0" fmla="*/ 0 w 1951629"/>
                <a:gd name="connsiteY0" fmla="*/ 75062 h 689212"/>
                <a:gd name="connsiteX1" fmla="*/ 382137 w 1951629"/>
                <a:gd name="connsiteY1" fmla="*/ 102358 h 689212"/>
                <a:gd name="connsiteX2" fmla="*/ 1951629 w 1951629"/>
                <a:gd name="connsiteY2" fmla="*/ 689212 h 68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1629" h="689212">
                  <a:moveTo>
                    <a:pt x="0" y="75062"/>
                  </a:moveTo>
                  <a:cubicBezTo>
                    <a:pt x="28433" y="37531"/>
                    <a:pt x="56866" y="0"/>
                    <a:pt x="382137" y="102358"/>
                  </a:cubicBezTo>
                  <a:cubicBezTo>
                    <a:pt x="707408" y="204716"/>
                    <a:pt x="1329518" y="446964"/>
                    <a:pt x="1951629" y="689212"/>
                  </a:cubicBezTo>
                </a:path>
              </a:pathLst>
            </a:cu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5957254" y="3823648"/>
            <a:ext cx="1233693" cy="775642"/>
            <a:chOff x="5534167" y="3864597"/>
            <a:chExt cx="1233693" cy="775642"/>
          </a:xfrm>
        </p:grpSpPr>
        <p:sp>
          <p:nvSpPr>
            <p:cNvPr id="19" name="CaixaDeTexto 18"/>
            <p:cNvSpPr txBox="1"/>
            <p:nvPr/>
          </p:nvSpPr>
          <p:spPr>
            <a:xfrm>
              <a:off x="5775281" y="3864597"/>
              <a:ext cx="9925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solidFill>
                    <a:srgbClr val="FF00FF"/>
                  </a:solidFill>
                </a:rPr>
                <a:t>Limiar</a:t>
              </a:r>
            </a:p>
            <a:p>
              <a:r>
                <a:rPr lang="pt-BR" sz="1600" b="1" dirty="0" smtClean="0">
                  <a:solidFill>
                    <a:srgbClr val="FF00FF"/>
                  </a:solidFill>
                </a:rPr>
                <a:t>Audição</a:t>
              </a:r>
              <a:endParaRPr lang="pt-BR" sz="1600" b="1" dirty="0">
                <a:solidFill>
                  <a:srgbClr val="FF00FF"/>
                </a:solidFill>
              </a:endParaRPr>
            </a:p>
          </p:txBody>
        </p:sp>
        <p:sp>
          <p:nvSpPr>
            <p:cNvPr id="20" name="Forma livre 19"/>
            <p:cNvSpPr/>
            <p:nvPr/>
          </p:nvSpPr>
          <p:spPr>
            <a:xfrm>
              <a:off x="5534167" y="4148919"/>
              <a:ext cx="238836" cy="491320"/>
            </a:xfrm>
            <a:custGeom>
              <a:avLst/>
              <a:gdLst>
                <a:gd name="connsiteX0" fmla="*/ 238836 w 238836"/>
                <a:gd name="connsiteY0" fmla="*/ 0 h 491320"/>
                <a:gd name="connsiteX1" fmla="*/ 20472 w 238836"/>
                <a:gd name="connsiteY1" fmla="*/ 81887 h 491320"/>
                <a:gd name="connsiteX2" fmla="*/ 116006 w 238836"/>
                <a:gd name="connsiteY2" fmla="*/ 491320 h 49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836" h="491320">
                  <a:moveTo>
                    <a:pt x="238836" y="0"/>
                  </a:moveTo>
                  <a:cubicBezTo>
                    <a:pt x="139890" y="0"/>
                    <a:pt x="40944" y="0"/>
                    <a:pt x="20472" y="81887"/>
                  </a:cubicBezTo>
                  <a:cubicBezTo>
                    <a:pt x="0" y="163774"/>
                    <a:pt x="58003" y="327547"/>
                    <a:pt x="116006" y="491320"/>
                  </a:cubicBezTo>
                </a:path>
              </a:pathLst>
            </a:custGeom>
            <a:ln w="38100">
              <a:solidFill>
                <a:srgbClr val="FF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388353" y="5231658"/>
            <a:ext cx="1220785" cy="391222"/>
            <a:chOff x="6059606" y="4753984"/>
            <a:chExt cx="1220785" cy="391222"/>
          </a:xfrm>
        </p:grpSpPr>
        <p:sp>
          <p:nvSpPr>
            <p:cNvPr id="22" name="CaixaDeTexto 21"/>
            <p:cNvSpPr txBox="1"/>
            <p:nvPr/>
          </p:nvSpPr>
          <p:spPr>
            <a:xfrm>
              <a:off x="6582764" y="475398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/>
                <a:t>SMR</a:t>
              </a:r>
              <a:endParaRPr lang="pt-BR" b="1" dirty="0"/>
            </a:p>
          </p:txBody>
        </p:sp>
        <p:sp>
          <p:nvSpPr>
            <p:cNvPr id="23" name="Forma livre 22"/>
            <p:cNvSpPr/>
            <p:nvPr/>
          </p:nvSpPr>
          <p:spPr>
            <a:xfrm flipV="1">
              <a:off x="6059606" y="4924567"/>
              <a:ext cx="518615" cy="220639"/>
            </a:xfrm>
            <a:custGeom>
              <a:avLst/>
              <a:gdLst>
                <a:gd name="connsiteX0" fmla="*/ 518615 w 518615"/>
                <a:gd name="connsiteY0" fmla="*/ 43218 h 220639"/>
                <a:gd name="connsiteX1" fmla="*/ 313898 w 518615"/>
                <a:gd name="connsiteY1" fmla="*/ 29570 h 220639"/>
                <a:gd name="connsiteX2" fmla="*/ 0 w 518615"/>
                <a:gd name="connsiteY2" fmla="*/ 220639 h 22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8615" h="220639">
                  <a:moveTo>
                    <a:pt x="518615" y="43218"/>
                  </a:moveTo>
                  <a:cubicBezTo>
                    <a:pt x="459474" y="21609"/>
                    <a:pt x="400334" y="0"/>
                    <a:pt x="313898" y="29570"/>
                  </a:cubicBezTo>
                  <a:cubicBezTo>
                    <a:pt x="227462" y="59140"/>
                    <a:pt x="113731" y="139889"/>
                    <a:pt x="0" y="220639"/>
                  </a:cubicBezTo>
                </a:path>
              </a:pathLst>
            </a:cu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 </a:t>
            </a:r>
            <a:r>
              <a:rPr lang="pt-BR" dirty="0" err="1" smtClean="0"/>
              <a:t>Freqüencial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Exemplo Sonoro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92</a:t>
            </a:fld>
            <a:endParaRPr lang="en-GB" dirty="0"/>
          </a:p>
        </p:txBody>
      </p:sp>
      <p:graphicFrame>
        <p:nvGraphicFramePr>
          <p:cNvPr id="8" name="Espaço Reservado para Conteúdo 3"/>
          <p:cNvGraphicFramePr>
            <a:graphicFrameLocks/>
          </p:cNvGraphicFramePr>
          <p:nvPr/>
        </p:nvGraphicFramePr>
        <p:xfrm>
          <a:off x="1269243" y="2311782"/>
          <a:ext cx="7547211" cy="2792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737"/>
                <a:gridCol w="2317870"/>
                <a:gridCol w="2713604"/>
              </a:tblGrid>
              <a:tr h="948101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Mascarador</a:t>
                      </a:r>
                      <a:endParaRPr lang="pt-BR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Mascarado</a:t>
                      </a:r>
                      <a:endParaRPr lang="pt-BR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Combinação</a:t>
                      </a:r>
                    </a:p>
                    <a:p>
                      <a:pPr algn="ctr"/>
                      <a:r>
                        <a:rPr lang="pt-BR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Soma</a:t>
                      </a:r>
                      <a:endParaRPr lang="pt-BR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922192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Tom Puro</a:t>
                      </a:r>
                    </a:p>
                    <a:p>
                      <a:pPr algn="ctr"/>
                      <a:r>
                        <a:rPr lang="pt-BR" b="1" dirty="0" smtClean="0"/>
                        <a:t>F = 500 Hz</a:t>
                      </a:r>
                    </a:p>
                    <a:p>
                      <a:pPr algn="ctr"/>
                      <a:r>
                        <a:rPr lang="pt-BR" b="1" dirty="0" smtClean="0"/>
                        <a:t>A =</a:t>
                      </a:r>
                      <a:r>
                        <a:rPr lang="pt-BR" b="1" baseline="0" dirty="0" smtClean="0"/>
                        <a:t> 0,5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Tom Puro </a:t>
                      </a:r>
                    </a:p>
                    <a:p>
                      <a:pPr algn="ctr"/>
                      <a:r>
                        <a:rPr lang="pt-BR" b="1" dirty="0" smtClean="0"/>
                        <a:t>f = 523 Hz</a:t>
                      </a:r>
                    </a:p>
                    <a:p>
                      <a:pPr algn="ctr"/>
                      <a:r>
                        <a:rPr lang="pt-BR" b="1" dirty="0" smtClean="0"/>
                        <a:t>A = 0,02</a:t>
                      </a:r>
                      <a:endParaRPr lang="pt-B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b="1" dirty="0"/>
                    </a:p>
                  </a:txBody>
                  <a:tcPr anchor="ctr"/>
                </a:tc>
              </a:tr>
              <a:tr h="922192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Tom Puro </a:t>
                      </a:r>
                    </a:p>
                    <a:p>
                      <a:pPr algn="ctr"/>
                      <a:r>
                        <a:rPr lang="pt-BR" b="1" dirty="0" smtClean="0"/>
                        <a:t>f = 785 Hz</a:t>
                      </a:r>
                    </a:p>
                    <a:p>
                      <a:pPr algn="ctr"/>
                      <a:r>
                        <a:rPr lang="pt-BR" b="1" dirty="0" smtClean="0"/>
                        <a:t>A = 0,02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masker_5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3300413" y="3563938"/>
            <a:ext cx="304800" cy="304800"/>
          </a:xfrm>
          <a:prstGeom prst="rect">
            <a:avLst/>
          </a:prstGeom>
        </p:spPr>
      </p:pic>
      <p:pic>
        <p:nvPicPr>
          <p:cNvPr id="10" name="maskee_52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5702300" y="3371850"/>
            <a:ext cx="304800" cy="304800"/>
          </a:xfrm>
          <a:prstGeom prst="rect">
            <a:avLst/>
          </a:prstGeom>
        </p:spPr>
      </p:pic>
      <p:pic>
        <p:nvPicPr>
          <p:cNvPr id="11" name="masking_freq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313613" y="4464050"/>
            <a:ext cx="304800" cy="304800"/>
          </a:xfrm>
          <a:prstGeom prst="rect">
            <a:avLst/>
          </a:prstGeom>
        </p:spPr>
      </p:pic>
      <p:pic>
        <p:nvPicPr>
          <p:cNvPr id="12" name="maskee_785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5702300" y="4464050"/>
            <a:ext cx="304800" cy="304800"/>
          </a:xfrm>
          <a:prstGeom prst="rect">
            <a:avLst/>
          </a:prstGeom>
        </p:spPr>
      </p:pic>
      <p:pic>
        <p:nvPicPr>
          <p:cNvPr id="13" name="masking_freq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7313613" y="3371850"/>
            <a:ext cx="304800" cy="304800"/>
          </a:xfrm>
          <a:prstGeom prst="rect">
            <a:avLst/>
          </a:prstGeom>
        </p:spPr>
      </p:pic>
      <p:pic>
        <p:nvPicPr>
          <p:cNvPr id="14" name="Imagem 13" descr="gw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816380" y="5459104"/>
            <a:ext cx="648573" cy="699945"/>
          </a:xfrm>
          <a:prstGeom prst="rect">
            <a:avLst/>
          </a:prstGeom>
        </p:spPr>
      </p:pic>
      <p:pic>
        <p:nvPicPr>
          <p:cNvPr id="17" name="maskee_523Hz_noisy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5702300" y="3808413"/>
            <a:ext cx="304800" cy="304800"/>
          </a:xfrm>
          <a:prstGeom prst="rect">
            <a:avLst/>
          </a:prstGeom>
        </p:spPr>
      </p:pic>
      <p:pic>
        <p:nvPicPr>
          <p:cNvPr id="18" name="masking_500Hz_plus_523Hz_noisy2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7313613" y="37814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2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1760561" y="2661313"/>
            <a:ext cx="6601440" cy="3848668"/>
            <a:chOff x="1746085" y="2456953"/>
            <a:chExt cx="6602268" cy="4080324"/>
          </a:xfrm>
        </p:grpSpPr>
        <p:pic>
          <p:nvPicPr>
            <p:cNvPr id="7" name="Imagem 6" descr="200harm_smask.jpg"/>
            <p:cNvPicPr>
              <a:picLocks noChangeAspect="1"/>
            </p:cNvPicPr>
            <p:nvPr/>
          </p:nvPicPr>
          <p:blipFill>
            <a:blip r:embed="rId2" cstate="print"/>
            <a:srcRect l="5519" t="23238" r="11410" b="6872"/>
            <a:stretch>
              <a:fillRect/>
            </a:stretch>
          </p:blipFill>
          <p:spPr>
            <a:xfrm>
              <a:off x="1911926" y="2456953"/>
              <a:ext cx="6436427" cy="4061360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/>
          </p:nvSpPr>
          <p:spPr>
            <a:xfrm>
              <a:off x="6359857" y="6318913"/>
              <a:ext cx="1078173" cy="218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 rot="20356194">
              <a:off x="6274732" y="5741943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>
                  <a:sym typeface="Symbol"/>
                </a:rPr>
                <a:t>Freqüência (Hz)</a:t>
              </a:r>
            </a:p>
            <a:p>
              <a:pPr algn="ctr"/>
              <a:r>
                <a:rPr lang="pt-BR" dirty="0" smtClean="0">
                  <a:sym typeface="Symbol"/>
                </a:rPr>
                <a:t>Escala </a:t>
              </a:r>
              <a:r>
                <a:rPr lang="pt-BR" dirty="0" err="1" smtClean="0">
                  <a:sym typeface="Symbol"/>
                </a:rPr>
                <a:t>Log</a:t>
              </a:r>
              <a:endParaRPr lang="pt-BR" dirty="0"/>
            </a:p>
          </p:txBody>
        </p:sp>
        <p:sp>
          <p:nvSpPr>
            <p:cNvPr id="10" name="CaixaDeTexto 9"/>
            <p:cNvSpPr txBox="1"/>
            <p:nvPr/>
          </p:nvSpPr>
          <p:spPr>
            <a:xfrm rot="2555489">
              <a:off x="2501365" y="5309511"/>
              <a:ext cx="1228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 smtClean="0">
                  <a:sym typeface="Symbol"/>
                </a:rPr>
                <a:t>  Tempo</a:t>
              </a:r>
              <a:endParaRPr lang="pt-BR" dirty="0"/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2813713" y="6123295"/>
              <a:ext cx="1078173" cy="218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 rot="16200000">
              <a:off x="873158" y="3343389"/>
              <a:ext cx="211518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ym typeface="Symbol"/>
                </a:rPr>
                <a:t>SPL (dB)</a:t>
              </a:r>
              <a:endParaRPr lang="pt-BR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Mascaramento Global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5852" y="1285860"/>
            <a:ext cx="7572428" cy="5000660"/>
          </a:xfrm>
        </p:spPr>
        <p:txBody>
          <a:bodyPr/>
          <a:lstStyle/>
          <a:p>
            <a:r>
              <a:rPr lang="pt-BR" sz="3200" dirty="0" smtClean="0"/>
              <a:t>Temporal + </a:t>
            </a:r>
            <a:r>
              <a:rPr lang="pt-BR" sz="3200" dirty="0" err="1" smtClean="0"/>
              <a:t>Freqüencial</a:t>
            </a:r>
            <a:endParaRPr lang="pt-BR" sz="3200" dirty="0" smtClean="0"/>
          </a:p>
          <a:p>
            <a:pPr lvl="1"/>
            <a:r>
              <a:rPr lang="pt-BR" sz="2400" dirty="0" smtClean="0"/>
              <a:t>Superfície de Mascaramento para um Tom Harmônico 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93</a:t>
            </a:fld>
            <a:endParaRPr lang="en-GB" dirty="0"/>
          </a:p>
        </p:txBody>
      </p:sp>
      <p:grpSp>
        <p:nvGrpSpPr>
          <p:cNvPr id="25" name="Grupo 24"/>
          <p:cNvGrpSpPr/>
          <p:nvPr/>
        </p:nvGrpSpPr>
        <p:grpSpPr>
          <a:xfrm>
            <a:off x="3821374" y="2183642"/>
            <a:ext cx="5263262" cy="1719618"/>
            <a:chOff x="3821374" y="2183642"/>
            <a:chExt cx="5263262" cy="1719618"/>
          </a:xfrm>
        </p:grpSpPr>
        <p:sp>
          <p:nvSpPr>
            <p:cNvPr id="15" name="Retângulo 14"/>
            <p:cNvSpPr/>
            <p:nvPr/>
          </p:nvSpPr>
          <p:spPr>
            <a:xfrm>
              <a:off x="3821374" y="3275463"/>
              <a:ext cx="1583139" cy="62779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OffAxis1Left">
                <a:rot lat="1080000" lon="40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4533334" y="3016155"/>
              <a:ext cx="1583139" cy="68238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OffAxis1Left">
                <a:rot lat="1080000" lon="40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4904102" y="2881947"/>
              <a:ext cx="1583139" cy="68238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OffAxis1Left">
                <a:rot lat="1080000" lon="40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/>
          </p:nvSpPr>
          <p:spPr>
            <a:xfrm>
              <a:off x="5220278" y="2784143"/>
              <a:ext cx="1583139" cy="61868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OffAxis1Left">
                <a:rot lat="1080000" lon="40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438031" y="2292822"/>
              <a:ext cx="1646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Tons </a:t>
              </a:r>
            </a:p>
            <a:p>
              <a:r>
                <a:rPr lang="pt-BR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Mascaradores</a:t>
              </a:r>
              <a:endParaRPr lang="pt-B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Forma livre 20"/>
            <p:cNvSpPr/>
            <p:nvPr/>
          </p:nvSpPr>
          <p:spPr>
            <a:xfrm rot="10800000" flipV="1">
              <a:off x="7055892" y="2342868"/>
              <a:ext cx="464024" cy="222914"/>
            </a:xfrm>
            <a:custGeom>
              <a:avLst/>
              <a:gdLst>
                <a:gd name="connsiteX0" fmla="*/ 464024 w 464024"/>
                <a:gd name="connsiteY0" fmla="*/ 31845 h 222914"/>
                <a:gd name="connsiteX1" fmla="*/ 259307 w 464024"/>
                <a:gd name="connsiteY1" fmla="*/ 31845 h 222914"/>
                <a:gd name="connsiteX2" fmla="*/ 0 w 464024"/>
                <a:gd name="connsiteY2" fmla="*/ 222914 h 222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4024" h="222914">
                  <a:moveTo>
                    <a:pt x="464024" y="31845"/>
                  </a:moveTo>
                  <a:cubicBezTo>
                    <a:pt x="400334" y="15922"/>
                    <a:pt x="336644" y="0"/>
                    <a:pt x="259307" y="31845"/>
                  </a:cubicBezTo>
                  <a:cubicBezTo>
                    <a:pt x="181970" y="63690"/>
                    <a:pt x="90985" y="143302"/>
                    <a:pt x="0" y="222914"/>
                  </a:cubicBezTo>
                </a:path>
              </a:pathLst>
            </a:custGeom>
            <a:ln w="38100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205206" y="2445215"/>
              <a:ext cx="1583139" cy="61868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isometricOffAxis1Left">
                <a:rot lat="1080000" lon="408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 rot="20026979">
              <a:off x="6005016" y="2183642"/>
              <a:ext cx="521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spc="100" dirty="0" smtClean="0"/>
                <a:t>...</a:t>
              </a:r>
              <a:endParaRPr lang="pt-BR" b="1" spc="1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Alocação de Bits 1/2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94</a:t>
            </a:fld>
            <a:endParaRPr lang="en-GB" dirty="0"/>
          </a:p>
        </p:txBody>
      </p:sp>
      <p:grpSp>
        <p:nvGrpSpPr>
          <p:cNvPr id="7" name="Grupo 6"/>
          <p:cNvGrpSpPr/>
          <p:nvPr/>
        </p:nvGrpSpPr>
        <p:grpSpPr>
          <a:xfrm>
            <a:off x="1947688" y="2099369"/>
            <a:ext cx="5959483" cy="3264756"/>
            <a:chOff x="1603313" y="2216016"/>
            <a:chExt cx="5959483" cy="3264756"/>
          </a:xfrm>
        </p:grpSpPr>
        <p:cxnSp>
          <p:nvCxnSpPr>
            <p:cNvPr id="8" name="Conector de seta reta 7"/>
            <p:cNvCxnSpPr/>
            <p:nvPr/>
          </p:nvCxnSpPr>
          <p:spPr>
            <a:xfrm rot="16200000" flipV="1">
              <a:off x="941886" y="3866393"/>
              <a:ext cx="2670701" cy="2475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8"/>
            <p:cNvCxnSpPr/>
            <p:nvPr/>
          </p:nvCxnSpPr>
          <p:spPr>
            <a:xfrm>
              <a:off x="2006925" y="5011381"/>
              <a:ext cx="5225143" cy="1588"/>
            </a:xfrm>
            <a:prstGeom prst="straightConnector1">
              <a:avLst/>
            </a:prstGeom>
            <a:ln w="28575"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rot="5400000">
              <a:off x="3240186" y="3182510"/>
              <a:ext cx="1046905" cy="73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/>
            <p:cNvCxnSpPr/>
            <p:nvPr/>
          </p:nvCxnSpPr>
          <p:spPr>
            <a:xfrm>
              <a:off x="3602474" y="2660072"/>
              <a:ext cx="12802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3622476" y="3697613"/>
              <a:ext cx="6293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/>
            <p:cNvSpPr txBox="1"/>
            <p:nvPr/>
          </p:nvSpPr>
          <p:spPr>
            <a:xfrm>
              <a:off x="2983192" y="2969896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ym typeface="Symbol"/>
                </a:rPr>
                <a:t>SMR</a:t>
              </a:r>
              <a:endParaRPr lang="pt-BR" sz="2000" dirty="0"/>
            </a:p>
          </p:txBody>
        </p:sp>
        <p:sp>
          <p:nvSpPr>
            <p:cNvPr id="14" name="CaixaDeTexto 13"/>
            <p:cNvSpPr txBox="1"/>
            <p:nvPr/>
          </p:nvSpPr>
          <p:spPr>
            <a:xfrm rot="16200000">
              <a:off x="1280564" y="3299349"/>
              <a:ext cx="10456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ym typeface="Symbol"/>
                </a:rPr>
                <a:t>SPL dB</a:t>
              </a:r>
              <a:endParaRPr lang="pt-BR" sz="2000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094124" y="5080662"/>
              <a:ext cx="1468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ym typeface="Symbol"/>
                </a:rPr>
                <a:t>Freqüência</a:t>
              </a:r>
              <a:endParaRPr lang="pt-BR" sz="2000" dirty="0"/>
            </a:p>
          </p:txBody>
        </p:sp>
        <p:cxnSp>
          <p:nvCxnSpPr>
            <p:cNvPr id="16" name="Conector reto 15"/>
            <p:cNvCxnSpPr/>
            <p:nvPr/>
          </p:nvCxnSpPr>
          <p:spPr>
            <a:xfrm rot="5400000" flipH="1" flipV="1">
              <a:off x="2963874" y="3835730"/>
              <a:ext cx="2351314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/>
            <p:cNvSpPr txBox="1"/>
            <p:nvPr/>
          </p:nvSpPr>
          <p:spPr>
            <a:xfrm>
              <a:off x="3108464" y="2216016"/>
              <a:ext cx="2355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spc="1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Sinal a Codificar </a:t>
              </a:r>
              <a:endParaRPr lang="pt-BR" spc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Forma livre 18"/>
          <p:cNvSpPr/>
          <p:nvPr/>
        </p:nvSpPr>
        <p:spPr>
          <a:xfrm>
            <a:off x="2620370" y="2825077"/>
            <a:ext cx="3766782" cy="2074460"/>
          </a:xfrm>
          <a:custGeom>
            <a:avLst/>
            <a:gdLst>
              <a:gd name="connsiteX0" fmla="*/ 13648 w 3766782"/>
              <a:gd name="connsiteY0" fmla="*/ 2060812 h 2074460"/>
              <a:gd name="connsiteX1" fmla="*/ 0 w 3766782"/>
              <a:gd name="connsiteY1" fmla="*/ 1473958 h 2074460"/>
              <a:gd name="connsiteX2" fmla="*/ 3766782 w 3766782"/>
              <a:gd name="connsiteY2" fmla="*/ 0 h 2074460"/>
              <a:gd name="connsiteX3" fmla="*/ 3766782 w 3766782"/>
              <a:gd name="connsiteY3" fmla="*/ 2074460 h 207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782" h="2074460">
                <a:moveTo>
                  <a:pt x="13648" y="2060812"/>
                </a:moveTo>
                <a:lnTo>
                  <a:pt x="0" y="1473958"/>
                </a:lnTo>
                <a:lnTo>
                  <a:pt x="3766782" y="0"/>
                </a:lnTo>
                <a:lnTo>
                  <a:pt x="3766782" y="2074460"/>
                </a:lnTo>
              </a:path>
            </a:pathLst>
          </a:custGeom>
          <a:solidFill>
            <a:schemeClr val="accent1">
              <a:alpha val="63000"/>
            </a:schemeClr>
          </a:solidFill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Forma livre 19"/>
          <p:cNvSpPr/>
          <p:nvPr/>
        </p:nvSpPr>
        <p:spPr>
          <a:xfrm>
            <a:off x="6155140" y="2809155"/>
            <a:ext cx="777923" cy="507242"/>
          </a:xfrm>
          <a:custGeom>
            <a:avLst/>
            <a:gdLst>
              <a:gd name="connsiteX0" fmla="*/ 0 w 777923"/>
              <a:gd name="connsiteY0" fmla="*/ 507242 h 507242"/>
              <a:gd name="connsiteX1" fmla="*/ 395785 w 777923"/>
              <a:gd name="connsiteY1" fmla="*/ 84161 h 507242"/>
              <a:gd name="connsiteX2" fmla="*/ 777923 w 777923"/>
              <a:gd name="connsiteY2" fmla="*/ 2274 h 50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7923" h="507242">
                <a:moveTo>
                  <a:pt x="0" y="507242"/>
                </a:moveTo>
                <a:cubicBezTo>
                  <a:pt x="133065" y="337782"/>
                  <a:pt x="266131" y="168322"/>
                  <a:pt x="395785" y="84161"/>
                </a:cubicBezTo>
                <a:cubicBezTo>
                  <a:pt x="525439" y="0"/>
                  <a:pt x="651681" y="1137"/>
                  <a:pt x="777923" y="2274"/>
                </a:cubicBezTo>
              </a:path>
            </a:pathLst>
          </a:custGeom>
          <a:ln w="28575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6973036" y="2605227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Curva de</a:t>
            </a:r>
          </a:p>
          <a:p>
            <a:pPr algn="ctr"/>
            <a:r>
              <a:rPr lang="pt-BR" sz="20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Marcaramento</a:t>
            </a:r>
            <a:endParaRPr lang="pt-BR" sz="2000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pPr algn="ctr"/>
            <a:r>
              <a:rPr lang="pt-BR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Global</a:t>
            </a:r>
            <a:endParaRPr lang="pt-BR" sz="20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upo 21"/>
          <p:cNvGrpSpPr/>
          <p:nvPr/>
        </p:nvGrpSpPr>
        <p:grpSpPr>
          <a:xfrm>
            <a:off x="4383206" y="2560643"/>
            <a:ext cx="2061863" cy="2327521"/>
            <a:chOff x="1271516" y="936568"/>
            <a:chExt cx="2061863" cy="2327521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1301457" y="2259127"/>
              <a:ext cx="81394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o 44"/>
            <p:cNvGrpSpPr/>
            <p:nvPr/>
          </p:nvGrpSpPr>
          <p:grpSpPr>
            <a:xfrm>
              <a:off x="1271516" y="936568"/>
              <a:ext cx="2061863" cy="2327521"/>
              <a:chOff x="4380931" y="3090639"/>
              <a:chExt cx="2061863" cy="2327521"/>
            </a:xfrm>
          </p:grpSpPr>
          <p:sp>
            <p:nvSpPr>
              <p:cNvPr id="25" name="Retângulo 24"/>
              <p:cNvSpPr/>
              <p:nvPr/>
            </p:nvSpPr>
            <p:spPr>
              <a:xfrm>
                <a:off x="4380931" y="4435522"/>
                <a:ext cx="204716" cy="982638"/>
              </a:xfrm>
              <a:prstGeom prst="rect">
                <a:avLst/>
              </a:prstGeom>
              <a:solidFill>
                <a:srgbClr val="FF0000">
                  <a:alpha val="44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4885686" y="3264966"/>
                <a:ext cx="7280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 smtClean="0">
                    <a:solidFill>
                      <a:srgbClr val="FF0000"/>
                    </a:solidFill>
                    <a:sym typeface="Symbol"/>
                  </a:rPr>
                  <a:t>SNR</a:t>
                </a:r>
                <a:endParaRPr lang="pt-BR" sz="2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Conector de seta reta 26"/>
              <p:cNvCxnSpPr/>
              <p:nvPr/>
            </p:nvCxnSpPr>
            <p:spPr>
              <a:xfrm rot="16200000" flipH="1">
                <a:off x="4105277" y="3750787"/>
                <a:ext cx="1331590" cy="1129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CaixaDeTexto 27"/>
              <p:cNvSpPr txBox="1"/>
              <p:nvPr/>
            </p:nvSpPr>
            <p:spPr>
              <a:xfrm>
                <a:off x="4642301" y="4795789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dirty="0" smtClean="0">
                    <a:solidFill>
                      <a:srgbClr val="FF0000"/>
                    </a:solidFill>
                    <a:sym typeface="Symbol"/>
                  </a:rPr>
                  <a:t>Ruído Inaudível</a:t>
                </a:r>
                <a:endParaRPr lang="pt-BR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9" name="Grupo 28"/>
          <p:cNvGrpSpPr/>
          <p:nvPr/>
        </p:nvGrpSpPr>
        <p:grpSpPr>
          <a:xfrm>
            <a:off x="4353635" y="2572020"/>
            <a:ext cx="2060813" cy="2327520"/>
            <a:chOff x="6400801" y="606749"/>
            <a:chExt cx="1905347" cy="2327520"/>
          </a:xfrm>
        </p:grpSpPr>
        <p:sp>
          <p:nvSpPr>
            <p:cNvPr id="30" name="Retângulo 29"/>
            <p:cNvSpPr/>
            <p:nvPr/>
          </p:nvSpPr>
          <p:spPr>
            <a:xfrm>
              <a:off x="6422142" y="1187357"/>
              <a:ext cx="202840" cy="1746912"/>
            </a:xfrm>
            <a:prstGeom prst="rect">
              <a:avLst/>
            </a:prstGeom>
            <a:solidFill>
              <a:srgbClr val="FFFF00">
                <a:alpha val="27000"/>
              </a:srgbClr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6893033" y="767427"/>
              <a:ext cx="7280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pt-BR" sz="2000" dirty="0" smtClean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SNR</a:t>
              </a:r>
              <a:endParaRPr lang="pt-BR" sz="20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2" name="Conector de seta reta 31"/>
            <p:cNvCxnSpPr/>
            <p:nvPr/>
          </p:nvCxnSpPr>
          <p:spPr>
            <a:xfrm rot="5400000">
              <a:off x="6493251" y="888982"/>
              <a:ext cx="566964" cy="2498"/>
            </a:xfrm>
            <a:prstGeom prst="straightConnector1">
              <a:avLst/>
            </a:prstGeom>
            <a:solidFill>
              <a:srgbClr val="FFFF00"/>
            </a:solidFill>
            <a:ln w="28575">
              <a:solidFill>
                <a:srgbClr val="FF99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ixaDeTexto 32"/>
            <p:cNvSpPr txBox="1"/>
            <p:nvPr/>
          </p:nvSpPr>
          <p:spPr>
            <a:xfrm>
              <a:off x="6685127" y="2311898"/>
              <a:ext cx="1621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srgbClr val="FF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Ruído Audível</a:t>
              </a:r>
              <a:endParaRPr lang="pt-BR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Conector reto 33"/>
            <p:cNvCxnSpPr/>
            <p:nvPr/>
          </p:nvCxnSpPr>
          <p:spPr>
            <a:xfrm>
              <a:off x="6400801" y="1169566"/>
              <a:ext cx="87617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Alocação de Bits 2/2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85852" y="1231268"/>
            <a:ext cx="7572428" cy="5000660"/>
          </a:xfrm>
        </p:spPr>
        <p:txBody>
          <a:bodyPr>
            <a:normAutofit/>
          </a:bodyPr>
          <a:lstStyle/>
          <a:p>
            <a:r>
              <a:rPr lang="pt-BR" dirty="0" smtClean="0"/>
              <a:t>Idéia</a:t>
            </a:r>
          </a:p>
          <a:p>
            <a:pPr lvl="1"/>
            <a:r>
              <a:rPr lang="pt-BR" dirty="0" smtClean="0"/>
              <a:t>Deixar o ruído de quantização sob a máscara</a:t>
            </a:r>
          </a:p>
          <a:p>
            <a:pPr>
              <a:spcBef>
                <a:spcPts val="3600"/>
              </a:spcBef>
            </a:pPr>
            <a:r>
              <a:rPr lang="pt-BR" dirty="0" smtClean="0"/>
              <a:t>Critério: SNR </a:t>
            </a:r>
            <a:r>
              <a:rPr lang="pt-BR" sz="4000" b="1" dirty="0" smtClean="0">
                <a:latin typeface="Times New Roman"/>
                <a:cs typeface="Times New Roman"/>
              </a:rPr>
              <a:t>≥</a:t>
            </a:r>
            <a:r>
              <a:rPr lang="pt-BR" dirty="0" smtClean="0"/>
              <a:t> SMR</a:t>
            </a:r>
          </a:p>
          <a:p>
            <a:pPr lvl="1"/>
            <a:r>
              <a:rPr lang="pt-BR" sz="2400" dirty="0" smtClean="0"/>
              <a:t>SMR = Razão Sinal-Máscara</a:t>
            </a:r>
          </a:p>
          <a:p>
            <a:pPr lvl="1"/>
            <a:r>
              <a:rPr lang="pt-BR" sz="2400" dirty="0" smtClean="0"/>
              <a:t>SNR = Razão Sinal-Ruído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Observações Finais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200" dirty="0" smtClean="0"/>
              <a:t>Estratégia de distribuição de bits entre as faixas de freqüência: “primeiro a quem mais precisa”</a:t>
            </a:r>
          </a:p>
          <a:p>
            <a:pPr>
              <a:spcBef>
                <a:spcPts val="1200"/>
              </a:spcBef>
            </a:pPr>
            <a:r>
              <a:rPr lang="pt-BR" sz="3200" dirty="0" smtClean="0"/>
              <a:t>Qualidade variável </a:t>
            </a: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</a:t>
            </a:r>
            <a:r>
              <a:rPr lang="pt-BR" sz="3200" dirty="0" smtClean="0"/>
              <a:t> Taxa variável</a:t>
            </a:r>
          </a:p>
          <a:p>
            <a:pPr>
              <a:spcBef>
                <a:spcPts val="1200"/>
              </a:spcBef>
            </a:pPr>
            <a:r>
              <a:rPr lang="pt-BR" sz="3200" dirty="0" smtClean="0"/>
              <a:t>Modelo depende da intensidade absoluta</a:t>
            </a:r>
          </a:p>
          <a:p>
            <a:pPr>
              <a:spcBef>
                <a:spcPts val="1200"/>
              </a:spcBef>
            </a:pPr>
            <a:r>
              <a:rPr lang="pt-BR" sz="3200" dirty="0" smtClean="0"/>
              <a:t>Estágio Final (Após Alocação de Bits)</a:t>
            </a:r>
          </a:p>
          <a:p>
            <a:pPr lvl="1"/>
            <a:r>
              <a:rPr lang="pt-BR" sz="2400" dirty="0" smtClean="0"/>
              <a:t>Codificação sem perdas + informações adicionais </a:t>
            </a:r>
            <a:r>
              <a:rPr lang="pt-BR" sz="2400" dirty="0" smtClean="0">
                <a:latin typeface="Times New Roman"/>
                <a:cs typeface="Times New Roman"/>
              </a:rPr>
              <a:t>→</a:t>
            </a:r>
            <a:r>
              <a:rPr lang="pt-BR" sz="2400" dirty="0" smtClean="0"/>
              <a:t> Empacotamento</a:t>
            </a:r>
            <a:endParaRPr lang="pt-BR" sz="2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96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Avaliação de Qualidade de Áudio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B161-6A1B-44E9-8A20-BBF50897BA0C}" type="slidenum">
              <a:rPr lang="fi-FI" smtClean="0"/>
              <a:pPr/>
              <a:t>97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Avaliação de Qualidade (AQ)</a:t>
            </a:r>
          </a:p>
          <a:p>
            <a:r>
              <a:rPr lang="pt-BR" sz="3200" dirty="0" smtClean="0"/>
              <a:t>É desejável comparar o desempenho de diferentes codificadores</a:t>
            </a:r>
          </a:p>
          <a:p>
            <a:r>
              <a:rPr lang="pt-BR" sz="3200" dirty="0" smtClean="0"/>
              <a:t>Indicadores de desempenho usuais</a:t>
            </a:r>
          </a:p>
          <a:p>
            <a:pPr lvl="1"/>
            <a:r>
              <a:rPr lang="pt-BR" sz="2400" dirty="0" smtClean="0">
                <a:solidFill>
                  <a:srgbClr val="0000FF"/>
                </a:solidFill>
              </a:rPr>
              <a:t>Taxa de bits, complexidade, latência, robustez e qualidade do sinal gerado</a:t>
            </a:r>
          </a:p>
          <a:p>
            <a:pPr lvl="1"/>
            <a:r>
              <a:rPr lang="pt-BR" sz="2400" dirty="0" smtClean="0">
                <a:solidFill>
                  <a:srgbClr val="FF0000"/>
                </a:solidFill>
              </a:rPr>
              <a:t>Medidas clássicas como SNR e THD (distorção harmônica total) são inadequadas</a:t>
            </a:r>
          </a:p>
          <a:p>
            <a:r>
              <a:rPr lang="pt-BR" sz="3200" dirty="0" smtClean="0"/>
              <a:t>Abordagens para AQ</a:t>
            </a:r>
          </a:p>
          <a:p>
            <a:pPr lvl="1"/>
            <a:r>
              <a:rPr lang="pt-BR" sz="2400" dirty="0" smtClean="0"/>
              <a:t>Avaliação </a:t>
            </a:r>
            <a:r>
              <a:rPr lang="pt-BR" sz="2400" dirty="0" smtClean="0">
                <a:solidFill>
                  <a:srgbClr val="008000"/>
                </a:solidFill>
              </a:rPr>
              <a:t>subjetiva</a:t>
            </a:r>
            <a:r>
              <a:rPr lang="pt-BR" sz="2400" dirty="0" smtClean="0"/>
              <a:t> via testes de audição  </a:t>
            </a:r>
          </a:p>
          <a:p>
            <a:pPr lvl="1"/>
            <a:r>
              <a:rPr lang="pt-BR" sz="2400" dirty="0" smtClean="0"/>
              <a:t>Avaliação </a:t>
            </a:r>
            <a:r>
              <a:rPr lang="pt-BR" sz="2400" dirty="0" smtClean="0">
                <a:solidFill>
                  <a:srgbClr val="0000FF"/>
                </a:solidFill>
              </a:rPr>
              <a:t>objetiva</a:t>
            </a:r>
            <a:r>
              <a:rPr lang="pt-BR" sz="2400" dirty="0" smtClean="0"/>
              <a:t> via sistemas automáticos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98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Conceitos Fundamentais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3200" dirty="0" smtClean="0"/>
              <a:t>Qualidade de um codec </a:t>
            </a:r>
            <a:r>
              <a:rPr lang="pt-BR" sz="3200" u="sng" dirty="0" smtClean="0"/>
              <a:t>com perdas</a:t>
            </a:r>
          </a:p>
          <a:p>
            <a:pPr lvl="1"/>
            <a:r>
              <a:rPr lang="pt-BR" sz="2400" dirty="0" smtClean="0">
                <a:solidFill>
                  <a:srgbClr val="FF0000"/>
                </a:solidFill>
              </a:rPr>
              <a:t>Diferença </a:t>
            </a:r>
            <a:r>
              <a:rPr lang="pt-BR" sz="2400" u="sng" dirty="0" smtClean="0">
                <a:solidFill>
                  <a:srgbClr val="FF0000"/>
                </a:solidFill>
              </a:rPr>
              <a:t>PERCEBIDA</a:t>
            </a:r>
            <a:r>
              <a:rPr lang="pt-BR" sz="2400" dirty="0" smtClean="0">
                <a:solidFill>
                  <a:srgbClr val="FF0000"/>
                </a:solidFill>
              </a:rPr>
              <a:t> entre os sinais de entrada (original) e saída (decodificado)</a:t>
            </a:r>
          </a:p>
          <a:p>
            <a:r>
              <a:rPr lang="pt-BR" sz="3200" dirty="0" smtClean="0"/>
              <a:t>Transparência</a:t>
            </a:r>
          </a:p>
          <a:p>
            <a:pPr lvl="1"/>
            <a:r>
              <a:rPr lang="pt-BR" sz="2400" dirty="0" smtClean="0">
                <a:solidFill>
                  <a:srgbClr val="0000FF"/>
                </a:solidFill>
              </a:rPr>
              <a:t>Ouvinte </a:t>
            </a:r>
            <a:r>
              <a:rPr lang="pt-BR" sz="2400" u="sng" dirty="0" smtClean="0">
                <a:solidFill>
                  <a:srgbClr val="0000FF"/>
                </a:solidFill>
              </a:rPr>
              <a:t>treinado</a:t>
            </a:r>
            <a:r>
              <a:rPr lang="pt-BR" sz="2400" dirty="0" smtClean="0">
                <a:solidFill>
                  <a:srgbClr val="0000FF"/>
                </a:solidFill>
              </a:rPr>
              <a:t> não percebe a diferença entre os sinais original e codificado</a:t>
            </a:r>
          </a:p>
          <a:p>
            <a:r>
              <a:rPr lang="pt-BR" sz="3200" dirty="0" smtClean="0"/>
              <a:t>Fidelidade</a:t>
            </a:r>
          </a:p>
          <a:p>
            <a:pPr lvl="1"/>
            <a:r>
              <a:rPr lang="pt-BR" sz="2400" dirty="0" err="1" smtClean="0"/>
              <a:t>Acurácia</a:t>
            </a:r>
            <a:r>
              <a:rPr lang="pt-BR" sz="2400" dirty="0" smtClean="0"/>
              <a:t> e realismo (reprodução de áudio)</a:t>
            </a:r>
          </a:p>
          <a:p>
            <a:r>
              <a:rPr lang="pt-BR" sz="3200" dirty="0" smtClean="0"/>
              <a:t>Inteligibilidade</a:t>
            </a:r>
          </a:p>
          <a:p>
            <a:pPr lvl="1"/>
            <a:r>
              <a:rPr lang="pt-BR" sz="2400" dirty="0" smtClean="0"/>
              <a:t>Entendimento da mensagem verbal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26 a 30 de Janeiro de 2015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Esquef – LNCC PV 2015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99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ício">
  <a:themeElements>
    <a:clrScheme name="Fundição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Solstí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í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8445</TotalTime>
  <Words>7161</Words>
  <Application>Microsoft Office PowerPoint</Application>
  <PresentationFormat>Apresentação na tela (4:3)</PresentationFormat>
  <Paragraphs>1805</Paragraphs>
  <Slides>138</Slides>
  <Notes>3</Notes>
  <HiddenSlides>0</HiddenSlides>
  <MMClips>46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138</vt:i4>
      </vt:variant>
    </vt:vector>
  </HeadingPairs>
  <TitlesOfParts>
    <vt:vector size="149" baseType="lpstr">
      <vt:lpstr>Arial</vt:lpstr>
      <vt:lpstr>Calibri</vt:lpstr>
      <vt:lpstr>Cambria Math</vt:lpstr>
      <vt:lpstr>Comic Sans MS</vt:lpstr>
      <vt:lpstr>Gill Sans MT</vt:lpstr>
      <vt:lpstr>Symbol</vt:lpstr>
      <vt:lpstr>Times New Roman</vt:lpstr>
      <vt:lpstr>Verdana</vt:lpstr>
      <vt:lpstr>Wingdings 2</vt:lpstr>
      <vt:lpstr>Solstício</vt:lpstr>
      <vt:lpstr>Acrobat Document</vt:lpstr>
      <vt:lpstr>Fundamentos de Codificação de Áudio</vt:lpstr>
      <vt:lpstr>Roteiro</vt:lpstr>
      <vt:lpstr>Referências Principais</vt:lpstr>
      <vt:lpstr>I. Fundamentos de Áudio</vt:lpstr>
      <vt:lpstr>Definições e Conceitos</vt:lpstr>
      <vt:lpstr>Sistema Auditivo Humano</vt:lpstr>
      <vt:lpstr>Sistema Auditivo Periférico</vt:lpstr>
      <vt:lpstr>Sistema Auditivo Central</vt:lpstr>
      <vt:lpstr>Audibilidade Sonora </vt:lpstr>
      <vt:lpstr>História: Tecnologia de Gravações de Som</vt:lpstr>
      <vt:lpstr>Áudio Analógico</vt:lpstr>
      <vt:lpstr>Áudio Digital</vt:lpstr>
      <vt:lpstr>Vantagens do Domínio Digital</vt:lpstr>
      <vt:lpstr>Representação Freqüencial</vt:lpstr>
      <vt:lpstr>Componentes do Áudio </vt:lpstr>
      <vt:lpstr>Áudio e Estacionariedade</vt:lpstr>
      <vt:lpstr>Fala e Áudio</vt:lpstr>
      <vt:lpstr>Fala e Áudio</vt:lpstr>
      <vt:lpstr>Digitalização de Áudio</vt:lpstr>
      <vt:lpstr>Digitalização de Áudio</vt:lpstr>
      <vt:lpstr>Amostragem</vt:lpstr>
      <vt:lpstr>Efeito da Amostragem</vt:lpstr>
      <vt:lpstr>Teorema da Amostragem</vt:lpstr>
      <vt:lpstr>Aliasing  (de alius = outro)</vt:lpstr>
      <vt:lpstr>Amostragem sem Aliasing</vt:lpstr>
      <vt:lpstr>Aliasing: Exemplos </vt:lpstr>
      <vt:lpstr>Aliasing:  Varredura Senoidal</vt:lpstr>
      <vt:lpstr>Quantização Escalar</vt:lpstr>
      <vt:lpstr>Quantização Uniforme</vt:lpstr>
      <vt:lpstr>Efeito da Quantização</vt:lpstr>
      <vt:lpstr>Quantização Não-Uniforme</vt:lpstr>
      <vt:lpstr>Ilustração</vt:lpstr>
      <vt:lpstr>Quantização Não-Uniforme </vt:lpstr>
      <vt:lpstr>Ponto Fixo x Flutuante</vt:lpstr>
      <vt:lpstr>Quantização: Efeito Sonoro</vt:lpstr>
      <vt:lpstr>II – Compressão de Áudio</vt:lpstr>
      <vt:lpstr>Compressão e Codificação</vt:lpstr>
      <vt:lpstr>Exemplo</vt:lpstr>
      <vt:lpstr>Compressão SEM PERDAS </vt:lpstr>
      <vt:lpstr>Codificação por Entropia</vt:lpstr>
      <vt:lpstr>Codificação de Huffman</vt:lpstr>
      <vt:lpstr>Exemplo: Cod. de Huffman</vt:lpstr>
      <vt:lpstr>Predição Linear</vt:lpstr>
      <vt:lpstr>Ilustração: Predição Linear</vt:lpstr>
      <vt:lpstr>Erro de Predição</vt:lpstr>
      <vt:lpstr>Predição e Codificação</vt:lpstr>
      <vt:lpstr>Exemplo 1/2</vt:lpstr>
      <vt:lpstr>Exemplo 2/2</vt:lpstr>
      <vt:lpstr>LPC e Codificação por Entropia</vt:lpstr>
      <vt:lpstr>Codificação Perceptiva de Áudio</vt:lpstr>
      <vt:lpstr>Compressão com Perdas</vt:lpstr>
      <vt:lpstr>Codificação Psicoacústica</vt:lpstr>
      <vt:lpstr>Codificador Perceptivo Genérico 1/2</vt:lpstr>
      <vt:lpstr>Codificador Perceptivo Genérico 2/2</vt:lpstr>
      <vt:lpstr>Decodificador Perceptivo Genérico 1/2</vt:lpstr>
      <vt:lpstr>Decodificador Perceptivo Genérico 2/2</vt:lpstr>
      <vt:lpstr>Representação em Tempo-Freqüência (TF)</vt:lpstr>
      <vt:lpstr>Espectro de Áudio </vt:lpstr>
      <vt:lpstr>Transformação TF</vt:lpstr>
      <vt:lpstr>STFT  1/3</vt:lpstr>
      <vt:lpstr>STFT  2/3</vt:lpstr>
      <vt:lpstr>STFT   3/3</vt:lpstr>
      <vt:lpstr>Processamento por Blocos</vt:lpstr>
      <vt:lpstr>Segmentação Temporal e Pré-Eco</vt:lpstr>
      <vt:lpstr>Processamento por Blocos</vt:lpstr>
      <vt:lpstr>MDCT – Transformada de Cossenos Discreta Modificada</vt:lpstr>
      <vt:lpstr>IMDCT – MDCT Inversa</vt:lpstr>
      <vt:lpstr>Esquema TDAC</vt:lpstr>
      <vt:lpstr>Conceito de Filtragem Seletiva</vt:lpstr>
      <vt:lpstr>Filtragem Seletiva</vt:lpstr>
      <vt:lpstr>Banco de Filtros (Análise)</vt:lpstr>
      <vt:lpstr>Banco de Filtros (Síntese)</vt:lpstr>
      <vt:lpstr>Modelo Psicoacústico</vt:lpstr>
      <vt:lpstr>Introdução: Modelo Psicoacústico </vt:lpstr>
      <vt:lpstr>SPL – Nível de Pressão Sonora</vt:lpstr>
      <vt:lpstr>Audibilidade</vt:lpstr>
      <vt:lpstr>Curvas de Igual Audibilidade</vt:lpstr>
      <vt:lpstr>Audição Humana:  Freqüência</vt:lpstr>
      <vt:lpstr>Audibilidade: Fala e Música</vt:lpstr>
      <vt:lpstr>Mascaramento</vt:lpstr>
      <vt:lpstr>Mascaramento Temporal</vt:lpstr>
      <vt:lpstr>Mascaramento Temporal: Exemplos Sonoros</vt:lpstr>
      <vt:lpstr>Mascaramento Freqüencial</vt:lpstr>
      <vt:lpstr>Mascaramento Freqüencial</vt:lpstr>
      <vt:lpstr>Escala Bark 1/2</vt:lpstr>
      <vt:lpstr>Escala Bark 2/2</vt:lpstr>
      <vt:lpstr>Mascaramento na Escala Bark</vt:lpstr>
      <vt:lpstr>Modelo de Mascaramento</vt:lpstr>
      <vt:lpstr>Composição do Mascaramento</vt:lpstr>
      <vt:lpstr>Mascaramento Resultante</vt:lpstr>
      <vt:lpstr>Mascaramento e SMR</vt:lpstr>
      <vt:lpstr>Mascaramento Freqüencial</vt:lpstr>
      <vt:lpstr>Mascaramento Global </vt:lpstr>
      <vt:lpstr>Alocação de Bits 1/2</vt:lpstr>
      <vt:lpstr>Alocação de Bits 2/2</vt:lpstr>
      <vt:lpstr>Observações Finais</vt:lpstr>
      <vt:lpstr>Avaliação de Qualidade de Áudio</vt:lpstr>
      <vt:lpstr>Introdução</vt:lpstr>
      <vt:lpstr>Conceitos Fundamentais</vt:lpstr>
      <vt:lpstr>Taxonomia AQ</vt:lpstr>
      <vt:lpstr>AQ e Escopo</vt:lpstr>
      <vt:lpstr>Métodos Subjetivos</vt:lpstr>
      <vt:lpstr>Testes Formais de Audição</vt:lpstr>
      <vt:lpstr>Dificuldades</vt:lpstr>
      <vt:lpstr>Recomendações Metodológicas</vt:lpstr>
      <vt:lpstr>Recomendações Metodológicas</vt:lpstr>
      <vt:lpstr>Escolha do Teste</vt:lpstr>
      <vt:lpstr>Análise de Dados</vt:lpstr>
      <vt:lpstr>Exemplo ANOVA</vt:lpstr>
      <vt:lpstr>Métodos Objetivos</vt:lpstr>
      <vt:lpstr>Motivação</vt:lpstr>
      <vt:lpstr>Objetivo</vt:lpstr>
      <vt:lpstr>Abordagens</vt:lpstr>
      <vt:lpstr>Métodos Com Referência</vt:lpstr>
      <vt:lpstr>Avaliadores Padronizados (ITU)</vt:lpstr>
      <vt:lpstr>Avaliadores Padronizados (ITU)</vt:lpstr>
      <vt:lpstr>Codecs: (D)Efeitos Colaterais</vt:lpstr>
      <vt:lpstr>Avaliação via PEAQ</vt:lpstr>
      <vt:lpstr>III. Padrões em Codificação de Áudio</vt:lpstr>
      <vt:lpstr>Aplicações de Áudio Digital</vt:lpstr>
      <vt:lpstr>Criação do Grupo MPEG</vt:lpstr>
      <vt:lpstr>Padrões MPEG</vt:lpstr>
      <vt:lpstr>MPEG-1 Áudio - Características </vt:lpstr>
      <vt:lpstr>MPEG-1 Áudio – Aplicações </vt:lpstr>
      <vt:lpstr>MPEG-2 Áudio </vt:lpstr>
      <vt:lpstr>MPEG-2 LSF</vt:lpstr>
      <vt:lpstr>“MPEG-2.5”</vt:lpstr>
      <vt:lpstr>MP3</vt:lpstr>
      <vt:lpstr>Áudio Multicanal</vt:lpstr>
      <vt:lpstr>MPEG-2 Multicanal BC</vt:lpstr>
      <vt:lpstr>MPEG-2 AAC (1/2)</vt:lpstr>
      <vt:lpstr>MPEG-2 AAC (2/2)</vt:lpstr>
      <vt:lpstr>Dolby AC-3</vt:lpstr>
      <vt:lpstr>MPEG-4 (1/2)</vt:lpstr>
      <vt:lpstr>MPEG-4 (2/2)</vt:lpstr>
      <vt:lpstr>Áudio para TV Digital</vt:lpstr>
      <vt:lpstr>Padrões de TV Digital no Mundo</vt:lpstr>
      <vt:lpstr>Obrigado</vt:lpstr>
    </vt:vector>
  </TitlesOfParts>
  <Company>LNCC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RESUMO DA APRESENTAÇÃO</dc:title>
  <dc:creator>pesquef</dc:creator>
  <cp:lastModifiedBy>Paulo Antonio Andrade Esquef</cp:lastModifiedBy>
  <cp:revision>762</cp:revision>
  <dcterms:created xsi:type="dcterms:W3CDTF">2009-10-06T20:32:36Z</dcterms:created>
  <dcterms:modified xsi:type="dcterms:W3CDTF">2015-01-28T20:08:34Z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