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28" r:id="rId2"/>
    <p:sldId id="257" r:id="rId3"/>
    <p:sldId id="294" r:id="rId4"/>
    <p:sldId id="318" r:id="rId5"/>
    <p:sldId id="327" r:id="rId6"/>
    <p:sldId id="260" r:id="rId7"/>
    <p:sldId id="270" r:id="rId8"/>
    <p:sldId id="262" r:id="rId9"/>
    <p:sldId id="296" r:id="rId10"/>
    <p:sldId id="277" r:id="rId11"/>
    <p:sldId id="279" r:id="rId12"/>
    <p:sldId id="293" r:id="rId13"/>
    <p:sldId id="297" r:id="rId14"/>
    <p:sldId id="329" r:id="rId15"/>
    <p:sldId id="330" r:id="rId16"/>
    <p:sldId id="335" r:id="rId17"/>
    <p:sldId id="317" r:id="rId18"/>
    <p:sldId id="312" r:id="rId19"/>
    <p:sldId id="333" r:id="rId20"/>
    <p:sldId id="313" r:id="rId21"/>
    <p:sldId id="301" r:id="rId22"/>
    <p:sldId id="282" r:id="rId23"/>
    <p:sldId id="302" r:id="rId24"/>
    <p:sldId id="305" r:id="rId25"/>
    <p:sldId id="334" r:id="rId26"/>
    <p:sldId id="319" r:id="rId27"/>
    <p:sldId id="321" r:id="rId28"/>
    <p:sldId id="322" r:id="rId29"/>
    <p:sldId id="306" r:id="rId30"/>
    <p:sldId id="283" r:id="rId31"/>
    <p:sldId id="336" r:id="rId32"/>
    <p:sldId id="324" r:id="rId33"/>
    <p:sldId id="285" r:id="rId34"/>
    <p:sldId id="325" r:id="rId35"/>
    <p:sldId id="326" r:id="rId36"/>
    <p:sldId id="316" r:id="rId37"/>
  </p:sldIdLst>
  <p:sldSz cx="9144000" cy="6858000" type="screen4x3"/>
  <p:notesSz cx="7315200" cy="96012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0033CC"/>
    <a:srgbClr val="006600"/>
    <a:srgbClr val="669900"/>
    <a:srgbClr val="DCECA2"/>
    <a:srgbClr val="333300"/>
    <a:srgbClr val="339933"/>
    <a:srgbClr val="0099CC"/>
    <a:srgbClr val="009999"/>
    <a:srgbClr val="3366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65" autoAdjust="0"/>
    <p:restoredTop sz="90929"/>
  </p:normalViewPr>
  <p:slideViewPr>
    <p:cSldViewPr snapToGrid="0">
      <p:cViewPr>
        <p:scale>
          <a:sx n="70" d="100"/>
          <a:sy n="70" d="100"/>
        </p:scale>
        <p:origin x="-1334" y="-1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image" Target="../media/image45.wmf"/><Relationship Id="rId7" Type="http://schemas.openxmlformats.org/officeDocument/2006/relationships/image" Target="../media/image48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6" Type="http://schemas.openxmlformats.org/officeDocument/2006/relationships/image" Target="../media/image25.wmf"/><Relationship Id="rId5" Type="http://schemas.openxmlformats.org/officeDocument/2006/relationships/image" Target="../media/image47.wmf"/><Relationship Id="rId10" Type="http://schemas.openxmlformats.org/officeDocument/2006/relationships/image" Target="../media/image51.wmf"/><Relationship Id="rId4" Type="http://schemas.openxmlformats.org/officeDocument/2006/relationships/image" Target="../media/image46.wmf"/><Relationship Id="rId9" Type="http://schemas.openxmlformats.org/officeDocument/2006/relationships/image" Target="../media/image5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GB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endParaRPr lang="en-GB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GB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1A20223B-E9DE-47D3-AFBF-DA0D3354008B}" type="slidenum">
              <a:rPr lang="en-GB"/>
              <a:pPr/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endParaRPr lang="en-GB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5C9AD2EE-296A-4395-86D9-08CF7EBA1708}" type="slidenum">
              <a:rPr lang="en-GB"/>
              <a:pPr/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AD2EE-296A-4395-86D9-08CF7EBA1708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AD2EE-296A-4395-86D9-08CF7EBA1708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CE097-4CFE-4A3B-9810-B2E54ADC614A}" type="slidenum">
              <a:rPr lang="pt-BR" smtClean="0"/>
              <a:pPr/>
              <a:t>25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AD2EE-296A-4395-86D9-08CF7EBA1708}" type="slidenum">
              <a:rPr lang="en-GB" smtClean="0"/>
              <a:pPr/>
              <a:t>27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AD2EE-296A-4395-86D9-08CF7EBA1708}" type="slidenum">
              <a:rPr lang="en-GB" smtClean="0"/>
              <a:pPr/>
              <a:t>28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85799" y="6391275"/>
            <a:ext cx="2200275" cy="4572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21 de Setembro de 2012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9127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Paulo Esquef - CSC/LNCC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F50B161-6A1B-44E9-8A20-BBF50897BA0C}" type="slidenum">
              <a:rPr lang="fi-FI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21 de Setembro de 2012</a:t>
            </a:r>
            <a:endParaRPr lang="en-GB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Paulo Esquef - CSC/LNCC</a:t>
            </a:r>
            <a:endParaRPr lang="en-GB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A7BA84-9DBD-45C9-8AF2-5A5CAF9112FF}" type="slidenum">
              <a:rPr lang="fi-FI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59436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59436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21 de Setembro de 2012</a:t>
            </a:r>
            <a:endParaRPr lang="en-GB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Paulo Esquef - CSC/LNCC</a:t>
            </a:r>
            <a:endParaRPr lang="en-GB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EDEBC5-899A-4B72-AF24-1C2A6462E6CE}" type="slidenum">
              <a:rPr lang="fi-FI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5325" y="152400"/>
            <a:ext cx="7762875" cy="914400"/>
          </a:xfrm>
        </p:spPr>
        <p:txBody>
          <a:bodyPr/>
          <a:lstStyle>
            <a:lvl1pPr>
              <a:defRPr>
                <a:solidFill>
                  <a:srgbClr val="993300"/>
                </a:solidFill>
              </a:defRPr>
            </a:lvl1pPr>
          </a:lstStyle>
          <a:p>
            <a:r>
              <a:rPr lang="pt-BR" noProof="0" smtClean="0"/>
              <a:t>Clique para editar o estilo do título mestre</a:t>
            </a:r>
            <a:endParaRPr lang="pt-BR" noProof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Ø"/>
              <a:defRPr sz="2400">
                <a:solidFill>
                  <a:srgbClr val="006600"/>
                </a:solidFill>
                <a:effectLst/>
              </a:defRPr>
            </a:lvl1pPr>
            <a:lvl2pPr>
              <a:buFont typeface="Wingdings" pitchFamily="2" charset="2"/>
              <a:buChar char="§"/>
              <a:defRPr sz="2000"/>
            </a:lvl2pPr>
          </a:lstStyle>
          <a:p>
            <a:pPr lvl="0"/>
            <a:r>
              <a:rPr lang="pt-BR" noProof="0" dirty="0" smtClean="0"/>
              <a:t>Clique para editar os estilos do texto mestre</a:t>
            </a:r>
          </a:p>
          <a:p>
            <a:pPr lvl="1"/>
            <a:r>
              <a:rPr lang="pt-BR" noProof="0" dirty="0" smtClean="0"/>
              <a:t>Segundo nível</a:t>
            </a:r>
          </a:p>
          <a:p>
            <a:pPr lvl="2"/>
            <a:r>
              <a:rPr lang="pt-BR" noProof="0" dirty="0" smtClean="0"/>
              <a:t>Terceiro nível</a:t>
            </a:r>
          </a:p>
          <a:p>
            <a:pPr lvl="3"/>
            <a:r>
              <a:rPr lang="pt-BR" noProof="0" dirty="0" smtClean="0"/>
              <a:t>Quarto nível</a:t>
            </a:r>
          </a:p>
          <a:p>
            <a:pPr lvl="4"/>
            <a:r>
              <a:rPr lang="pt-BR" noProof="0" dirty="0" smtClean="0"/>
              <a:t>Quinto nível</a:t>
            </a:r>
            <a:endParaRPr lang="pt-BR" noProof="0" dirty="0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685799" y="6391275"/>
            <a:ext cx="2200275" cy="457200"/>
          </a:xfrm>
        </p:spPr>
        <p:txBody>
          <a:bodyPr/>
          <a:lstStyle/>
          <a:p>
            <a:r>
              <a:rPr lang="pt-BR" smtClean="0"/>
              <a:t>21 de Setembro de 2012</a:t>
            </a:r>
            <a:endParaRPr lang="en-GB" dirty="0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1"/>
          </p:nvPr>
        </p:nvSpPr>
        <p:spPr>
          <a:xfrm>
            <a:off x="7010400" y="6400800"/>
            <a:ext cx="1905000" cy="457200"/>
          </a:xfrm>
        </p:spPr>
        <p:txBody>
          <a:bodyPr/>
          <a:lstStyle/>
          <a:p>
            <a:fld id="{240DA2B0-395D-44F6-9675-922834D4A7C4}" type="slidenum">
              <a:rPr lang="fi-FI" smtClean="0"/>
              <a:pPr/>
              <a:t>‹nº›</a:t>
            </a:fld>
            <a:endParaRPr lang="en-GB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2"/>
          </p:nvPr>
        </p:nvSpPr>
        <p:spPr>
          <a:xfrm>
            <a:off x="3124200" y="6400800"/>
            <a:ext cx="2895600" cy="457200"/>
          </a:xfrm>
        </p:spPr>
        <p:txBody>
          <a:bodyPr/>
          <a:lstStyle/>
          <a:p>
            <a:r>
              <a:rPr lang="pt-BR" dirty="0" smtClean="0"/>
              <a:t>Paulo </a:t>
            </a:r>
            <a:r>
              <a:rPr lang="pt-BR" dirty="0" err="1" smtClean="0"/>
              <a:t>Esquef</a:t>
            </a:r>
            <a:r>
              <a:rPr lang="pt-BR" dirty="0" smtClean="0"/>
              <a:t> - CSC/LNCC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21 de Setembro de 2012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Paulo Esquef - CSC/LNCC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E11A30-0325-476F-9B1F-7C5C230C6701}" type="slidenum">
              <a:rPr lang="fi-FI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21 de Setembro de 2012</a:t>
            </a:r>
            <a:endParaRPr lang="en-GB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Paulo Esquef - CSC/LNCC</a:t>
            </a:r>
            <a:endParaRPr lang="en-GB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8FAF9B-AB49-4DEE-B820-C120A07EA665}" type="slidenum">
              <a:rPr lang="fi-FI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21 de Setembro de 2012</a:t>
            </a:r>
            <a:endParaRPr lang="en-GB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Paulo Esquef - CSC/LNCC</a:t>
            </a:r>
            <a:endParaRPr lang="en-GB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89F39E-6802-4BEE-ACEC-902FB0A285C4}" type="slidenum">
              <a:rPr lang="fi-FI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685799" y="6400800"/>
            <a:ext cx="2200275" cy="4572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21 de Setembro de 2012</a:t>
            </a:r>
            <a:endParaRPr lang="en-GB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9127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Paulo Esquef - CSC/LNCC</a:t>
            </a:r>
            <a:endParaRPr lang="en-GB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CB8D36A-9BAD-437B-87F3-283E3B4AF787}" type="slidenum">
              <a:rPr lang="fi-FI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685799" y="6391275"/>
            <a:ext cx="2200275" cy="4572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21 de Setembro de 2012</a:t>
            </a:r>
            <a:endParaRPr lang="en-GB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639127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Paulo Esquef - CSC/LNCC</a:t>
            </a:r>
            <a:endParaRPr lang="en-GB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7010400" y="63912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8F8D163-5B99-491A-B9C2-9A5E218A23F9}" type="slidenum">
              <a:rPr lang="fi-FI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21 de Setembro de 2012</a:t>
            </a:r>
            <a:endParaRPr lang="en-GB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Paulo Esquef - CSC/LNCC</a:t>
            </a:r>
            <a:endParaRPr lang="en-GB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E13AB7-69D3-4FC3-A0F6-AB592E0A55FC}" type="slidenum">
              <a:rPr lang="fi-FI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21 de Setembro de 2012</a:t>
            </a:r>
            <a:endParaRPr lang="en-GB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Paulo Esquef - CSC/LNCC</a:t>
            </a:r>
            <a:endParaRPr lang="en-GB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44F60E-6B30-4503-BE3C-931B0D45F7B0}" type="slidenum">
              <a:rPr lang="fi-FI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CA2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6274" y="152400"/>
            <a:ext cx="77819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799" y="6391275"/>
            <a:ext cx="2200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r>
              <a:rPr lang="pt-BR" smtClean="0"/>
              <a:t>21 de Setembro de 2012</a:t>
            </a:r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pt-BR" smtClean="0"/>
              <a:t>Paulo Esquef - CSC/LNCC</a:t>
            </a:r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912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40DA2B0-395D-44F6-9675-922834D4A7C4}" type="slidenum">
              <a:rPr lang="fi-FI"/>
              <a:pPr/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rgbClr val="9933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 b="1">
          <a:solidFill>
            <a:srgbClr val="006600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ps.lncc.br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mailto:pesquef@lncc.b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1.wav"/><Relationship Id="rId7" Type="http://schemas.openxmlformats.org/officeDocument/2006/relationships/image" Target="../media/image33.png"/><Relationship Id="rId2" Type="http://schemas.openxmlformats.org/officeDocument/2006/relationships/audio" Target="../media/audio10.wav"/><Relationship Id="rId1" Type="http://schemas.openxmlformats.org/officeDocument/2006/relationships/audio" Target="../media/audio9.wav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2.wav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4.wav"/><Relationship Id="rId7" Type="http://schemas.openxmlformats.org/officeDocument/2006/relationships/image" Target="../media/image37.png"/><Relationship Id="rId2" Type="http://schemas.openxmlformats.org/officeDocument/2006/relationships/audio" Target="../media/audio13.wav"/><Relationship Id="rId1" Type="http://schemas.openxmlformats.org/officeDocument/2006/relationships/vmlDrawing" Target="../drawings/vmlDrawing4.vml"/><Relationship Id="rId6" Type="http://schemas.openxmlformats.org/officeDocument/2006/relationships/slideLayout" Target="../slideLayouts/slideLayout2.xml"/><Relationship Id="rId11" Type="http://schemas.openxmlformats.org/officeDocument/2006/relationships/oleObject" Target="../embeddings/oleObject12.bin"/><Relationship Id="rId5" Type="http://schemas.openxmlformats.org/officeDocument/2006/relationships/audio" Target="../media/audio16.wav"/><Relationship Id="rId10" Type="http://schemas.openxmlformats.org/officeDocument/2006/relationships/hyperlink" Target="Brahms_gap.PNG" TargetMode="External"/><Relationship Id="rId4" Type="http://schemas.openxmlformats.org/officeDocument/2006/relationships/audio" Target="../media/audio15.wav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5.bin"/><Relationship Id="rId5" Type="http://schemas.openxmlformats.org/officeDocument/2006/relationships/oleObject" Target="../embeddings/oleObject14.bin"/><Relationship Id="rId4" Type="http://schemas.openxmlformats.org/officeDocument/2006/relationships/oleObject" Target="../embeddings/oleObject13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oleObject" Target="../embeddings/oleObject26.bin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20.bin"/><Relationship Id="rId12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9.bin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18.bin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17.bin"/><Relationship Id="rId9" Type="http://schemas.openxmlformats.org/officeDocument/2006/relationships/oleObject" Target="../embeddings/oleObject22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0.bin"/><Relationship Id="rId5" Type="http://schemas.openxmlformats.org/officeDocument/2006/relationships/oleObject" Target="../embeddings/oleObject29.bin"/><Relationship Id="rId4" Type="http://schemas.openxmlformats.org/officeDocument/2006/relationships/oleObject" Target="../embeddings/oleObject28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4.bin"/><Relationship Id="rId5" Type="http://schemas.openxmlformats.org/officeDocument/2006/relationships/oleObject" Target="../embeddings/oleObject33.bin"/><Relationship Id="rId4" Type="http://schemas.openxmlformats.org/officeDocument/2006/relationships/oleObject" Target="../embeddings/oleObject32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35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65.png"/><Relationship Id="rId3" Type="http://schemas.openxmlformats.org/officeDocument/2006/relationships/audio" Target="../media/audio18.wav"/><Relationship Id="rId7" Type="http://schemas.openxmlformats.org/officeDocument/2006/relationships/audio" Target="../media/audio22.wav"/><Relationship Id="rId12" Type="http://schemas.openxmlformats.org/officeDocument/2006/relationships/image" Target="../media/image64.png"/><Relationship Id="rId2" Type="http://schemas.openxmlformats.org/officeDocument/2006/relationships/audio" Target="../media/audio17.wav"/><Relationship Id="rId1" Type="http://schemas.openxmlformats.org/officeDocument/2006/relationships/vmlDrawing" Target="../drawings/vmlDrawing10.vml"/><Relationship Id="rId6" Type="http://schemas.openxmlformats.org/officeDocument/2006/relationships/audio" Target="../media/audio21.wav"/><Relationship Id="rId11" Type="http://schemas.openxmlformats.org/officeDocument/2006/relationships/image" Target="../media/image39.png"/><Relationship Id="rId5" Type="http://schemas.openxmlformats.org/officeDocument/2006/relationships/audio" Target="../media/audio20.wav"/><Relationship Id="rId10" Type="http://schemas.openxmlformats.org/officeDocument/2006/relationships/oleObject" Target="../embeddings/oleObject37.bin"/><Relationship Id="rId4" Type="http://schemas.openxmlformats.org/officeDocument/2006/relationships/audio" Target="../media/audio19.wav"/><Relationship Id="rId9" Type="http://schemas.openxmlformats.org/officeDocument/2006/relationships/oleObject" Target="../embeddings/oleObject36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audio" Target="../media/audio25.wav"/><Relationship Id="rId7" Type="http://schemas.openxmlformats.org/officeDocument/2006/relationships/audio" Target="../media/audio29.wav"/><Relationship Id="rId12" Type="http://schemas.openxmlformats.org/officeDocument/2006/relationships/image" Target="../media/image35.png"/><Relationship Id="rId2" Type="http://schemas.openxmlformats.org/officeDocument/2006/relationships/audio" Target="../media/audio24.wav"/><Relationship Id="rId1" Type="http://schemas.openxmlformats.org/officeDocument/2006/relationships/audio" Target="../media/audio23.wav"/><Relationship Id="rId6" Type="http://schemas.openxmlformats.org/officeDocument/2006/relationships/audio" Target="../media/audio28.wav"/><Relationship Id="rId11" Type="http://schemas.openxmlformats.org/officeDocument/2006/relationships/image" Target="../media/image67.png"/><Relationship Id="rId5" Type="http://schemas.openxmlformats.org/officeDocument/2006/relationships/audio" Target="../media/audio27.wav"/><Relationship Id="rId10" Type="http://schemas.openxmlformats.org/officeDocument/2006/relationships/image" Target="../media/image38.png"/><Relationship Id="rId4" Type="http://schemas.openxmlformats.org/officeDocument/2006/relationships/audio" Target="../media/audio26.wav"/><Relationship Id="rId9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7.wav"/><Relationship Id="rId13" Type="http://schemas.openxmlformats.org/officeDocument/2006/relationships/image" Target="../media/image70.png"/><Relationship Id="rId3" Type="http://schemas.openxmlformats.org/officeDocument/2006/relationships/audio" Target="../media/audio32.wav"/><Relationship Id="rId7" Type="http://schemas.openxmlformats.org/officeDocument/2006/relationships/audio" Target="../media/audio36.wav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audio" Target="../media/audio31.wav"/><Relationship Id="rId16" Type="http://schemas.openxmlformats.org/officeDocument/2006/relationships/image" Target="../media/image73.png"/><Relationship Id="rId1" Type="http://schemas.openxmlformats.org/officeDocument/2006/relationships/audio" Target="../media/audio30.wav"/><Relationship Id="rId6" Type="http://schemas.openxmlformats.org/officeDocument/2006/relationships/audio" Target="../media/audio35.wav"/><Relationship Id="rId11" Type="http://schemas.openxmlformats.org/officeDocument/2006/relationships/image" Target="../media/image38.png"/><Relationship Id="rId5" Type="http://schemas.openxmlformats.org/officeDocument/2006/relationships/audio" Target="../media/audio34.wav"/><Relationship Id="rId15" Type="http://schemas.openxmlformats.org/officeDocument/2006/relationships/image" Target="../media/image72.png"/><Relationship Id="rId10" Type="http://schemas.openxmlformats.org/officeDocument/2006/relationships/image" Target="../media/image68.png"/><Relationship Id="rId4" Type="http://schemas.openxmlformats.org/officeDocument/2006/relationships/audio" Target="../media/audio33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9.wav"/><Relationship Id="rId1" Type="http://schemas.openxmlformats.org/officeDocument/2006/relationships/audio" Target="../media/audio38.wav"/><Relationship Id="rId5" Type="http://schemas.openxmlformats.org/officeDocument/2006/relationships/image" Target="../media/image75.png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audio2.wav"/><Relationship Id="rId16" Type="http://schemas.openxmlformats.org/officeDocument/2006/relationships/image" Target="../media/image17.png"/><Relationship Id="rId1" Type="http://schemas.openxmlformats.org/officeDocument/2006/relationships/audio" Target="../media/audio1.wav"/><Relationship Id="rId6" Type="http://schemas.openxmlformats.org/officeDocument/2006/relationships/audio" Target="../media/audio6.wav"/><Relationship Id="rId11" Type="http://schemas.openxmlformats.org/officeDocument/2006/relationships/image" Target="../media/image12.png"/><Relationship Id="rId5" Type="http://schemas.openxmlformats.org/officeDocument/2006/relationships/audio" Target="../media/audio5.wav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fld id="{A48FF513-7495-45C0-A54C-93AC34BE5BD6}" type="slidenum">
              <a:rPr lang="fi-FI"/>
              <a:pPr/>
              <a:t>1</a:t>
            </a:fld>
            <a:endParaRPr lang="en-GB" dirty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006599" y="379072"/>
            <a:ext cx="6705601" cy="725827"/>
          </a:xfrm>
        </p:spPr>
        <p:txBody>
          <a:bodyPr lIns="0" tIns="0" rIns="0" bIns="0" anchor="t" anchorCtr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2800" dirty="0" smtClean="0">
                <a:solidFill>
                  <a:srgbClr val="006600"/>
                </a:solidFill>
                <a:latin typeface="Arial" pitchFamily="34" charset="0"/>
                <a:ea typeface="+mn-ea"/>
                <a:cs typeface="Arial" pitchFamily="34" charset="0"/>
              </a:rPr>
              <a:t>Seminários sobre Processamento de Sinais (LPS/LCS)</a:t>
            </a:r>
            <a:endParaRPr lang="en-GB" sz="2800" dirty="0">
              <a:solidFill>
                <a:srgbClr val="0066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0851" y="2193173"/>
            <a:ext cx="8248649" cy="2416928"/>
          </a:xfrm>
        </p:spPr>
        <p:txBody>
          <a:bodyPr lIns="0" tIns="0" rIns="0" bIns="0"/>
          <a:lstStyle/>
          <a:p>
            <a:pPr marL="533400" lvl="1" indent="-533400" algn="ctr">
              <a:spcBef>
                <a:spcPct val="0"/>
              </a:spcBef>
              <a:buNone/>
            </a:pPr>
            <a:r>
              <a:rPr lang="fi-FI" sz="3200" b="1" dirty="0" smtClean="0">
                <a:solidFill>
                  <a:srgbClr val="993300"/>
                </a:solidFill>
                <a:latin typeface="+mj-lt"/>
                <a:ea typeface="+mj-ea"/>
                <a:cs typeface="+mj-cs"/>
              </a:rPr>
              <a:t>Processamento de Sinais em </a:t>
            </a:r>
          </a:p>
          <a:p>
            <a:pPr marL="533400" lvl="1" indent="-533400" algn="ctr">
              <a:spcBef>
                <a:spcPct val="0"/>
              </a:spcBef>
              <a:buNone/>
            </a:pPr>
            <a:r>
              <a:rPr lang="fi-FI" sz="3200" b="1" dirty="0" smtClean="0">
                <a:solidFill>
                  <a:srgbClr val="993300"/>
                </a:solidFill>
                <a:latin typeface="+mj-lt"/>
                <a:ea typeface="+mj-ea"/>
                <a:cs typeface="+mj-cs"/>
              </a:rPr>
              <a:t>Restauração Digital de Áudio</a:t>
            </a:r>
          </a:p>
          <a:p>
            <a:pPr marL="533400" lvl="1" indent="-533400">
              <a:spcBef>
                <a:spcPct val="0"/>
              </a:spcBef>
              <a:buNone/>
            </a:pPr>
            <a:endParaRPr lang="fi-FI" sz="3200" b="1" dirty="0" smtClean="0">
              <a:solidFill>
                <a:srgbClr val="3366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  <a:p>
            <a:pPr marL="533400" lvl="1" indent="-533400" algn="ctr">
              <a:spcBef>
                <a:spcPct val="0"/>
              </a:spcBef>
              <a:buNone/>
            </a:pPr>
            <a:r>
              <a:rPr lang="fi-FI" sz="2400" dirty="0" smtClean="0">
                <a:solidFill>
                  <a:srgbClr val="006600"/>
                </a:solidFill>
                <a:latin typeface="+mj-lt"/>
                <a:ea typeface="+mj-ea"/>
                <a:cs typeface="+mj-cs"/>
              </a:rPr>
              <a:t>Paulo Esquef</a:t>
            </a:r>
          </a:p>
          <a:p>
            <a:pPr marL="533400" lvl="1" indent="-533400" algn="ctr">
              <a:spcBef>
                <a:spcPct val="0"/>
              </a:spcBef>
              <a:buNone/>
            </a:pPr>
            <a:r>
              <a:rPr lang="fi-FI" dirty="0" smtClean="0">
                <a:solidFill>
                  <a:srgbClr val="006600"/>
                </a:solidFill>
                <a:latin typeface="+mj-lt"/>
                <a:ea typeface="+mj-ea"/>
                <a:cs typeface="+mj-cs"/>
                <a:hlinkClick r:id="rId2"/>
              </a:rPr>
              <a:t>pesquef@lncc.br</a:t>
            </a:r>
            <a:endParaRPr lang="fi-FI" sz="2400" dirty="0" smtClean="0">
              <a:solidFill>
                <a:srgbClr val="006600"/>
              </a:solidFill>
              <a:latin typeface="+mj-lt"/>
              <a:ea typeface="+mj-ea"/>
              <a:cs typeface="+mj-cs"/>
            </a:endParaRPr>
          </a:p>
          <a:p>
            <a:pPr marL="533400" lvl="1" indent="-533400" algn="ctr">
              <a:spcBef>
                <a:spcPct val="0"/>
              </a:spcBef>
              <a:buNone/>
            </a:pPr>
            <a:endParaRPr lang="fi-FI" sz="2400" dirty="0">
              <a:solidFill>
                <a:srgbClr val="006600"/>
              </a:solidFill>
              <a:latin typeface="+mj-lt"/>
              <a:ea typeface="+mj-ea"/>
              <a:cs typeface="+mj-cs"/>
            </a:endParaRPr>
          </a:p>
          <a:p>
            <a:pPr marL="533400" indent="-533400" algn="ctr">
              <a:spcBef>
                <a:spcPct val="0"/>
              </a:spcBef>
              <a:buFontTx/>
              <a:buNone/>
            </a:pPr>
            <a:endParaRPr lang="fi-FI" sz="3200" dirty="0" smtClean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  <a:p>
            <a:pPr marL="533400" indent="-533400" algn="ctr">
              <a:buFontTx/>
              <a:buNone/>
            </a:pPr>
            <a:endParaRPr lang="fi-FI" sz="1800" dirty="0" smtClean="0"/>
          </a:p>
          <a:p>
            <a:pPr marL="533400" indent="-533400" algn="ctr">
              <a:buFontTx/>
              <a:buNone/>
            </a:pPr>
            <a:endParaRPr lang="fi-FI" sz="1800" baseline="30000" dirty="0">
              <a:solidFill>
                <a:srgbClr val="CC3399"/>
              </a:solidFill>
            </a:endParaRPr>
          </a:p>
          <a:p>
            <a:pPr marL="533400" indent="-533400" algn="ctr">
              <a:buFontTx/>
              <a:buNone/>
            </a:pPr>
            <a:endParaRPr lang="fi-FI" sz="1200" b="0" baseline="30000" dirty="0">
              <a:solidFill>
                <a:srgbClr val="33CC33"/>
              </a:solidFill>
            </a:endParaRPr>
          </a:p>
        </p:txBody>
      </p:sp>
      <p:pic>
        <p:nvPicPr>
          <p:cNvPr id="7" name="Picture 6" descr="LNCC_LOGO_P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8853" y="5631551"/>
            <a:ext cx="2440847" cy="1009398"/>
          </a:xfrm>
          <a:prstGeom prst="rect">
            <a:avLst/>
          </a:prstGeom>
        </p:spPr>
      </p:pic>
      <p:sp>
        <p:nvSpPr>
          <p:cNvPr id="8" name="Espaço Reservado para Data 7"/>
          <p:cNvSpPr>
            <a:spLocks noGrp="1"/>
          </p:cNvSpPr>
          <p:nvPr>
            <p:ph type="dt" sz="half" idx="10"/>
          </p:nvPr>
        </p:nvSpPr>
        <p:spPr>
          <a:xfrm>
            <a:off x="3307558" y="6148950"/>
            <a:ext cx="2566986" cy="457200"/>
          </a:xfrm>
        </p:spPr>
        <p:txBody>
          <a:bodyPr/>
          <a:lstStyle/>
          <a:p>
            <a:pPr algn="ctr"/>
            <a:r>
              <a:rPr lang="pt-BR" sz="1800" b="1" dirty="0" smtClean="0"/>
              <a:t>21 de Setembro de 2012</a:t>
            </a:r>
            <a:endParaRPr lang="en-GB" sz="1800" b="1" dirty="0"/>
          </a:p>
        </p:txBody>
      </p:sp>
      <p:pic>
        <p:nvPicPr>
          <p:cNvPr id="11" name="Imagem 10" descr="lpslogonov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96217" y="355600"/>
            <a:ext cx="999284" cy="965410"/>
          </a:xfrm>
          <a:prstGeom prst="rect">
            <a:avLst/>
          </a:prstGeom>
        </p:spPr>
      </p:pic>
      <p:pic>
        <p:nvPicPr>
          <p:cNvPr id="13" name="Imagem 12" descr="usp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-91482" y="645518"/>
            <a:ext cx="931868" cy="367901"/>
          </a:xfrm>
          <a:prstGeom prst="rect">
            <a:avLst/>
          </a:prstGeom>
        </p:spPr>
      </p:pic>
      <p:pic>
        <p:nvPicPr>
          <p:cNvPr id="14" name="Imagem 13" descr="poli.jpg"/>
          <p:cNvPicPr>
            <a:picLocks noChangeAspect="1"/>
          </p:cNvPicPr>
          <p:nvPr/>
        </p:nvPicPr>
        <p:blipFill>
          <a:blip r:embed="rId6" cstate="print"/>
          <a:srcRect t="2500" b="7500"/>
          <a:stretch>
            <a:fillRect/>
          </a:stretch>
        </p:blipFill>
        <p:spPr>
          <a:xfrm>
            <a:off x="577851" y="355600"/>
            <a:ext cx="529889" cy="953800"/>
          </a:xfrm>
          <a:prstGeom prst="rect">
            <a:avLst/>
          </a:prstGeom>
        </p:spPr>
      </p:pic>
      <p:pic>
        <p:nvPicPr>
          <p:cNvPr id="15" name="Imagem 14" descr="LPS_logo.png"/>
          <p:cNvPicPr>
            <a:picLocks noChangeAspect="1"/>
          </p:cNvPicPr>
          <p:nvPr/>
        </p:nvPicPr>
        <p:blipFill>
          <a:blip r:embed="rId7" cstate="print"/>
          <a:srcRect l="22500" t="36688" r="21760" b="15096"/>
          <a:stretch>
            <a:fillRect/>
          </a:stretch>
        </p:blipFill>
        <p:spPr>
          <a:xfrm>
            <a:off x="7171267" y="5648608"/>
            <a:ext cx="1667933" cy="822884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7206134" y="6451601"/>
            <a:ext cx="163306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algn="ctr"/>
            <a:r>
              <a:rPr lang="fi-FI" sz="1800" b="1" spc="340" dirty="0" smtClean="0">
                <a:solidFill>
                  <a:srgbClr val="006600"/>
                </a:solidFill>
                <a:hlinkClick r:id="rId8"/>
              </a:rPr>
              <a:t>lps.lncc.br</a:t>
            </a:r>
            <a:endParaRPr lang="fi-FI" sz="1800" b="1" spc="340" dirty="0" smtClean="0">
              <a:solidFill>
                <a:srgbClr val="006600"/>
              </a:solidFill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2146300" y="1257300"/>
            <a:ext cx="6756400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De-Clicking: Caracterização</a:t>
            </a:r>
            <a:endParaRPr lang="en-GB" dirty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Modelo Básico</a:t>
            </a:r>
          </a:p>
          <a:p>
            <a:pPr lvl="1"/>
            <a:r>
              <a:rPr lang="fi-FI" sz="2400" i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i-FI" sz="240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) = 1</a:t>
            </a:r>
            <a:r>
              <a:rPr lang="fi-FI" dirty="0" smtClean="0"/>
              <a:t> indica as amostras corrompidas</a:t>
            </a:r>
          </a:p>
          <a:p>
            <a:pPr lvl="1"/>
            <a:r>
              <a:rPr lang="fi-FI" dirty="0" smtClean="0"/>
              <a:t>Distúrbio Impulsivo (</a:t>
            </a:r>
            <a:r>
              <a:rPr lang="fi-FI" i="1" dirty="0" smtClean="0"/>
              <a:t>click, estalido</a:t>
            </a:r>
            <a:r>
              <a:rPr lang="fi-FI" dirty="0" smtClean="0"/>
              <a:t>)</a:t>
            </a:r>
          </a:p>
          <a:p>
            <a:pPr lvl="2"/>
            <a:r>
              <a:rPr lang="fi-FI" dirty="0" smtClean="0"/>
              <a:t>Curta duração: até 1 ms</a:t>
            </a:r>
          </a:p>
          <a:p>
            <a:pPr lvl="2"/>
            <a:r>
              <a:rPr lang="fi-FI" dirty="0" smtClean="0"/>
              <a:t>Amplitude, duração e localização temporal: variáveis aleatórias</a:t>
            </a:r>
          </a:p>
          <a:p>
            <a:pPr lvl="2"/>
            <a:r>
              <a:rPr lang="fi-FI" dirty="0" smtClean="0"/>
              <a:t>Baixo percentual de amostras corrompidas: </a:t>
            </a:r>
            <a:r>
              <a:rPr lang="fi-FI" dirty="0" smtClean="0">
                <a:sym typeface="Symbol"/>
              </a:rPr>
              <a:t> 1%</a:t>
            </a:r>
            <a:endParaRPr lang="fi-FI" dirty="0" smtClean="0"/>
          </a:p>
          <a:p>
            <a:r>
              <a:rPr lang="fi-FI" dirty="0" smtClean="0"/>
              <a:t>Processamento em Dois Estágios</a:t>
            </a:r>
          </a:p>
          <a:p>
            <a:pPr lvl="1"/>
            <a:r>
              <a:rPr lang="fi-FI" dirty="0" smtClean="0"/>
              <a:t>Detecção de </a:t>
            </a:r>
            <a:r>
              <a:rPr lang="fi-FI" i="1" dirty="0" smtClean="0"/>
              <a:t>clicks</a:t>
            </a:r>
            <a:r>
              <a:rPr lang="fi-FI" dirty="0" smtClean="0"/>
              <a:t> (estimação </a:t>
            </a:r>
            <a:r>
              <a:rPr lang="fi-FI" sz="240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fi-FI" dirty="0" smtClean="0"/>
              <a:t> tal que </a:t>
            </a:r>
            <a:r>
              <a:rPr lang="fi-FI" sz="2400" i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i-FI" sz="240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) = 1</a:t>
            </a:r>
            <a:r>
              <a:rPr lang="fi-FI" dirty="0" smtClean="0"/>
              <a:t>)</a:t>
            </a:r>
          </a:p>
          <a:p>
            <a:pPr lvl="1"/>
            <a:r>
              <a:rPr lang="fi-FI" dirty="0" smtClean="0"/>
              <a:t>Remoção de </a:t>
            </a:r>
            <a:r>
              <a:rPr lang="fi-FI" i="1" dirty="0" smtClean="0"/>
              <a:t>clicks</a:t>
            </a:r>
            <a:r>
              <a:rPr lang="fi-FI" dirty="0" smtClean="0"/>
              <a:t> (reconstrução do sinal)</a:t>
            </a:r>
          </a:p>
          <a:p>
            <a:r>
              <a:rPr lang="fi-FI" dirty="0" smtClean="0"/>
              <a:t>Soluções</a:t>
            </a:r>
          </a:p>
          <a:p>
            <a:pPr lvl="1"/>
            <a:r>
              <a:rPr lang="fi-FI" dirty="0" smtClean="0">
                <a:solidFill>
                  <a:srgbClr val="FF0000"/>
                </a:solidFill>
              </a:rPr>
              <a:t>Métodos com base em modelos Autorregressivos (AR)</a:t>
            </a:r>
          </a:p>
          <a:p>
            <a:pPr lvl="2"/>
            <a:r>
              <a:rPr lang="fi-FI" dirty="0" smtClean="0"/>
              <a:t>Sinais de áudio são predominantemente ressonantes</a:t>
            </a:r>
          </a:p>
          <a:p>
            <a:pPr lvl="1"/>
            <a:r>
              <a:rPr lang="fi-FI" dirty="0" smtClean="0"/>
              <a:t>Métodos Bayesianos, Redes Neuronais, Filtro de Kalman,...</a:t>
            </a:r>
            <a:endParaRPr lang="fi-FI" dirty="0"/>
          </a:p>
        </p:txBody>
      </p:sp>
      <p:sp>
        <p:nvSpPr>
          <p:cNvPr id="30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C6D05B-5CD5-451E-9B1E-2B4C0C270275}" type="slidenum">
              <a:rPr lang="fi-FI" smtClean="0"/>
              <a:pPr/>
              <a:t>10</a:t>
            </a:fld>
            <a:endParaRPr lang="en-GB"/>
          </a:p>
        </p:txBody>
      </p:sp>
      <p:sp>
        <p:nvSpPr>
          <p:cNvPr id="29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en-GB"/>
          </a:p>
        </p:txBody>
      </p:sp>
      <p:grpSp>
        <p:nvGrpSpPr>
          <p:cNvPr id="35" name="Grupo 34"/>
          <p:cNvGrpSpPr/>
          <p:nvPr/>
        </p:nvGrpSpPr>
        <p:grpSpPr>
          <a:xfrm>
            <a:off x="3401023" y="981888"/>
            <a:ext cx="2765177" cy="717550"/>
            <a:chOff x="2629148" y="1290638"/>
            <a:chExt cx="2765177" cy="717550"/>
          </a:xfrm>
        </p:grpSpPr>
        <p:sp>
          <p:nvSpPr>
            <p:cNvPr id="26632" name="Rectangle 8"/>
            <p:cNvSpPr>
              <a:spLocks noChangeArrowheads="1"/>
            </p:cNvSpPr>
            <p:nvPr/>
          </p:nvSpPr>
          <p:spPr bwMode="auto">
            <a:xfrm>
              <a:off x="4522463" y="1296988"/>
              <a:ext cx="623569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200" b="1" dirty="0" smtClean="0">
                  <a:solidFill>
                    <a:srgbClr val="000000"/>
                  </a:solidFill>
                </a:rPr>
                <a:t>Distúrbio</a:t>
              </a:r>
              <a:endParaRPr lang="pt-BR" b="1" dirty="0"/>
            </a:p>
          </p:txBody>
        </p:sp>
        <p:sp>
          <p:nvSpPr>
            <p:cNvPr id="26633" name="Rectangle 9"/>
            <p:cNvSpPr>
              <a:spLocks noChangeArrowheads="1"/>
            </p:cNvSpPr>
            <p:nvPr/>
          </p:nvSpPr>
          <p:spPr bwMode="auto">
            <a:xfrm>
              <a:off x="3629016" y="1290638"/>
              <a:ext cx="552450" cy="182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200" b="1" dirty="0">
                  <a:solidFill>
                    <a:srgbClr val="000000"/>
                  </a:solidFill>
                </a:rPr>
                <a:t>Original</a:t>
              </a:r>
              <a:endParaRPr lang="pt-BR" b="1" dirty="0"/>
            </a:p>
          </p:txBody>
        </p:sp>
        <p:sp>
          <p:nvSpPr>
            <p:cNvPr id="26634" name="Rectangle 10"/>
            <p:cNvSpPr>
              <a:spLocks noChangeArrowheads="1"/>
            </p:cNvSpPr>
            <p:nvPr/>
          </p:nvSpPr>
          <p:spPr bwMode="auto">
            <a:xfrm>
              <a:off x="2629148" y="1290638"/>
              <a:ext cx="817981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200" b="1" dirty="0" smtClean="0">
                  <a:solidFill>
                    <a:srgbClr val="000000"/>
                  </a:solidFill>
                </a:rPr>
                <a:t>Corrompido</a:t>
              </a:r>
              <a:endParaRPr lang="pt-BR" b="1" dirty="0"/>
            </a:p>
          </p:txBody>
        </p:sp>
        <p:sp>
          <p:nvSpPr>
            <p:cNvPr id="26635" name="Rectangle 11"/>
            <p:cNvSpPr>
              <a:spLocks noChangeArrowheads="1"/>
            </p:cNvSpPr>
            <p:nvPr/>
          </p:nvSpPr>
          <p:spPr bwMode="auto">
            <a:xfrm>
              <a:off x="5199063" y="1652588"/>
              <a:ext cx="195262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000000"/>
                  </a:solidFill>
                </a:rPr>
                <a:t>)</a:t>
              </a:r>
              <a:endParaRPr lang="pt-BR"/>
            </a:p>
          </p:txBody>
        </p:sp>
        <p:sp>
          <p:nvSpPr>
            <p:cNvPr id="26636" name="Rectangle 12"/>
            <p:cNvSpPr>
              <a:spLocks noChangeArrowheads="1"/>
            </p:cNvSpPr>
            <p:nvPr/>
          </p:nvSpPr>
          <p:spPr bwMode="auto">
            <a:xfrm>
              <a:off x="4965700" y="1652588"/>
              <a:ext cx="195263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000000"/>
                  </a:solidFill>
                </a:rPr>
                <a:t>(</a:t>
              </a:r>
              <a:endParaRPr lang="pt-BR"/>
            </a:p>
          </p:txBody>
        </p:sp>
        <p:sp>
          <p:nvSpPr>
            <p:cNvPr id="26637" name="Rectangle 13"/>
            <p:cNvSpPr>
              <a:spLocks noChangeArrowheads="1"/>
            </p:cNvSpPr>
            <p:nvPr/>
          </p:nvSpPr>
          <p:spPr bwMode="auto">
            <a:xfrm>
              <a:off x="4708525" y="1652588"/>
              <a:ext cx="195263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000000"/>
                  </a:solidFill>
                </a:rPr>
                <a:t>)</a:t>
              </a:r>
              <a:endParaRPr lang="pt-BR"/>
            </a:p>
          </p:txBody>
        </p:sp>
        <p:sp>
          <p:nvSpPr>
            <p:cNvPr id="26638" name="Rectangle 14"/>
            <p:cNvSpPr>
              <a:spLocks noChangeArrowheads="1"/>
            </p:cNvSpPr>
            <p:nvPr/>
          </p:nvSpPr>
          <p:spPr bwMode="auto">
            <a:xfrm>
              <a:off x="4475163" y="1652588"/>
              <a:ext cx="195262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000000"/>
                  </a:solidFill>
                </a:rPr>
                <a:t>(</a:t>
              </a:r>
              <a:endParaRPr lang="pt-BR"/>
            </a:p>
          </p:txBody>
        </p:sp>
        <p:sp>
          <p:nvSpPr>
            <p:cNvPr id="26639" name="Rectangle 15"/>
            <p:cNvSpPr>
              <a:spLocks noChangeArrowheads="1"/>
            </p:cNvSpPr>
            <p:nvPr/>
          </p:nvSpPr>
          <p:spPr bwMode="auto">
            <a:xfrm>
              <a:off x="4043363" y="1652588"/>
              <a:ext cx="195262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000000"/>
                  </a:solidFill>
                </a:rPr>
                <a:t>)</a:t>
              </a:r>
              <a:endParaRPr lang="pt-BR"/>
            </a:p>
          </p:txBody>
        </p:sp>
        <p:sp>
          <p:nvSpPr>
            <p:cNvPr id="26640" name="Rectangle 16"/>
            <p:cNvSpPr>
              <a:spLocks noChangeArrowheads="1"/>
            </p:cNvSpPr>
            <p:nvPr/>
          </p:nvSpPr>
          <p:spPr bwMode="auto">
            <a:xfrm>
              <a:off x="3810000" y="1652588"/>
              <a:ext cx="195263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000000"/>
                  </a:solidFill>
                </a:rPr>
                <a:t>(</a:t>
              </a:r>
              <a:endParaRPr lang="pt-BR"/>
            </a:p>
          </p:txBody>
        </p:sp>
        <p:sp>
          <p:nvSpPr>
            <p:cNvPr id="26641" name="Rectangle 17"/>
            <p:cNvSpPr>
              <a:spLocks noChangeArrowheads="1"/>
            </p:cNvSpPr>
            <p:nvPr/>
          </p:nvSpPr>
          <p:spPr bwMode="auto">
            <a:xfrm>
              <a:off x="3208338" y="1652588"/>
              <a:ext cx="195262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000000"/>
                  </a:solidFill>
                </a:rPr>
                <a:t>)</a:t>
              </a:r>
              <a:endParaRPr lang="pt-BR"/>
            </a:p>
          </p:txBody>
        </p:sp>
        <p:sp>
          <p:nvSpPr>
            <p:cNvPr id="26642" name="Rectangle 18"/>
            <p:cNvSpPr>
              <a:spLocks noChangeArrowheads="1"/>
            </p:cNvSpPr>
            <p:nvPr/>
          </p:nvSpPr>
          <p:spPr bwMode="auto">
            <a:xfrm>
              <a:off x="2976563" y="1652588"/>
              <a:ext cx="195262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000000"/>
                  </a:solidFill>
                </a:rPr>
                <a:t>(</a:t>
              </a:r>
              <a:endParaRPr lang="pt-BR"/>
            </a:p>
          </p:txBody>
        </p:sp>
        <p:sp>
          <p:nvSpPr>
            <p:cNvPr id="26643" name="Rectangle 19"/>
            <p:cNvSpPr>
              <a:spLocks noChangeArrowheads="1"/>
            </p:cNvSpPr>
            <p:nvPr/>
          </p:nvSpPr>
          <p:spPr bwMode="auto">
            <a:xfrm>
              <a:off x="5060950" y="1652588"/>
              <a:ext cx="241300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i="1">
                  <a:solidFill>
                    <a:srgbClr val="000000"/>
                  </a:solidFill>
                </a:rPr>
                <a:t>n</a:t>
              </a:r>
              <a:endParaRPr lang="pt-BR"/>
            </a:p>
          </p:txBody>
        </p:sp>
        <p:sp>
          <p:nvSpPr>
            <p:cNvPr id="26644" name="Rectangle 20"/>
            <p:cNvSpPr>
              <a:spLocks noChangeArrowheads="1"/>
            </p:cNvSpPr>
            <p:nvPr/>
          </p:nvSpPr>
          <p:spPr bwMode="auto">
            <a:xfrm>
              <a:off x="4803775" y="1652588"/>
              <a:ext cx="241300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i="1">
                  <a:solidFill>
                    <a:srgbClr val="000000"/>
                  </a:solidFill>
                </a:rPr>
                <a:t>d</a:t>
              </a:r>
              <a:endParaRPr lang="pt-BR"/>
            </a:p>
          </p:txBody>
        </p:sp>
        <p:sp>
          <p:nvSpPr>
            <p:cNvPr id="26645" name="Rectangle 21"/>
            <p:cNvSpPr>
              <a:spLocks noChangeArrowheads="1"/>
            </p:cNvSpPr>
            <p:nvPr/>
          </p:nvSpPr>
          <p:spPr bwMode="auto">
            <a:xfrm>
              <a:off x="4572000" y="1652588"/>
              <a:ext cx="241300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i="1">
                  <a:solidFill>
                    <a:srgbClr val="000000"/>
                  </a:solidFill>
                </a:rPr>
                <a:t>n</a:t>
              </a:r>
              <a:endParaRPr lang="pt-BR"/>
            </a:p>
          </p:txBody>
        </p:sp>
        <p:sp>
          <p:nvSpPr>
            <p:cNvPr id="26646" name="Rectangle 22"/>
            <p:cNvSpPr>
              <a:spLocks noChangeArrowheads="1"/>
            </p:cNvSpPr>
            <p:nvPr/>
          </p:nvSpPr>
          <p:spPr bwMode="auto">
            <a:xfrm>
              <a:off x="4392613" y="1652588"/>
              <a:ext cx="180975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i="1">
                  <a:solidFill>
                    <a:srgbClr val="000000"/>
                  </a:solidFill>
                </a:rPr>
                <a:t>i</a:t>
              </a:r>
              <a:endParaRPr lang="pt-BR"/>
            </a:p>
          </p:txBody>
        </p:sp>
        <p:sp>
          <p:nvSpPr>
            <p:cNvPr id="26647" name="Rectangle 23"/>
            <p:cNvSpPr>
              <a:spLocks noChangeArrowheads="1"/>
            </p:cNvSpPr>
            <p:nvPr/>
          </p:nvSpPr>
          <p:spPr bwMode="auto">
            <a:xfrm>
              <a:off x="3906838" y="1652588"/>
              <a:ext cx="241300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i="1">
                  <a:solidFill>
                    <a:srgbClr val="000000"/>
                  </a:solidFill>
                </a:rPr>
                <a:t>n</a:t>
              </a:r>
              <a:endParaRPr lang="pt-BR"/>
            </a:p>
          </p:txBody>
        </p:sp>
        <p:sp>
          <p:nvSpPr>
            <p:cNvPr id="26648" name="Rectangle 24"/>
            <p:cNvSpPr>
              <a:spLocks noChangeArrowheads="1"/>
            </p:cNvSpPr>
            <p:nvPr/>
          </p:nvSpPr>
          <p:spPr bwMode="auto">
            <a:xfrm>
              <a:off x="3686175" y="1652588"/>
              <a:ext cx="225425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i="1" dirty="0">
                  <a:solidFill>
                    <a:srgbClr val="000000"/>
                  </a:solidFill>
                </a:rPr>
                <a:t>x</a:t>
              </a:r>
              <a:endParaRPr lang="pt-BR" dirty="0"/>
            </a:p>
          </p:txBody>
        </p:sp>
        <p:sp>
          <p:nvSpPr>
            <p:cNvPr id="26649" name="Rectangle 25"/>
            <p:cNvSpPr>
              <a:spLocks noChangeArrowheads="1"/>
            </p:cNvSpPr>
            <p:nvPr/>
          </p:nvSpPr>
          <p:spPr bwMode="auto">
            <a:xfrm>
              <a:off x="3071813" y="1652588"/>
              <a:ext cx="241300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i="1" dirty="0">
                  <a:solidFill>
                    <a:srgbClr val="000000"/>
                  </a:solidFill>
                </a:rPr>
                <a:t>n</a:t>
              </a:r>
              <a:endParaRPr lang="pt-BR" dirty="0"/>
            </a:p>
          </p:txBody>
        </p:sp>
        <p:sp>
          <p:nvSpPr>
            <p:cNvPr id="26650" name="Rectangle 26"/>
            <p:cNvSpPr>
              <a:spLocks noChangeArrowheads="1"/>
            </p:cNvSpPr>
            <p:nvPr/>
          </p:nvSpPr>
          <p:spPr bwMode="auto">
            <a:xfrm>
              <a:off x="2847975" y="1652588"/>
              <a:ext cx="225425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i="1" dirty="0">
                  <a:solidFill>
                    <a:srgbClr val="000000"/>
                  </a:solidFill>
                </a:rPr>
                <a:t>y</a:t>
              </a:r>
              <a:endParaRPr lang="pt-BR" dirty="0"/>
            </a:p>
          </p:txBody>
        </p:sp>
        <p:sp>
          <p:nvSpPr>
            <p:cNvPr id="26651" name="Rectangle 27"/>
            <p:cNvSpPr>
              <a:spLocks noChangeArrowheads="1"/>
            </p:cNvSpPr>
            <p:nvPr/>
          </p:nvSpPr>
          <p:spPr bwMode="auto">
            <a:xfrm>
              <a:off x="4205288" y="1622425"/>
              <a:ext cx="306387" cy="38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endParaRPr lang="pt-BR"/>
            </a:p>
          </p:txBody>
        </p:sp>
        <p:sp>
          <p:nvSpPr>
            <p:cNvPr id="26652" name="Rectangle 28"/>
            <p:cNvSpPr>
              <a:spLocks noChangeArrowheads="1"/>
            </p:cNvSpPr>
            <p:nvPr/>
          </p:nvSpPr>
          <p:spPr bwMode="auto">
            <a:xfrm>
              <a:off x="3436938" y="1622425"/>
              <a:ext cx="306387" cy="38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pt-BR"/>
            </a:p>
          </p:txBody>
        </p:sp>
        <p:sp>
          <p:nvSpPr>
            <p:cNvPr id="26653" name="AutoShape 29"/>
            <p:cNvSpPr>
              <a:spLocks/>
            </p:cNvSpPr>
            <p:nvPr/>
          </p:nvSpPr>
          <p:spPr bwMode="auto">
            <a:xfrm rot="5400000">
              <a:off x="2997423" y="1383724"/>
              <a:ext cx="113487" cy="498825"/>
            </a:xfrm>
            <a:prstGeom prst="leftBrace">
              <a:avLst>
                <a:gd name="adj1" fmla="val 45718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6654" name="AutoShape 30"/>
            <p:cNvSpPr>
              <a:spLocks/>
            </p:cNvSpPr>
            <p:nvPr/>
          </p:nvSpPr>
          <p:spPr bwMode="auto">
            <a:xfrm rot="5400000">
              <a:off x="3853085" y="1380549"/>
              <a:ext cx="113487" cy="505175"/>
            </a:xfrm>
            <a:prstGeom prst="leftBrace">
              <a:avLst>
                <a:gd name="adj1" fmla="val 45718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6655" name="AutoShape 31"/>
            <p:cNvSpPr>
              <a:spLocks/>
            </p:cNvSpPr>
            <p:nvPr/>
          </p:nvSpPr>
          <p:spPr bwMode="auto">
            <a:xfrm rot="5400000">
              <a:off x="4773836" y="1236085"/>
              <a:ext cx="123015" cy="784575"/>
            </a:xfrm>
            <a:prstGeom prst="leftBrace">
              <a:avLst>
                <a:gd name="adj1" fmla="val 44471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 dirty="0"/>
            </a:p>
          </p:txBody>
        </p:sp>
      </p:grpSp>
      <p:sp>
        <p:nvSpPr>
          <p:cNvPr id="31" name="Espaço Reservado para Data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21 de Setembro de 2012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Espaço Reservado para Rodapé 4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r>
              <a:rPr lang="pt-BR" smtClean="0"/>
              <a:t>Paulo Esquef - CSC/LNCC</a:t>
            </a:r>
            <a:endParaRPr lang="en-GB"/>
          </a:p>
        </p:txBody>
      </p:sp>
      <p:sp>
        <p:nvSpPr>
          <p:cNvPr id="60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fld id="{FA1732DE-5D6C-4E56-A29F-5BC0DB9EF791}" type="slidenum">
              <a:rPr lang="fi-FI"/>
              <a:pPr/>
              <a:t>11</a:t>
            </a:fld>
            <a:endParaRPr lang="en-GB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Modelagem AR: Fundamentos</a:t>
            </a:r>
            <a:endParaRPr lang="en-GB" dirty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fi-FI" dirty="0" smtClean="0"/>
              <a:t>Processo AR</a:t>
            </a:r>
            <a:endParaRPr lang="fi-FI" dirty="0"/>
          </a:p>
          <a:p>
            <a:pPr lvl="1">
              <a:lnSpc>
                <a:spcPct val="120000"/>
              </a:lnSpc>
            </a:pPr>
            <a:endParaRPr lang="fi-FI" dirty="0"/>
          </a:p>
          <a:p>
            <a:pPr lvl="1">
              <a:lnSpc>
                <a:spcPct val="120000"/>
              </a:lnSpc>
              <a:buNone/>
            </a:pPr>
            <a:endParaRPr lang="fi-FI" dirty="0"/>
          </a:p>
          <a:p>
            <a:pPr>
              <a:lnSpc>
                <a:spcPct val="120000"/>
              </a:lnSpc>
            </a:pPr>
            <a:r>
              <a:rPr lang="fi-FI" dirty="0" smtClean="0"/>
              <a:t>Estimação de Parâmetros</a:t>
            </a:r>
          </a:p>
          <a:p>
            <a:pPr lvl="1">
              <a:lnSpc>
                <a:spcPct val="120000"/>
              </a:lnSpc>
            </a:pPr>
            <a:r>
              <a:rPr lang="fi-FI" dirty="0" smtClean="0"/>
              <a:t>Minimização de </a:t>
            </a:r>
            <a:r>
              <a:rPr lang="fi-FI" sz="2200" b="1" dirty="0" smtClean="0">
                <a:latin typeface="Times New Roman" pitchFamily="18" charset="0"/>
              </a:rPr>
              <a:t>E[</a:t>
            </a:r>
            <a:r>
              <a:rPr lang="fi-FI" sz="2200" b="1" i="1" dirty="0" smtClean="0">
                <a:latin typeface="Times New Roman" pitchFamily="18" charset="0"/>
              </a:rPr>
              <a:t>e</a:t>
            </a:r>
            <a:r>
              <a:rPr lang="fi-FI" sz="2200" b="1" baseline="30000" dirty="0" smtClean="0">
                <a:latin typeface="Times New Roman" pitchFamily="18" charset="0"/>
              </a:rPr>
              <a:t>2</a:t>
            </a:r>
            <a:r>
              <a:rPr lang="fi-FI" sz="2200" b="1" dirty="0" smtClean="0">
                <a:latin typeface="Times New Roman" pitchFamily="18" charset="0"/>
              </a:rPr>
              <a:t>(</a:t>
            </a:r>
            <a:r>
              <a:rPr lang="fi-FI" sz="2200" b="1" i="1" dirty="0" smtClean="0">
                <a:latin typeface="Times New Roman" pitchFamily="18" charset="0"/>
              </a:rPr>
              <a:t>n</a:t>
            </a:r>
            <a:r>
              <a:rPr lang="fi-FI" sz="2200" b="1" dirty="0" smtClean="0">
                <a:latin typeface="Times New Roman" pitchFamily="18" charset="0"/>
              </a:rPr>
              <a:t>)]</a:t>
            </a:r>
            <a:r>
              <a:rPr lang="fi-FI" dirty="0" smtClean="0"/>
              <a:t> em relação aos coeficientes </a:t>
            </a:r>
            <a:r>
              <a:rPr lang="fi-FI" sz="2400" b="1" i="1" dirty="0" smtClean="0">
                <a:latin typeface="Times New Roman" pitchFamily="18" charset="0"/>
              </a:rPr>
              <a:t>a</a:t>
            </a:r>
            <a:r>
              <a:rPr lang="fi-FI" sz="2400" b="1" i="1" baseline="-25000" dirty="0" smtClean="0">
                <a:latin typeface="Times New Roman" pitchFamily="18" charset="0"/>
              </a:rPr>
              <a:t>k</a:t>
            </a:r>
            <a:endParaRPr lang="fi-FI" sz="2400" b="1" i="1" dirty="0" smtClean="0">
              <a:latin typeface="Times New Roman" pitchFamily="18" charset="0"/>
            </a:endParaRPr>
          </a:p>
          <a:p>
            <a:pPr lvl="1">
              <a:lnSpc>
                <a:spcPct val="120000"/>
              </a:lnSpc>
            </a:pPr>
            <a:r>
              <a:rPr lang="fi-FI" dirty="0" smtClean="0"/>
              <a:t>Várias soluções: LS, Burg, método da auto-correlação, etc</a:t>
            </a:r>
          </a:p>
          <a:p>
            <a:pPr>
              <a:lnSpc>
                <a:spcPct val="120000"/>
              </a:lnSpc>
            </a:pPr>
            <a:r>
              <a:rPr lang="fi-FI" dirty="0" smtClean="0"/>
              <a:t>Erro de Modelagem AR como Filtragem</a:t>
            </a:r>
            <a:endParaRPr lang="fi-FI" dirty="0"/>
          </a:p>
          <a:p>
            <a:pPr lvl="1">
              <a:lnSpc>
                <a:spcPct val="120000"/>
              </a:lnSpc>
              <a:buFontTx/>
              <a:buNone/>
            </a:pPr>
            <a:endParaRPr lang="fi-FI" dirty="0"/>
          </a:p>
        </p:txBody>
      </p:sp>
      <p:graphicFrame>
        <p:nvGraphicFramePr>
          <p:cNvPr id="28676" name="Object 4"/>
          <p:cNvGraphicFramePr>
            <a:graphicFrameLocks noChangeAspect="1"/>
          </p:cNvGraphicFramePr>
          <p:nvPr/>
        </p:nvGraphicFramePr>
        <p:xfrm>
          <a:off x="3852463" y="1178475"/>
          <a:ext cx="2878137" cy="774700"/>
        </p:xfrm>
        <a:graphic>
          <a:graphicData uri="http://schemas.openxmlformats.org/presentationml/2006/ole">
            <p:oleObj spid="_x0000_s28676" name="Equation" r:id="rId3" imgW="1650960" imgH="444240" progId="Equation.3">
              <p:embed/>
            </p:oleObj>
          </a:graphicData>
        </a:graphic>
      </p:graphicFrame>
      <p:grpSp>
        <p:nvGrpSpPr>
          <p:cNvPr id="28695" name="Group 23"/>
          <p:cNvGrpSpPr>
            <a:grpSpLocks/>
          </p:cNvGrpSpPr>
          <p:nvPr/>
        </p:nvGrpSpPr>
        <p:grpSpPr bwMode="auto">
          <a:xfrm>
            <a:off x="6238488" y="1740453"/>
            <a:ext cx="2062164" cy="458788"/>
            <a:chOff x="3264" y="1418"/>
            <a:chExt cx="1299" cy="289"/>
          </a:xfrm>
        </p:grpSpPr>
        <p:sp>
          <p:nvSpPr>
            <p:cNvPr id="28683" name="AutoShape 11"/>
            <p:cNvSpPr>
              <a:spLocks/>
            </p:cNvSpPr>
            <p:nvPr/>
          </p:nvSpPr>
          <p:spPr bwMode="auto">
            <a:xfrm rot="5400000">
              <a:off x="3342" y="1340"/>
              <a:ext cx="90" cy="246"/>
            </a:xfrm>
            <a:prstGeom prst="rightBrace">
              <a:avLst>
                <a:gd name="adj1" fmla="val 22778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684" name="Text Box 12"/>
            <p:cNvSpPr txBox="1">
              <a:spLocks noChangeArrowheads="1"/>
            </p:cNvSpPr>
            <p:nvPr/>
          </p:nvSpPr>
          <p:spPr bwMode="auto">
            <a:xfrm>
              <a:off x="3268" y="1494"/>
              <a:ext cx="1295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600" dirty="0" smtClean="0">
                  <a:latin typeface="Arial" charset="0"/>
                </a:rPr>
                <a:t>Erro de modelagem</a:t>
              </a:r>
              <a:endParaRPr lang="en-GB" sz="1600" dirty="0">
                <a:latin typeface="Arial" charset="0"/>
              </a:endParaRPr>
            </a:p>
          </p:txBody>
        </p:sp>
      </p:grpSp>
      <p:grpSp>
        <p:nvGrpSpPr>
          <p:cNvPr id="28692" name="Group 20"/>
          <p:cNvGrpSpPr>
            <a:grpSpLocks/>
          </p:cNvGrpSpPr>
          <p:nvPr/>
        </p:nvGrpSpPr>
        <p:grpSpPr bwMode="auto">
          <a:xfrm>
            <a:off x="3041260" y="1797600"/>
            <a:ext cx="1450975" cy="428625"/>
            <a:chOff x="1226" y="1454"/>
            <a:chExt cx="914" cy="270"/>
          </a:xfrm>
        </p:grpSpPr>
        <p:sp>
          <p:nvSpPr>
            <p:cNvPr id="28690" name="Text Box 18"/>
            <p:cNvSpPr txBox="1">
              <a:spLocks noChangeArrowheads="1"/>
            </p:cNvSpPr>
            <p:nvPr/>
          </p:nvSpPr>
          <p:spPr bwMode="auto">
            <a:xfrm>
              <a:off x="1226" y="1511"/>
              <a:ext cx="91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600" dirty="0" smtClean="0">
                  <a:latin typeface="Arial" charset="0"/>
                </a:rPr>
                <a:t>Amostra atual</a:t>
              </a:r>
              <a:endParaRPr lang="en-GB" sz="1600" dirty="0">
                <a:latin typeface="Arial" charset="0"/>
              </a:endParaRPr>
            </a:p>
          </p:txBody>
        </p:sp>
        <p:sp>
          <p:nvSpPr>
            <p:cNvPr id="28691" name="AutoShape 19"/>
            <p:cNvSpPr>
              <a:spLocks/>
            </p:cNvSpPr>
            <p:nvPr/>
          </p:nvSpPr>
          <p:spPr bwMode="auto">
            <a:xfrm rot="5400000">
              <a:off x="1854" y="1376"/>
              <a:ext cx="90" cy="246"/>
            </a:xfrm>
            <a:prstGeom prst="rightBrace">
              <a:avLst>
                <a:gd name="adj1" fmla="val 22778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8694" name="Group 22"/>
          <p:cNvGrpSpPr>
            <a:grpSpLocks/>
          </p:cNvGrpSpPr>
          <p:nvPr/>
        </p:nvGrpSpPr>
        <p:grpSpPr bwMode="auto">
          <a:xfrm>
            <a:off x="4409680" y="1945241"/>
            <a:ext cx="2176464" cy="741363"/>
            <a:chOff x="2112" y="1547"/>
            <a:chExt cx="1371" cy="467"/>
          </a:xfrm>
        </p:grpSpPr>
        <p:sp>
          <p:nvSpPr>
            <p:cNvPr id="28689" name="Text Box 17"/>
            <p:cNvSpPr txBox="1">
              <a:spLocks noChangeArrowheads="1"/>
            </p:cNvSpPr>
            <p:nvPr/>
          </p:nvSpPr>
          <p:spPr bwMode="auto">
            <a:xfrm>
              <a:off x="2112" y="1646"/>
              <a:ext cx="1371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600" dirty="0" smtClean="0">
                  <a:latin typeface="Arial" charset="0"/>
                </a:rPr>
                <a:t>Combinação linear de</a:t>
              </a:r>
            </a:p>
            <a:p>
              <a:r>
                <a:rPr lang="fi-FI" sz="1600" dirty="0" smtClean="0">
                  <a:latin typeface="Arial" charset="0"/>
                </a:rPr>
                <a:t>amostras passadas</a:t>
              </a:r>
              <a:endParaRPr lang="en-GB" sz="1600" dirty="0">
                <a:latin typeface="Arial" charset="0"/>
              </a:endParaRPr>
            </a:p>
          </p:txBody>
        </p:sp>
        <p:sp>
          <p:nvSpPr>
            <p:cNvPr id="28693" name="AutoShape 21"/>
            <p:cNvSpPr>
              <a:spLocks/>
            </p:cNvSpPr>
            <p:nvPr/>
          </p:nvSpPr>
          <p:spPr bwMode="auto">
            <a:xfrm rot="5400000">
              <a:off x="2640" y="1163"/>
              <a:ext cx="96" cy="864"/>
            </a:xfrm>
            <a:prstGeom prst="rightBrace">
              <a:avLst>
                <a:gd name="adj1" fmla="val 75000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62" name="Espaço Reservado para Data 6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21 de Setembro de 2012</a:t>
            </a:r>
            <a:endParaRPr lang="en-GB" dirty="0"/>
          </a:p>
        </p:txBody>
      </p:sp>
      <p:graphicFrame>
        <p:nvGraphicFramePr>
          <p:cNvPr id="2" name="Object 43"/>
          <p:cNvGraphicFramePr>
            <a:graphicFrameLocks noChangeAspect="1"/>
          </p:cNvGraphicFramePr>
          <p:nvPr/>
        </p:nvGraphicFramePr>
        <p:xfrm>
          <a:off x="1553242" y="4862512"/>
          <a:ext cx="6491775" cy="939573"/>
        </p:xfrm>
        <a:graphic>
          <a:graphicData uri="http://schemas.openxmlformats.org/presentationml/2006/ole">
            <p:oleObj spid="_x0000_s28715" name="Equação" r:id="rId4" imgW="2984400" imgH="431640" progId="Equation.3">
              <p:embed/>
            </p:oleObj>
          </a:graphicData>
        </a:graphic>
      </p:graphicFrame>
      <p:graphicFrame>
        <p:nvGraphicFramePr>
          <p:cNvPr id="28716" name="Object 44"/>
          <p:cNvGraphicFramePr>
            <a:graphicFrameLocks noChangeAspect="1"/>
          </p:cNvGraphicFramePr>
          <p:nvPr/>
        </p:nvGraphicFramePr>
        <p:xfrm>
          <a:off x="3067050" y="1171575"/>
          <a:ext cx="5953125" cy="1457325"/>
        </p:xfrm>
        <a:graphic>
          <a:graphicData uri="http://schemas.openxmlformats.org/presentationml/2006/ole">
            <p:oleObj spid="_x0000_s28716" name="Equação" r:id="rId5" imgW="2082600" imgH="457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7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Detecção de </a:t>
            </a:r>
            <a:r>
              <a:rPr lang="fi-FI" i="1" dirty="0" smtClean="0"/>
              <a:t>Clicks</a:t>
            </a:r>
            <a:r>
              <a:rPr lang="fi-FI" dirty="0" smtClean="0"/>
              <a:t>:</a:t>
            </a:r>
            <a:r>
              <a:rPr lang="fi-FI" i="1" dirty="0" smtClean="0"/>
              <a:t> </a:t>
            </a:r>
            <a:r>
              <a:rPr lang="fi-FI" dirty="0" smtClean="0"/>
              <a:t>Procedimento</a:t>
            </a:r>
            <a:endParaRPr lang="en-GB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Em em blocos de curta duração (20 a 40 ms) </a:t>
            </a:r>
          </a:p>
          <a:p>
            <a:r>
              <a:rPr lang="fi-FI" dirty="0" smtClean="0"/>
              <a:t>Estimação do modelo AR: usa o sinal corrompido</a:t>
            </a:r>
          </a:p>
          <a:p>
            <a:r>
              <a:rPr lang="fi-FI" dirty="0" smtClean="0"/>
              <a:t>Filtragem Inversa</a:t>
            </a:r>
          </a:p>
          <a:p>
            <a:endParaRPr lang="fi-FI" dirty="0" smtClean="0"/>
          </a:p>
          <a:p>
            <a:pPr>
              <a:buNone/>
            </a:pPr>
            <a:endParaRPr lang="fi-FI" dirty="0" smtClean="0"/>
          </a:p>
          <a:p>
            <a:r>
              <a:rPr lang="fi-FI" dirty="0" smtClean="0"/>
              <a:t>Detecção via limiar</a:t>
            </a:r>
          </a:p>
          <a:p>
            <a:pPr lvl="1"/>
            <a:r>
              <a:rPr lang="fi-FI" i="1" dirty="0" smtClean="0"/>
              <a:t>Outliers</a:t>
            </a:r>
            <a:r>
              <a:rPr lang="fi-FI" dirty="0" smtClean="0"/>
              <a:t> na excitação </a:t>
            </a:r>
            <a:r>
              <a:rPr lang="fi-FI" sz="2400" i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fi-FI" sz="2400" i="1" baseline="-25000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i-FI" sz="240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i-FI" dirty="0" smtClean="0"/>
              <a:t> devem corresponder aos </a:t>
            </a:r>
            <a:r>
              <a:rPr lang="fi-FI" i="1" dirty="0" smtClean="0"/>
              <a:t>clicks</a:t>
            </a:r>
          </a:p>
          <a:p>
            <a:pPr lvl="1"/>
            <a:endParaRPr lang="fi-FI" dirty="0"/>
          </a:p>
        </p:txBody>
      </p:sp>
      <p:sp>
        <p:nvSpPr>
          <p:cNvPr id="1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688B0A-3D0D-4061-9AD9-4A8761A32151}" type="slidenum">
              <a:rPr lang="fi-FI" smtClean="0"/>
              <a:pPr/>
              <a:t>12</a:t>
            </a:fld>
            <a:endParaRPr lang="en-GB" dirty="0"/>
          </a:p>
        </p:txBody>
      </p:sp>
      <p:sp>
        <p:nvSpPr>
          <p:cNvPr id="15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en-GB"/>
          </a:p>
        </p:txBody>
      </p:sp>
      <p:graphicFrame>
        <p:nvGraphicFramePr>
          <p:cNvPr id="44038" name="Object 6"/>
          <p:cNvGraphicFramePr>
            <a:graphicFrameLocks noChangeAspect="1"/>
          </p:cNvGraphicFramePr>
          <p:nvPr/>
        </p:nvGraphicFramePr>
        <p:xfrm>
          <a:off x="2901949" y="4430488"/>
          <a:ext cx="3381714" cy="1073988"/>
        </p:xfrm>
        <a:graphic>
          <a:graphicData uri="http://schemas.openxmlformats.org/presentationml/2006/ole">
            <p:oleObj spid="_x0000_s44038" name="Equação" r:id="rId3" imgW="1600200" imgH="507960" progId="Equation.3">
              <p:embed/>
            </p:oleObj>
          </a:graphicData>
        </a:graphic>
      </p:graphicFrame>
      <p:graphicFrame>
        <p:nvGraphicFramePr>
          <p:cNvPr id="44039" name="Object 7"/>
          <p:cNvGraphicFramePr>
            <a:graphicFrameLocks noChangeAspect="1"/>
          </p:cNvGraphicFramePr>
          <p:nvPr/>
        </p:nvGraphicFramePr>
        <p:xfrm>
          <a:off x="3103563" y="5630863"/>
          <a:ext cx="3171825" cy="628650"/>
        </p:xfrm>
        <a:graphic>
          <a:graphicData uri="http://schemas.openxmlformats.org/presentationml/2006/ole">
            <p:oleObj spid="_x0000_s44039" name="Equação" r:id="rId4" imgW="1409400" imgH="279360" progId="Equation.3">
              <p:embed/>
            </p:oleObj>
          </a:graphicData>
        </a:graphic>
      </p:graphicFrame>
      <p:grpSp>
        <p:nvGrpSpPr>
          <p:cNvPr id="44058" name="Group 26"/>
          <p:cNvGrpSpPr>
            <a:grpSpLocks/>
          </p:cNvGrpSpPr>
          <p:nvPr/>
        </p:nvGrpSpPr>
        <p:grpSpPr bwMode="auto">
          <a:xfrm>
            <a:off x="3958237" y="2451697"/>
            <a:ext cx="3531133" cy="955544"/>
            <a:chOff x="3358" y="1381"/>
            <a:chExt cx="2064" cy="477"/>
          </a:xfrm>
        </p:grpSpPr>
        <p:graphicFrame>
          <p:nvGraphicFramePr>
            <p:cNvPr id="44051" name="Object 19"/>
            <p:cNvGraphicFramePr>
              <a:graphicFrameLocks noChangeAspect="1"/>
            </p:cNvGraphicFramePr>
            <p:nvPr/>
          </p:nvGraphicFramePr>
          <p:xfrm>
            <a:off x="5018" y="1590"/>
            <a:ext cx="404" cy="265"/>
          </p:xfrm>
          <a:graphic>
            <a:graphicData uri="http://schemas.openxmlformats.org/presentationml/2006/ole">
              <p:oleObj spid="_x0000_s44051" name="Equation" r:id="rId5" imgW="368280" imgH="241200" progId="Equation.3">
                <p:embed/>
              </p:oleObj>
            </a:graphicData>
          </a:graphic>
        </p:graphicFrame>
        <p:graphicFrame>
          <p:nvGraphicFramePr>
            <p:cNvPr id="44052" name="Object 20"/>
            <p:cNvGraphicFramePr>
              <a:graphicFrameLocks noChangeAspect="1"/>
            </p:cNvGraphicFramePr>
            <p:nvPr/>
          </p:nvGraphicFramePr>
          <p:xfrm>
            <a:off x="3358" y="1635"/>
            <a:ext cx="350" cy="223"/>
          </p:xfrm>
          <a:graphic>
            <a:graphicData uri="http://schemas.openxmlformats.org/presentationml/2006/ole">
              <p:oleObj spid="_x0000_s44052" name="Equation" r:id="rId6" imgW="317160" imgH="203040" progId="Equation.3">
                <p:embed/>
              </p:oleObj>
            </a:graphicData>
          </a:graphic>
        </p:graphicFrame>
        <p:sp>
          <p:nvSpPr>
            <p:cNvPr id="44053" name="Rectangle 21"/>
            <p:cNvSpPr>
              <a:spLocks noChangeArrowheads="1"/>
            </p:cNvSpPr>
            <p:nvPr/>
          </p:nvSpPr>
          <p:spPr bwMode="auto">
            <a:xfrm>
              <a:off x="4070" y="1571"/>
              <a:ext cx="581" cy="28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4054" name="Line 22"/>
            <p:cNvSpPr>
              <a:spLocks noChangeShapeType="1"/>
            </p:cNvSpPr>
            <p:nvPr/>
          </p:nvSpPr>
          <p:spPr bwMode="auto">
            <a:xfrm>
              <a:off x="3728" y="1735"/>
              <a:ext cx="34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4055" name="Line 23"/>
            <p:cNvSpPr>
              <a:spLocks noChangeShapeType="1"/>
            </p:cNvSpPr>
            <p:nvPr/>
          </p:nvSpPr>
          <p:spPr bwMode="auto">
            <a:xfrm>
              <a:off x="4648" y="1723"/>
              <a:ext cx="34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44056" name="Object 24"/>
            <p:cNvGraphicFramePr>
              <a:graphicFrameLocks noChangeAspect="1"/>
            </p:cNvGraphicFramePr>
            <p:nvPr/>
          </p:nvGraphicFramePr>
          <p:xfrm>
            <a:off x="4125" y="1605"/>
            <a:ext cx="476" cy="222"/>
          </p:xfrm>
          <a:graphic>
            <a:graphicData uri="http://schemas.openxmlformats.org/presentationml/2006/ole">
              <p:oleObj spid="_x0000_s44056" name="Equação" r:id="rId7" imgW="431640" imgH="203040" progId="Equation.3">
                <p:embed/>
              </p:oleObj>
            </a:graphicData>
          </a:graphic>
        </p:graphicFrame>
        <p:sp>
          <p:nvSpPr>
            <p:cNvPr id="44057" name="Text Box 25"/>
            <p:cNvSpPr txBox="1">
              <a:spLocks noChangeArrowheads="1"/>
            </p:cNvSpPr>
            <p:nvPr/>
          </p:nvSpPr>
          <p:spPr bwMode="auto">
            <a:xfrm>
              <a:off x="3771" y="1381"/>
              <a:ext cx="118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600" b="1" dirty="0" smtClean="0">
                  <a:solidFill>
                    <a:srgbClr val="FF3300"/>
                  </a:solidFill>
                  <a:latin typeface="Arial" charset="0"/>
                </a:rPr>
                <a:t>Filtragem Inversa</a:t>
              </a:r>
              <a:endParaRPr lang="en-GB" sz="1600" b="1" dirty="0">
                <a:solidFill>
                  <a:srgbClr val="FF3300"/>
                </a:solidFill>
                <a:latin typeface="Arial" charset="0"/>
              </a:endParaRPr>
            </a:p>
          </p:txBody>
        </p:sp>
      </p:grpSp>
      <p:sp>
        <p:nvSpPr>
          <p:cNvPr id="17" name="Espaço Reservado para Data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21 de Setembro de 2012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Detecção de </a:t>
            </a:r>
            <a:r>
              <a:rPr lang="fi-FI" i="1" dirty="0" smtClean="0"/>
              <a:t>Clicks</a:t>
            </a:r>
            <a:r>
              <a:rPr lang="fi-FI" dirty="0" smtClean="0"/>
              <a:t>:</a:t>
            </a:r>
            <a:r>
              <a:rPr lang="fi-FI" i="1" dirty="0" smtClean="0"/>
              <a:t> </a:t>
            </a:r>
            <a:r>
              <a:rPr lang="fi-FI" dirty="0" smtClean="0"/>
              <a:t>Exemplo</a:t>
            </a:r>
            <a:endParaRPr lang="en-GB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Filtragem Inversa via Modelo AR de Ordem 10</a:t>
            </a:r>
          </a:p>
        </p:txBody>
      </p:sp>
      <p:sp>
        <p:nvSpPr>
          <p:cNvPr id="1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32D041-D49C-4157-81AA-CE29FD957575}" type="slidenum">
              <a:rPr lang="fi-FI" smtClean="0"/>
              <a:pPr/>
              <a:t>13</a:t>
            </a:fld>
            <a:endParaRPr lang="en-GB"/>
          </a:p>
        </p:txBody>
      </p:sp>
      <p:sp>
        <p:nvSpPr>
          <p:cNvPr id="15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en-GB"/>
          </a:p>
        </p:txBody>
      </p:sp>
      <p:pic>
        <p:nvPicPr>
          <p:cNvPr id="48142" name="Picture 14" descr="C:\esquef\seminar_AR\declick\figs_png\fig_ar_det.png"/>
          <p:cNvPicPr>
            <a:picLocks noChangeAspect="1" noChangeArrowheads="1"/>
          </p:cNvPicPr>
          <p:nvPr/>
        </p:nvPicPr>
        <p:blipFill>
          <a:blip r:embed="rId2" cstate="print"/>
          <a:srcRect l="2299" t="6308" r="8719" b="1302"/>
          <a:stretch>
            <a:fillRect/>
          </a:stretch>
        </p:blipFill>
        <p:spPr bwMode="auto">
          <a:xfrm>
            <a:off x="1354138" y="2137275"/>
            <a:ext cx="5776912" cy="3843338"/>
          </a:xfrm>
          <a:prstGeom prst="rect">
            <a:avLst/>
          </a:prstGeom>
          <a:noFill/>
        </p:spPr>
      </p:pic>
      <p:grpSp>
        <p:nvGrpSpPr>
          <p:cNvPr id="48143" name="Group 15"/>
          <p:cNvGrpSpPr>
            <a:grpSpLocks/>
          </p:cNvGrpSpPr>
          <p:nvPr/>
        </p:nvGrpSpPr>
        <p:grpSpPr bwMode="auto">
          <a:xfrm>
            <a:off x="2051050" y="4466138"/>
            <a:ext cx="5961063" cy="396875"/>
            <a:chOff x="1292" y="2999"/>
            <a:chExt cx="3755" cy="250"/>
          </a:xfrm>
        </p:grpSpPr>
        <p:sp>
          <p:nvSpPr>
            <p:cNvPr id="48144" name="Line 16"/>
            <p:cNvSpPr>
              <a:spLocks noChangeShapeType="1"/>
            </p:cNvSpPr>
            <p:nvPr/>
          </p:nvSpPr>
          <p:spPr bwMode="auto">
            <a:xfrm>
              <a:off x="1292" y="3118"/>
              <a:ext cx="3165" cy="0"/>
            </a:xfrm>
            <a:prstGeom prst="line">
              <a:avLst/>
            </a:prstGeom>
            <a:noFill/>
            <a:ln w="38100">
              <a:solidFill>
                <a:srgbClr val="3399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8145" name="Text Box 17"/>
            <p:cNvSpPr txBox="1">
              <a:spLocks noChangeArrowheads="1"/>
            </p:cNvSpPr>
            <p:nvPr/>
          </p:nvSpPr>
          <p:spPr bwMode="auto">
            <a:xfrm>
              <a:off x="4495" y="2999"/>
              <a:ext cx="5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i-FI" sz="2000" b="1" i="1">
                  <a:solidFill>
                    <a:srgbClr val="339933"/>
                  </a:solidFill>
                </a:rPr>
                <a:t>T</a:t>
              </a:r>
              <a:r>
                <a:rPr lang="fi-FI" sz="2000" b="1" i="1" baseline="-25000">
                  <a:solidFill>
                    <a:srgbClr val="339933"/>
                  </a:solidFill>
                </a:rPr>
                <a:t>g</a:t>
              </a:r>
              <a:r>
                <a:rPr lang="fi-FI" sz="2000" baseline="-25000">
                  <a:solidFill>
                    <a:srgbClr val="339933"/>
                  </a:solidFill>
                </a:rPr>
                <a:t> = 25</a:t>
              </a:r>
              <a:endParaRPr lang="en-GB" sz="2000">
                <a:solidFill>
                  <a:srgbClr val="339933"/>
                </a:solidFill>
              </a:endParaRPr>
            </a:p>
          </p:txBody>
        </p:sp>
      </p:grpSp>
      <p:grpSp>
        <p:nvGrpSpPr>
          <p:cNvPr id="48146" name="Group 18"/>
          <p:cNvGrpSpPr>
            <a:grpSpLocks/>
          </p:cNvGrpSpPr>
          <p:nvPr/>
        </p:nvGrpSpPr>
        <p:grpSpPr bwMode="auto">
          <a:xfrm>
            <a:off x="2051050" y="5023351"/>
            <a:ext cx="5964238" cy="396875"/>
            <a:chOff x="1292" y="3284"/>
            <a:chExt cx="3757" cy="250"/>
          </a:xfrm>
        </p:grpSpPr>
        <p:sp>
          <p:nvSpPr>
            <p:cNvPr id="48147" name="Line 19"/>
            <p:cNvSpPr>
              <a:spLocks noChangeShapeType="1"/>
            </p:cNvSpPr>
            <p:nvPr/>
          </p:nvSpPr>
          <p:spPr bwMode="auto">
            <a:xfrm>
              <a:off x="1292" y="3436"/>
              <a:ext cx="3165" cy="0"/>
            </a:xfrm>
            <a:prstGeom prst="line">
              <a:avLst/>
            </a:prstGeom>
            <a:noFill/>
            <a:ln w="38100">
              <a:solidFill>
                <a:srgbClr val="3399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8148" name="Text Box 20"/>
            <p:cNvSpPr txBox="1">
              <a:spLocks noChangeArrowheads="1"/>
            </p:cNvSpPr>
            <p:nvPr/>
          </p:nvSpPr>
          <p:spPr bwMode="auto">
            <a:xfrm>
              <a:off x="4495" y="3284"/>
              <a:ext cx="55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i-FI" sz="2000" b="1" i="1" dirty="0">
                  <a:solidFill>
                    <a:srgbClr val="339933"/>
                  </a:solidFill>
                </a:rPr>
                <a:t>T</a:t>
              </a:r>
              <a:r>
                <a:rPr lang="fi-FI" sz="2000" b="1" i="1" baseline="-25000" dirty="0">
                  <a:solidFill>
                    <a:srgbClr val="339933"/>
                  </a:solidFill>
                </a:rPr>
                <a:t>g</a:t>
              </a:r>
              <a:r>
                <a:rPr lang="fi-FI" sz="2000" baseline="-25000" dirty="0">
                  <a:solidFill>
                    <a:srgbClr val="339933"/>
                  </a:solidFill>
                </a:rPr>
                <a:t> = 5</a:t>
              </a:r>
              <a:endParaRPr lang="en-GB" sz="2000" dirty="0">
                <a:solidFill>
                  <a:srgbClr val="339933"/>
                </a:solidFill>
              </a:endParaRPr>
            </a:p>
          </p:txBody>
        </p:sp>
      </p:grpSp>
      <p:grpSp>
        <p:nvGrpSpPr>
          <p:cNvPr id="48149" name="Group 21"/>
          <p:cNvGrpSpPr>
            <a:grpSpLocks/>
          </p:cNvGrpSpPr>
          <p:nvPr/>
        </p:nvGrpSpPr>
        <p:grpSpPr bwMode="auto">
          <a:xfrm>
            <a:off x="2051050" y="5290051"/>
            <a:ext cx="6083300" cy="396875"/>
            <a:chOff x="1292" y="3434"/>
            <a:chExt cx="3832" cy="250"/>
          </a:xfrm>
        </p:grpSpPr>
        <p:sp>
          <p:nvSpPr>
            <p:cNvPr id="48150" name="Line 22"/>
            <p:cNvSpPr>
              <a:spLocks noChangeShapeType="1"/>
            </p:cNvSpPr>
            <p:nvPr/>
          </p:nvSpPr>
          <p:spPr bwMode="auto">
            <a:xfrm>
              <a:off x="1292" y="3538"/>
              <a:ext cx="3165" cy="0"/>
            </a:xfrm>
            <a:prstGeom prst="line">
              <a:avLst/>
            </a:prstGeom>
            <a:noFill/>
            <a:ln w="38100">
              <a:solidFill>
                <a:srgbClr val="3399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8151" name="Text Box 23"/>
            <p:cNvSpPr txBox="1">
              <a:spLocks noChangeArrowheads="1"/>
            </p:cNvSpPr>
            <p:nvPr/>
          </p:nvSpPr>
          <p:spPr bwMode="auto">
            <a:xfrm>
              <a:off x="4495" y="3434"/>
              <a:ext cx="62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i-FI" sz="2000" b="1" i="1" dirty="0">
                  <a:solidFill>
                    <a:srgbClr val="339933"/>
                  </a:solidFill>
                </a:rPr>
                <a:t>T</a:t>
              </a:r>
              <a:r>
                <a:rPr lang="fi-FI" sz="2000" b="1" i="1" baseline="-25000" dirty="0">
                  <a:solidFill>
                    <a:srgbClr val="339933"/>
                  </a:solidFill>
                </a:rPr>
                <a:t>g</a:t>
              </a:r>
              <a:r>
                <a:rPr lang="fi-FI" sz="2000" baseline="-25000" dirty="0">
                  <a:solidFill>
                    <a:srgbClr val="339933"/>
                  </a:solidFill>
                </a:rPr>
                <a:t> = 2</a:t>
              </a:r>
              <a:endParaRPr lang="en-GB" sz="2000" dirty="0">
                <a:solidFill>
                  <a:srgbClr val="339933"/>
                </a:solidFill>
              </a:endParaRPr>
            </a:p>
          </p:txBody>
        </p:sp>
      </p:grpSp>
      <p:sp>
        <p:nvSpPr>
          <p:cNvPr id="22" name="CaixaDeTexto 21"/>
          <p:cNvSpPr txBox="1"/>
          <p:nvPr/>
        </p:nvSpPr>
        <p:spPr>
          <a:xfrm>
            <a:off x="3966359" y="5783283"/>
            <a:ext cx="1184871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36000" bIns="0" rtlCol="0">
            <a:spAutoFit/>
          </a:bodyPr>
          <a:lstStyle/>
          <a:p>
            <a:r>
              <a:rPr lang="pt-BR" sz="1600" b="1" dirty="0" smtClean="0">
                <a:latin typeface="+mn-lt"/>
              </a:rPr>
              <a:t>Tempo (</a:t>
            </a:r>
            <a:r>
              <a:rPr lang="pt-BR" sz="1600" b="1" dirty="0" err="1" smtClean="0">
                <a:latin typeface="+mn-lt"/>
              </a:rPr>
              <a:t>ms</a:t>
            </a:r>
            <a:r>
              <a:rPr lang="pt-BR" sz="1600" b="1" dirty="0" smtClean="0">
                <a:latin typeface="+mn-lt"/>
              </a:rPr>
              <a:t>)</a:t>
            </a:r>
            <a:endParaRPr lang="pt-BR" b="1" dirty="0">
              <a:latin typeface="+mn-lt"/>
            </a:endParaRPr>
          </a:p>
        </p:txBody>
      </p:sp>
      <p:sp>
        <p:nvSpPr>
          <p:cNvPr id="23" name="CaixaDeTexto 22"/>
          <p:cNvSpPr txBox="1"/>
          <p:nvPr/>
        </p:nvSpPr>
        <p:spPr>
          <a:xfrm rot="16200000">
            <a:off x="1152277" y="4700647"/>
            <a:ext cx="597403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36000" bIns="0" rtlCol="0">
            <a:spAutoFit/>
          </a:bodyPr>
          <a:lstStyle/>
          <a:p>
            <a:r>
              <a:rPr lang="pt-BR" sz="1600" b="1" dirty="0" smtClean="0">
                <a:latin typeface="+mn-lt"/>
              </a:rPr>
              <a:t>|</a:t>
            </a:r>
            <a:r>
              <a:rPr lang="pt-BR" sz="1600" b="1" i="1" dirty="0" err="1" smtClean="0">
                <a:latin typeface="+mn-lt"/>
              </a:rPr>
              <a:t>e</a:t>
            </a:r>
            <a:r>
              <a:rPr lang="pt-BR" sz="1600" i="1" baseline="-25000" dirty="0" err="1" smtClean="0">
                <a:latin typeface="+mn-lt"/>
              </a:rPr>
              <a:t>y</a:t>
            </a:r>
            <a:r>
              <a:rPr lang="pt-BR" sz="1600" b="1" dirty="0" smtClean="0">
                <a:latin typeface="+mn-lt"/>
              </a:rPr>
              <a:t>(</a:t>
            </a:r>
            <a:r>
              <a:rPr lang="pt-BR" sz="1600" b="1" i="1" dirty="0" smtClean="0">
                <a:latin typeface="+mn-lt"/>
              </a:rPr>
              <a:t>n</a:t>
            </a:r>
            <a:r>
              <a:rPr lang="pt-BR" sz="1600" b="1" dirty="0" smtClean="0">
                <a:latin typeface="+mn-lt"/>
              </a:rPr>
              <a:t>)|</a:t>
            </a:r>
            <a:endParaRPr lang="pt-BR" b="1" dirty="0">
              <a:latin typeface="+mn-lt"/>
            </a:endParaRPr>
          </a:p>
        </p:txBody>
      </p:sp>
      <p:sp>
        <p:nvSpPr>
          <p:cNvPr id="25" name="CaixaDeTexto 24"/>
          <p:cNvSpPr txBox="1"/>
          <p:nvPr/>
        </p:nvSpPr>
        <p:spPr>
          <a:xfrm rot="16200000">
            <a:off x="1302327" y="2739234"/>
            <a:ext cx="470766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36000" bIns="0" rtlCol="0">
            <a:spAutoFit/>
          </a:bodyPr>
          <a:lstStyle/>
          <a:p>
            <a:r>
              <a:rPr lang="pt-BR" sz="1600" b="1" i="1" dirty="0" smtClean="0">
                <a:latin typeface="+mn-lt"/>
              </a:rPr>
              <a:t>y </a:t>
            </a:r>
            <a:r>
              <a:rPr lang="pt-BR" sz="1600" b="1" dirty="0" smtClean="0">
                <a:latin typeface="+mn-lt"/>
              </a:rPr>
              <a:t>(</a:t>
            </a:r>
            <a:r>
              <a:rPr lang="pt-BR" sz="1600" b="1" i="1" dirty="0" smtClean="0">
                <a:latin typeface="+mn-lt"/>
              </a:rPr>
              <a:t>n</a:t>
            </a:r>
            <a:r>
              <a:rPr lang="pt-BR" sz="1600" b="1" dirty="0" smtClean="0">
                <a:latin typeface="+mn-lt"/>
              </a:rPr>
              <a:t>)</a:t>
            </a:r>
            <a:endParaRPr lang="pt-BR" b="1" dirty="0">
              <a:latin typeface="+mn-lt"/>
            </a:endParaRPr>
          </a:p>
        </p:txBody>
      </p:sp>
      <p:sp>
        <p:nvSpPr>
          <p:cNvPr id="19" name="Espaço Reservado para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21 de Setembro de 2012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Detecção de </a:t>
            </a:r>
            <a:r>
              <a:rPr lang="pt-BR" i="1" smtClean="0"/>
              <a:t>Clicks</a:t>
            </a:r>
            <a:r>
              <a:rPr lang="pt-BR" smtClean="0"/>
              <a:t>: Discussão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mtClean="0"/>
              <a:t>Principal parâmetro de ajuste: </a:t>
            </a:r>
            <a:r>
              <a:rPr lang="pt-BR" smtClean="0">
                <a:solidFill>
                  <a:srgbClr val="993300"/>
                </a:solidFill>
              </a:rPr>
              <a:t>ganho do limiar </a:t>
            </a:r>
            <a:r>
              <a:rPr lang="pt-BR" sz="2800" i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endParaRPr lang="pt-BR" i="1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mtClean="0"/>
              <a:t>Ordem do modelo AR</a:t>
            </a:r>
          </a:p>
          <a:p>
            <a:pPr lvl="1"/>
            <a:r>
              <a:rPr lang="pt-BR" smtClean="0"/>
              <a:t>Baixa e insuficiente para modelar o sinal de interesse</a:t>
            </a:r>
          </a:p>
          <a:p>
            <a:pPr lvl="1"/>
            <a:r>
              <a:rPr lang="pt-BR" smtClean="0"/>
              <a:t>Entre 10 e 40 (solução de engenharia)</a:t>
            </a:r>
          </a:p>
          <a:p>
            <a:pPr lvl="1">
              <a:spcBef>
                <a:spcPts val="0"/>
              </a:spcBef>
            </a:pPr>
            <a:r>
              <a:rPr lang="pt-BR" smtClean="0"/>
              <a:t>Maior ordem </a:t>
            </a:r>
            <a:r>
              <a:rPr lang="pt-BR" smtClean="0">
                <a:sym typeface="Symbol"/>
              </a:rPr>
              <a:t> </a:t>
            </a:r>
            <a:r>
              <a:rPr lang="pt-BR" smtClean="0"/>
              <a:t>maior espalhamento do </a:t>
            </a:r>
            <a:r>
              <a:rPr lang="pt-BR" i="1" smtClean="0"/>
              <a:t>click</a:t>
            </a:r>
            <a:r>
              <a:rPr lang="pt-BR" smtClean="0"/>
              <a:t> em </a:t>
            </a:r>
            <a:r>
              <a:rPr lang="pt-BR" sz="2400" i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pt-BR" sz="2400" i="1" baseline="-2500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pt-BR" sz="240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pt-BR" sz="2400" i="1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pt-BR" sz="240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/>
            <a:endParaRPr lang="pt-BR" sz="240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pt-BR" sz="240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None/>
            </a:pPr>
            <a:endParaRPr lang="pt-BR" sz="240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pt-BR" i="1" smtClean="0">
                <a:solidFill>
                  <a:srgbClr val="FF0000"/>
                </a:solidFill>
                <a:cs typeface="Times New Roman" pitchFamily="18" charset="0"/>
              </a:rPr>
              <a:t>Onset</a:t>
            </a:r>
            <a:r>
              <a:rPr lang="pt-BR" smtClean="0">
                <a:solidFill>
                  <a:srgbClr val="FF0000"/>
                </a:solidFill>
                <a:cs typeface="Times New Roman" pitchFamily="18" charset="0"/>
              </a:rPr>
              <a:t> do click mais bem localizado do que o </a:t>
            </a:r>
            <a:r>
              <a:rPr lang="pt-BR" i="1" smtClean="0">
                <a:solidFill>
                  <a:srgbClr val="FF0000"/>
                </a:solidFill>
                <a:cs typeface="Times New Roman" pitchFamily="18" charset="0"/>
              </a:rPr>
              <a:t>offset</a:t>
            </a:r>
            <a:r>
              <a:rPr lang="pt-BR" smtClean="0">
                <a:solidFill>
                  <a:srgbClr val="FF0000"/>
                </a:solidFill>
                <a:cs typeface="Times New Roman" pitchFamily="18" charset="0"/>
              </a:rPr>
              <a:t>  </a:t>
            </a:r>
          </a:p>
          <a:p>
            <a:r>
              <a:rPr lang="pt-BR" smtClean="0">
                <a:cs typeface="Times New Roman" pitchFamily="18" charset="0"/>
              </a:rPr>
              <a:t>Segmentação em blocos: requer cuidado</a:t>
            </a:r>
          </a:p>
          <a:p>
            <a:pPr lvl="1"/>
            <a:r>
              <a:rPr lang="pt-BR" smtClean="0">
                <a:cs typeface="Times New Roman" pitchFamily="18" charset="0"/>
              </a:rPr>
              <a:t>Soberposição entre blocos deve levar em conta a ordem do modelo e a duração máxima de um </a:t>
            </a:r>
            <a:r>
              <a:rPr lang="pt-BR" i="1" smtClean="0">
                <a:cs typeface="Times New Roman" pitchFamily="18" charset="0"/>
              </a:rPr>
              <a:t>click</a:t>
            </a:r>
            <a:endParaRPr lang="pt-BR" i="1">
              <a:cs typeface="Times New Roman" pitchFamily="18" charset="0"/>
            </a:endParaRP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21 de Setembro de 2012</a:t>
            </a:r>
            <a:endParaRPr lang="en-GB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14</a:t>
            </a:fld>
            <a:endParaRPr lang="en-GB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en-GB" dirty="0"/>
          </a:p>
        </p:txBody>
      </p:sp>
      <p:grpSp>
        <p:nvGrpSpPr>
          <p:cNvPr id="19" name="Grupo 18"/>
          <p:cNvGrpSpPr/>
          <p:nvPr/>
        </p:nvGrpSpPr>
        <p:grpSpPr>
          <a:xfrm>
            <a:off x="738188" y="3320513"/>
            <a:ext cx="7946418" cy="1266076"/>
            <a:chOff x="338138" y="3336018"/>
            <a:chExt cx="7946418" cy="1266076"/>
          </a:xfrm>
        </p:grpSpPr>
        <p:graphicFrame>
          <p:nvGraphicFramePr>
            <p:cNvPr id="8" name="Object 19"/>
            <p:cNvGraphicFramePr>
              <a:graphicFrameLocks noChangeAspect="1"/>
            </p:cNvGraphicFramePr>
            <p:nvPr/>
          </p:nvGraphicFramePr>
          <p:xfrm>
            <a:off x="5148263" y="3684588"/>
            <a:ext cx="2787650" cy="420687"/>
          </p:xfrm>
          <a:graphic>
            <a:graphicData uri="http://schemas.openxmlformats.org/presentationml/2006/ole">
              <p:oleObj spid="_x0000_s82946" name="Equação" r:id="rId3" imgW="1600200" imgH="241200" progId="Equation.3">
                <p:embed/>
              </p:oleObj>
            </a:graphicData>
          </a:graphic>
        </p:graphicFrame>
        <p:graphicFrame>
          <p:nvGraphicFramePr>
            <p:cNvPr id="9" name="Object 20"/>
            <p:cNvGraphicFramePr>
              <a:graphicFrameLocks noChangeAspect="1"/>
            </p:cNvGraphicFramePr>
            <p:nvPr/>
          </p:nvGraphicFramePr>
          <p:xfrm>
            <a:off x="338138" y="3756025"/>
            <a:ext cx="2689225" cy="354013"/>
          </p:xfrm>
          <a:graphic>
            <a:graphicData uri="http://schemas.openxmlformats.org/presentationml/2006/ole">
              <p:oleObj spid="_x0000_s82947" name="Equação" r:id="rId4" imgW="1536480" imgH="203040" progId="Equation.3">
                <p:embed/>
              </p:oleObj>
            </a:graphicData>
          </a:graphic>
        </p:graphicFrame>
        <p:sp>
          <p:nvSpPr>
            <p:cNvPr id="10" name="Rectangle 21"/>
            <p:cNvSpPr>
              <a:spLocks noChangeArrowheads="1"/>
            </p:cNvSpPr>
            <p:nvPr/>
          </p:nvSpPr>
          <p:spPr bwMode="auto">
            <a:xfrm>
              <a:off x="3621688" y="3654788"/>
              <a:ext cx="922338" cy="44767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" name="Line 22"/>
            <p:cNvSpPr>
              <a:spLocks noChangeShapeType="1"/>
            </p:cNvSpPr>
            <p:nvPr/>
          </p:nvSpPr>
          <p:spPr bwMode="auto">
            <a:xfrm>
              <a:off x="3078763" y="3915138"/>
              <a:ext cx="55086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Line 23"/>
            <p:cNvSpPr>
              <a:spLocks noChangeShapeType="1"/>
            </p:cNvSpPr>
            <p:nvPr/>
          </p:nvSpPr>
          <p:spPr bwMode="auto">
            <a:xfrm>
              <a:off x="4539263" y="3896088"/>
              <a:ext cx="55086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13" name="Object 24"/>
            <p:cNvGraphicFramePr>
              <a:graphicFrameLocks noChangeAspect="1"/>
            </p:cNvGraphicFramePr>
            <p:nvPr/>
          </p:nvGraphicFramePr>
          <p:xfrm>
            <a:off x="3709001" y="3708763"/>
            <a:ext cx="755650" cy="352425"/>
          </p:xfrm>
          <a:graphic>
            <a:graphicData uri="http://schemas.openxmlformats.org/presentationml/2006/ole">
              <p:oleObj spid="_x0000_s82948" name="Equação" r:id="rId5" imgW="431640" imgH="203040" progId="Equation.3">
                <p:embed/>
              </p:oleObj>
            </a:graphicData>
          </a:graphic>
        </p:graphicFrame>
        <p:sp>
          <p:nvSpPr>
            <p:cNvPr id="14" name="Text Box 25"/>
            <p:cNvSpPr txBox="1">
              <a:spLocks noChangeArrowheads="1"/>
            </p:cNvSpPr>
            <p:nvPr/>
          </p:nvSpPr>
          <p:spPr bwMode="auto">
            <a:xfrm>
              <a:off x="3147026" y="3336018"/>
              <a:ext cx="1885950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600" b="1" dirty="0" smtClean="0">
                  <a:solidFill>
                    <a:srgbClr val="FF3300"/>
                  </a:solidFill>
                  <a:latin typeface="Arial" charset="0"/>
                </a:rPr>
                <a:t>Filtragem Inversa</a:t>
              </a:r>
              <a:endParaRPr lang="en-GB" sz="1600" b="1" dirty="0">
                <a:solidFill>
                  <a:srgbClr val="FF3300"/>
                </a:solidFill>
                <a:latin typeface="Arial" charset="0"/>
              </a:endParaRPr>
            </a:p>
          </p:txBody>
        </p:sp>
        <p:sp>
          <p:nvSpPr>
            <p:cNvPr id="15" name="Chave direita 14"/>
            <p:cNvSpPr/>
            <p:nvPr/>
          </p:nvSpPr>
          <p:spPr>
            <a:xfrm rot="5400000">
              <a:off x="2350637" y="3590423"/>
              <a:ext cx="120915" cy="1080770"/>
            </a:xfrm>
            <a:prstGeom prst="rightBrace">
              <a:avLst>
                <a:gd name="adj1" fmla="val 67593"/>
                <a:gd name="adj2" fmla="val 50000"/>
              </a:avLst>
            </a:prstGeom>
            <a:ln w="28575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1581785" y="4191000"/>
              <a:ext cx="17363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rgbClr val="0033CC"/>
                  </a:solidFill>
                  <a:latin typeface="+mn-lt"/>
                </a:rPr>
                <a:t>click</a:t>
              </a:r>
              <a:r>
                <a:rPr lang="en-US" sz="1400" b="1" dirty="0" smtClean="0">
                  <a:solidFill>
                    <a:srgbClr val="0033CC"/>
                  </a:solidFill>
                  <a:latin typeface="+mn-lt"/>
                </a:rPr>
                <a:t> de 1 </a:t>
              </a:r>
              <a:r>
                <a:rPr lang="en-US" sz="1400" b="1" dirty="0" err="1" smtClean="0">
                  <a:solidFill>
                    <a:srgbClr val="0033CC"/>
                  </a:solidFill>
                  <a:latin typeface="+mn-lt"/>
                </a:rPr>
                <a:t>amostra</a:t>
              </a:r>
              <a:endParaRPr lang="en-US" sz="1400" b="1" dirty="0">
                <a:solidFill>
                  <a:srgbClr val="0033CC"/>
                </a:solidFill>
                <a:latin typeface="+mn-lt"/>
              </a:endParaRPr>
            </a:p>
          </p:txBody>
        </p:sp>
        <p:sp>
          <p:nvSpPr>
            <p:cNvPr id="17" name="Chave direita 16"/>
            <p:cNvSpPr/>
            <p:nvPr/>
          </p:nvSpPr>
          <p:spPr>
            <a:xfrm rot="5400000">
              <a:off x="7283995" y="3521888"/>
              <a:ext cx="122731" cy="1063624"/>
            </a:xfrm>
            <a:prstGeom prst="rightBrace">
              <a:avLst>
                <a:gd name="adj1" fmla="val 50553"/>
                <a:gd name="adj2" fmla="val 50473"/>
              </a:avLst>
            </a:prstGeom>
            <a:ln w="28575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6410325" y="4078874"/>
              <a:ext cx="18742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 smtClean="0">
                  <a:solidFill>
                    <a:srgbClr val="0033CC"/>
                  </a:solidFill>
                  <a:latin typeface="+mn-lt"/>
                </a:rPr>
                <a:t>resposta</a:t>
              </a:r>
              <a:r>
                <a:rPr lang="en-US" sz="1400" b="1" dirty="0" smtClean="0">
                  <a:solidFill>
                    <a:srgbClr val="0033CC"/>
                  </a:solidFill>
                  <a:latin typeface="+mn-lt"/>
                </a:rPr>
                <a:t> </a:t>
              </a:r>
              <a:r>
                <a:rPr lang="en-US" sz="1400" b="1" dirty="0" err="1" smtClean="0">
                  <a:solidFill>
                    <a:srgbClr val="0033CC"/>
                  </a:solidFill>
                  <a:latin typeface="+mn-lt"/>
                </a:rPr>
                <a:t>impulsiva</a:t>
              </a:r>
              <a:endParaRPr lang="en-US" sz="1400" b="1" dirty="0" smtClean="0">
                <a:solidFill>
                  <a:srgbClr val="0033CC"/>
                </a:solidFill>
                <a:latin typeface="+mn-lt"/>
              </a:endParaRPr>
            </a:p>
            <a:p>
              <a:r>
                <a:rPr lang="en-US" sz="1400" b="1" dirty="0" smtClean="0">
                  <a:solidFill>
                    <a:srgbClr val="0033CC"/>
                  </a:solidFill>
                  <a:latin typeface="+mn-lt"/>
                </a:rPr>
                <a:t>do </a:t>
              </a:r>
              <a:r>
                <a:rPr lang="en-US" sz="1400" b="1" dirty="0" err="1" smtClean="0">
                  <a:solidFill>
                    <a:srgbClr val="0033CC"/>
                  </a:solidFill>
                  <a:latin typeface="+mn-lt"/>
                </a:rPr>
                <a:t>filtro</a:t>
              </a:r>
              <a:r>
                <a:rPr lang="en-US" sz="1400" b="1" dirty="0" smtClean="0">
                  <a:solidFill>
                    <a:srgbClr val="0033CC"/>
                  </a:solidFill>
                  <a:latin typeface="+mn-lt"/>
                </a:rPr>
                <a:t> FIR </a:t>
              </a:r>
              <a:r>
                <a:rPr lang="en-US" sz="1400" b="1" dirty="0" err="1" smtClean="0">
                  <a:solidFill>
                    <a:srgbClr val="0033CC"/>
                  </a:solidFill>
                  <a:latin typeface="+mn-lt"/>
                </a:rPr>
                <a:t>inverso</a:t>
              </a:r>
              <a:endParaRPr lang="en-US" sz="1400" b="1" dirty="0">
                <a:solidFill>
                  <a:srgbClr val="0033CC"/>
                </a:solidFill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Detecção de </a:t>
            </a:r>
            <a:r>
              <a:rPr lang="pt-BR" i="1" dirty="0" err="1" smtClean="0"/>
              <a:t>Clicks</a:t>
            </a:r>
            <a:r>
              <a:rPr lang="pt-BR" dirty="0" smtClean="0"/>
              <a:t>: Aprimoramentos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pt-BR" dirty="0" smtClean="0"/>
              <a:t>Objetivos</a:t>
            </a:r>
          </a:p>
          <a:p>
            <a:pPr lvl="1">
              <a:spcAft>
                <a:spcPts val="0"/>
              </a:spcAft>
            </a:pPr>
            <a:r>
              <a:rPr lang="pt-BR" dirty="0" smtClean="0"/>
              <a:t>Detecção e localização acurada dos </a:t>
            </a:r>
            <a:r>
              <a:rPr lang="pt-BR" i="1" dirty="0" err="1" smtClean="0"/>
              <a:t>clicks</a:t>
            </a:r>
            <a:endParaRPr lang="pt-BR" i="1" dirty="0" smtClean="0"/>
          </a:p>
          <a:p>
            <a:pPr lvl="1">
              <a:spcAft>
                <a:spcPts val="0"/>
              </a:spcAft>
            </a:pPr>
            <a:r>
              <a:rPr lang="pt-BR" dirty="0" smtClean="0"/>
              <a:t>Minimização de falsa-detecção</a:t>
            </a:r>
          </a:p>
          <a:p>
            <a:r>
              <a:rPr lang="pt-BR" dirty="0" smtClean="0"/>
              <a:t>Uso de 2 limiares </a:t>
            </a:r>
            <a:r>
              <a:rPr lang="pt-BR" sz="1800" dirty="0" smtClean="0">
                <a:solidFill>
                  <a:schemeClr val="tx1"/>
                </a:solidFill>
              </a:rPr>
              <a:t>(EUSIPCO 2000)</a:t>
            </a:r>
            <a:endParaRPr lang="pt-BR" dirty="0" smtClean="0">
              <a:solidFill>
                <a:schemeClr val="tx1"/>
              </a:solidFill>
            </a:endParaRPr>
          </a:p>
          <a:p>
            <a:pPr lvl="1"/>
            <a:r>
              <a:rPr lang="pt-BR" dirty="0" smtClean="0"/>
              <a:t>Um para a detecção da existência do distúrbio</a:t>
            </a:r>
          </a:p>
          <a:p>
            <a:pPr lvl="1"/>
            <a:r>
              <a:rPr lang="pt-BR" dirty="0" smtClean="0"/>
              <a:t>Outro, </a:t>
            </a:r>
            <a:r>
              <a:rPr lang="pt-BR" dirty="0" smtClean="0">
                <a:solidFill>
                  <a:srgbClr val="FF0000"/>
                </a:solidFill>
              </a:rPr>
              <a:t>mais baixo,</a:t>
            </a:r>
            <a:r>
              <a:rPr lang="pt-BR" dirty="0" smtClean="0"/>
              <a:t> para determinar a </a:t>
            </a:r>
            <a:r>
              <a:rPr lang="pt-BR" b="1" dirty="0" smtClean="0"/>
              <a:t>duração</a:t>
            </a:r>
            <a:r>
              <a:rPr lang="pt-BR" dirty="0" smtClean="0"/>
              <a:t> de cada </a:t>
            </a:r>
            <a:r>
              <a:rPr lang="pt-BR" i="1" dirty="0" err="1" smtClean="0"/>
              <a:t>click</a:t>
            </a:r>
            <a:endParaRPr lang="pt-BR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/>
              <a:t>União de falhas próximas entre si </a:t>
            </a:r>
            <a:r>
              <a:rPr lang="pt-BR" sz="1800" dirty="0" smtClean="0">
                <a:solidFill>
                  <a:schemeClr val="tx1"/>
                </a:solidFill>
              </a:rPr>
              <a:t>(EUSIPCO 2000)</a:t>
            </a:r>
            <a:endParaRPr lang="pt-BR" dirty="0" smtClean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</a:pPr>
            <a:r>
              <a:rPr lang="pt-BR" dirty="0" smtClean="0"/>
              <a:t>Filtragem inversa do sinal e de sua versão revertida no tempo </a:t>
            </a:r>
            <a:r>
              <a:rPr lang="pt-BR" sz="1800" dirty="0" smtClean="0">
                <a:solidFill>
                  <a:schemeClr val="tx1"/>
                </a:solidFill>
              </a:rPr>
              <a:t>(DSP 2002)</a:t>
            </a:r>
            <a:endParaRPr lang="pt-BR" dirty="0" smtClean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</a:pPr>
            <a:r>
              <a:rPr lang="pt-BR" dirty="0" smtClean="0"/>
              <a:t>Uma localiza bem os </a:t>
            </a:r>
            <a:r>
              <a:rPr lang="pt-BR" i="1" dirty="0" err="1" smtClean="0"/>
              <a:t>onsets</a:t>
            </a:r>
            <a:r>
              <a:rPr lang="pt-BR" dirty="0" smtClean="0"/>
              <a:t> e outra os </a:t>
            </a:r>
            <a:r>
              <a:rPr lang="pt-BR" i="1" dirty="0" smtClean="0"/>
              <a:t>offsets</a:t>
            </a:r>
            <a:r>
              <a:rPr lang="pt-BR" dirty="0" smtClean="0"/>
              <a:t> dos </a:t>
            </a:r>
            <a:r>
              <a:rPr lang="pt-BR" dirty="0" err="1" smtClean="0"/>
              <a:t>clicks</a:t>
            </a:r>
            <a:endParaRPr lang="pt-BR" dirty="0" smtClean="0"/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BR" dirty="0" smtClean="0"/>
              <a:t>Iterações entre os estágios de detecção e reconstrução para um mesmo bloco de sinal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21 de Setembro de 2012</a:t>
            </a:r>
            <a:endParaRPr lang="en-GB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15</a:t>
            </a:fld>
            <a:endParaRPr lang="en-GB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Detecção de </a:t>
            </a:r>
            <a:r>
              <a:rPr lang="pt-BR" i="1" smtClean="0"/>
              <a:t>clicks</a:t>
            </a:r>
            <a:r>
              <a:rPr lang="pt-BR" smtClean="0"/>
              <a:t>: Quando falha?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Causas para detecção falsa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pt-BR" dirty="0" smtClean="0"/>
              <a:t>Escolha de </a:t>
            </a:r>
            <a:r>
              <a:rPr lang="pt-BR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pt-BR" dirty="0" smtClean="0"/>
              <a:t> com valor muito baixo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pt-BR" dirty="0" smtClean="0"/>
              <a:t>Eventos impulsivos no sinal de interesse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pt-BR" dirty="0" smtClean="0"/>
              <a:t>Ex. </a:t>
            </a:r>
            <a:r>
              <a:rPr lang="pt-BR" i="1" dirty="0" err="1" smtClean="0"/>
              <a:t>Onsets</a:t>
            </a:r>
            <a:r>
              <a:rPr lang="pt-BR" dirty="0" smtClean="0"/>
              <a:t> de instrumentos de percussão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pt-BR" dirty="0" smtClean="0">
                <a:solidFill>
                  <a:srgbClr val="FF0000"/>
                </a:solidFill>
              </a:rPr>
              <a:t>Trechos fortemente tonais no sinal</a:t>
            </a:r>
          </a:p>
          <a:p>
            <a:r>
              <a:rPr lang="pt-BR" dirty="0" smtClean="0"/>
              <a:t>Falsa detecção em trechos tonais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pt-BR" dirty="0" smtClean="0"/>
              <a:t>Modelo AR de baixa ordem só modela a envoltória espectral e não as ressonâncias de alto Q (picos espectrais)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FF0000"/>
                </a:solidFill>
              </a:rPr>
              <a:t>Espectro de </a:t>
            </a:r>
            <a:r>
              <a:rPr lang="pt-BR" sz="2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pt-BR" sz="2200" i="1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pt-BR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pt-BR" sz="2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pt-BR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pt-BR" dirty="0" smtClean="0">
                <a:solidFill>
                  <a:srgbClr val="FF0000"/>
                </a:solidFill>
              </a:rPr>
              <a:t> composto de  trem de picos espectrais  </a:t>
            </a:r>
          </a:p>
          <a:p>
            <a:pPr lvl="1">
              <a:spcBef>
                <a:spcPts val="0"/>
              </a:spcBef>
              <a:spcAft>
                <a:spcPts val="3600"/>
              </a:spcAft>
            </a:pPr>
            <a:r>
              <a:rPr lang="pt-BR" dirty="0" smtClean="0"/>
              <a:t>Trem de impulsos (frequência) </a:t>
            </a:r>
            <a:r>
              <a:rPr lang="pt-BR" dirty="0" smtClean="0">
                <a:sym typeface="Symbol"/>
              </a:rPr>
              <a:t> Trem de impulsos (tempo)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pt-BR" dirty="0" smtClean="0">
                <a:sym typeface="Symbol"/>
              </a:rPr>
              <a:t>Solução: filtragem inversa com modelo AR estendido</a:t>
            </a: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pt-BR" dirty="0" smtClean="0">
                <a:sym typeface="Symbol"/>
              </a:rPr>
              <a:t>Depende de estimativa do período fundamental de oscilação</a:t>
            </a: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fi-FI" dirty="0" smtClean="0"/>
              <a:t>©</a:t>
            </a:r>
            <a:r>
              <a:rPr lang="pt-BR" dirty="0" err="1" smtClean="0">
                <a:sym typeface="Symbol"/>
              </a:rPr>
              <a:t>Godsill</a:t>
            </a:r>
            <a:r>
              <a:rPr lang="pt-BR" dirty="0" smtClean="0">
                <a:sym typeface="Symbol"/>
              </a:rPr>
              <a:t> 1998</a:t>
            </a:r>
            <a:endParaRPr lang="pt-BR" dirty="0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21 de Setembro de 2012</a:t>
            </a:r>
            <a:endParaRPr lang="en-GB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16</a:t>
            </a:fld>
            <a:endParaRPr lang="en-GB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en-GB" dirty="0"/>
          </a:p>
        </p:txBody>
      </p:sp>
      <p:grpSp>
        <p:nvGrpSpPr>
          <p:cNvPr id="9" name="Grupo 8"/>
          <p:cNvGrpSpPr/>
          <p:nvPr/>
        </p:nvGrpSpPr>
        <p:grpSpPr>
          <a:xfrm>
            <a:off x="5410195" y="4893105"/>
            <a:ext cx="2797634" cy="483623"/>
            <a:chOff x="5410195" y="5785757"/>
            <a:chExt cx="2797634" cy="483623"/>
          </a:xfrm>
        </p:grpSpPr>
        <p:sp>
          <p:nvSpPr>
            <p:cNvPr id="7" name="Chave direita 6"/>
            <p:cNvSpPr/>
            <p:nvPr/>
          </p:nvSpPr>
          <p:spPr>
            <a:xfrm rot="5400000">
              <a:off x="6724634" y="4471318"/>
              <a:ext cx="168755" cy="2797634"/>
            </a:xfrm>
            <a:prstGeom prst="rightBrace">
              <a:avLst>
                <a:gd name="adj1" fmla="val 58333"/>
                <a:gd name="adj2" fmla="val 50000"/>
              </a:avLst>
            </a:prstGeom>
            <a:ln w="3810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5508163" y="5900048"/>
              <a:ext cx="26084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800" dirty="0" smtClean="0">
                  <a:solidFill>
                    <a:srgbClr val="99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Confundidos com </a:t>
              </a:r>
              <a:r>
                <a:rPr lang="pt-BR" sz="1800" i="1" dirty="0" err="1" smtClean="0">
                  <a:solidFill>
                    <a:srgbClr val="99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clicks</a:t>
              </a:r>
              <a:endParaRPr lang="pt-BR" sz="1800" i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Remoção de </a:t>
            </a:r>
            <a:r>
              <a:rPr lang="fi-FI" i="1" dirty="0" smtClean="0"/>
              <a:t>Clicks</a:t>
            </a:r>
            <a:r>
              <a:rPr lang="fi-FI" dirty="0" smtClean="0"/>
              <a:t>: Reconstrução</a:t>
            </a:r>
            <a:endParaRPr lang="en-GB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Objetivo</a:t>
            </a:r>
          </a:p>
          <a:p>
            <a:pPr lvl="1"/>
            <a:r>
              <a:rPr lang="fi-FI" dirty="0" smtClean="0"/>
              <a:t>Estimar </a:t>
            </a:r>
            <a:r>
              <a:rPr lang="fi-FI" sz="240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i-FI" sz="240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i-FI" dirty="0" smtClean="0"/>
              <a:t> nas porções corrompidas do sinal </a:t>
            </a:r>
          </a:p>
          <a:p>
            <a:r>
              <a:rPr lang="fi-FI" dirty="0" smtClean="0"/>
              <a:t>Abordagens</a:t>
            </a:r>
          </a:p>
          <a:p>
            <a:pPr lvl="1"/>
            <a:r>
              <a:rPr lang="fi-FI" dirty="0" smtClean="0"/>
              <a:t>Reconstrução por separação de sinais: </a:t>
            </a:r>
            <a:r>
              <a:rPr lang="fi-FI" sz="240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i-FI" sz="240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i-FI" dirty="0" smtClean="0"/>
              <a:t> de </a:t>
            </a:r>
            <a:r>
              <a:rPr lang="fi-FI" sz="2400" i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i-FI" sz="240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i-FI" sz="2400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i-FI" sz="240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2"/>
            <a:r>
              <a:rPr lang="fi-FI" dirty="0" smtClean="0">
                <a:cs typeface="Times New Roman" pitchFamily="18" charset="0"/>
              </a:rPr>
              <a:t>Requer modelos para o sinal e para o distúrbio</a:t>
            </a:r>
          </a:p>
          <a:p>
            <a:pPr lvl="1"/>
            <a:r>
              <a:rPr lang="fi-FI" dirty="0" smtClean="0">
                <a:solidFill>
                  <a:srgbClr val="FF0000"/>
                </a:solidFill>
              </a:rPr>
              <a:t>Reconstrução total</a:t>
            </a:r>
          </a:p>
          <a:p>
            <a:pPr lvl="2"/>
            <a:r>
              <a:rPr lang="fi-FI" dirty="0" smtClean="0"/>
              <a:t>Descarte do </a:t>
            </a:r>
            <a:r>
              <a:rPr lang="fi-FI" sz="180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i-FI" sz="1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i-FI" sz="180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fi-FI" sz="18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i-FI" dirty="0" smtClean="0"/>
              <a:t> original nas regiões corrompidas</a:t>
            </a:r>
          </a:p>
          <a:p>
            <a:pPr lvl="2"/>
            <a:r>
              <a:rPr lang="fi-FI" dirty="0" smtClean="0"/>
              <a:t>Requer modelo apenas para o sinal</a:t>
            </a:r>
          </a:p>
          <a:p>
            <a:r>
              <a:rPr lang="fi-FI" dirty="0" smtClean="0"/>
              <a:t>Pressupostos (Reconstrução total)</a:t>
            </a:r>
          </a:p>
          <a:p>
            <a:pPr lvl="1"/>
            <a:r>
              <a:rPr lang="fi-FI" dirty="0" smtClean="0"/>
              <a:t>O estágio de detecção entrega estimativas confiáveis de:</a:t>
            </a:r>
          </a:p>
          <a:p>
            <a:pPr lvl="2"/>
            <a:r>
              <a:rPr lang="fi-FI" dirty="0" smtClean="0"/>
              <a:t>Modelo AR do sinal</a:t>
            </a:r>
          </a:p>
          <a:p>
            <a:pPr lvl="2"/>
            <a:r>
              <a:rPr lang="fi-FI" dirty="0" smtClean="0"/>
              <a:t>Localização dos </a:t>
            </a:r>
            <a:r>
              <a:rPr lang="fi-FI" i="1" dirty="0" smtClean="0"/>
              <a:t>clicks</a:t>
            </a:r>
            <a:endParaRPr lang="fi-FI" dirty="0"/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21 de Setembro de 2012</a:t>
            </a:r>
            <a:endParaRPr lang="en-GB" dirty="0"/>
          </a:p>
        </p:txBody>
      </p:sp>
      <p:sp>
        <p:nvSpPr>
          <p:cNvPr id="1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32D041-D49C-4157-81AA-CE29FD957575}" type="slidenum">
              <a:rPr lang="fi-FI" smtClean="0"/>
              <a:pPr/>
              <a:t>17</a:t>
            </a:fld>
            <a:endParaRPr lang="en-GB" dirty="0"/>
          </a:p>
        </p:txBody>
      </p:sp>
      <p:sp>
        <p:nvSpPr>
          <p:cNvPr id="15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2001575" y="2309454"/>
            <a:ext cx="5409157" cy="2929658"/>
            <a:chOff x="1592141" y="3316412"/>
            <a:chExt cx="5409157" cy="2929658"/>
          </a:xfrm>
        </p:grpSpPr>
        <p:pic>
          <p:nvPicPr>
            <p:cNvPr id="20" name="Picture 1044" descr="C:\esquef\dafx03_presentation\png_figs\fig_int_idea.png"/>
            <p:cNvPicPr>
              <a:picLocks noChangeAspect="1" noChangeArrowheads="1"/>
            </p:cNvPicPr>
            <p:nvPr/>
          </p:nvPicPr>
          <p:blipFill>
            <a:blip r:embed="rId2" cstate="print"/>
            <a:srcRect l="3125" t="4167" r="4688"/>
            <a:stretch>
              <a:fillRect/>
            </a:stretch>
          </p:blipFill>
          <p:spPr bwMode="auto">
            <a:xfrm>
              <a:off x="1592141" y="3316412"/>
              <a:ext cx="5409157" cy="2929658"/>
            </a:xfrm>
            <a:prstGeom prst="rect">
              <a:avLst/>
            </a:prstGeom>
            <a:noFill/>
          </p:spPr>
        </p:pic>
        <p:sp>
          <p:nvSpPr>
            <p:cNvPr id="21" name="WordArt 1045"/>
            <p:cNvSpPr>
              <a:spLocks noChangeArrowheads="1" noChangeShapeType="1" noTextEdit="1"/>
            </p:cNvSpPr>
            <p:nvPr/>
          </p:nvSpPr>
          <p:spPr bwMode="auto">
            <a:xfrm>
              <a:off x="5681991" y="3701893"/>
              <a:ext cx="329827" cy="69386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Lucida Bright"/>
                </a:rPr>
                <a:t>?</a:t>
              </a:r>
            </a:p>
          </p:txBody>
        </p:sp>
        <p:sp>
          <p:nvSpPr>
            <p:cNvPr id="22" name="WordArt 1046"/>
            <p:cNvSpPr>
              <a:spLocks noChangeArrowheads="1" noChangeShapeType="1" noTextEdit="1"/>
            </p:cNvSpPr>
            <p:nvPr/>
          </p:nvSpPr>
          <p:spPr bwMode="auto">
            <a:xfrm>
              <a:off x="3505136" y="3701893"/>
              <a:ext cx="329827" cy="69386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Lucida Bright"/>
                </a:rPr>
                <a:t>?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468955" y="2609706"/>
            <a:ext cx="3232096" cy="3531021"/>
            <a:chOff x="3461014" y="2228333"/>
            <a:chExt cx="3232096" cy="3531021"/>
          </a:xfrm>
        </p:grpSpPr>
        <p:pic>
          <p:nvPicPr>
            <p:cNvPr id="38" name="Picture 1080" descr="C:\esquef\dafx03_presentation\png_figs\fig_int_idea.png"/>
            <p:cNvPicPr>
              <a:picLocks noChangeAspect="1" noChangeArrowheads="1"/>
            </p:cNvPicPr>
            <p:nvPr/>
          </p:nvPicPr>
          <p:blipFill>
            <a:blip r:embed="rId2" cstate="print"/>
            <a:srcRect l="51649" t="18129" r="35109" b="25859"/>
            <a:stretch>
              <a:fillRect/>
            </a:stretch>
          </p:blipFill>
          <p:spPr bwMode="auto">
            <a:xfrm>
              <a:off x="5766464" y="2280884"/>
              <a:ext cx="926646" cy="1370368"/>
            </a:xfrm>
            <a:prstGeom prst="rect">
              <a:avLst/>
            </a:prstGeom>
            <a:noFill/>
          </p:spPr>
        </p:pic>
        <p:pic>
          <p:nvPicPr>
            <p:cNvPr id="37" name="Picture 1077" descr="C:\esquef\dafx03_presentation\png_figs\fig_int_idea.png"/>
            <p:cNvPicPr>
              <a:picLocks noChangeAspect="1" noChangeArrowheads="1"/>
            </p:cNvPicPr>
            <p:nvPr/>
          </p:nvPicPr>
          <p:blipFill>
            <a:blip r:embed="rId2" cstate="print"/>
            <a:srcRect l="51454" t="13007" r="32561" b="25859"/>
            <a:stretch>
              <a:fillRect/>
            </a:stretch>
          </p:blipFill>
          <p:spPr bwMode="auto">
            <a:xfrm>
              <a:off x="3483343" y="2228333"/>
              <a:ext cx="1259717" cy="1368346"/>
            </a:xfrm>
            <a:prstGeom prst="rect">
              <a:avLst/>
            </a:prstGeom>
            <a:noFill/>
          </p:spPr>
        </p:pic>
        <p:grpSp>
          <p:nvGrpSpPr>
            <p:cNvPr id="46" name="Group 45"/>
            <p:cNvGrpSpPr/>
            <p:nvPr/>
          </p:nvGrpSpPr>
          <p:grpSpPr>
            <a:xfrm>
              <a:off x="3461014" y="3641146"/>
              <a:ext cx="3206976" cy="2118208"/>
              <a:chOff x="3461014" y="3641146"/>
              <a:chExt cx="3206976" cy="2118208"/>
            </a:xfrm>
          </p:grpSpPr>
          <p:grpSp>
            <p:nvGrpSpPr>
              <p:cNvPr id="34" name="Group 1065"/>
              <p:cNvGrpSpPr>
                <a:grpSpLocks/>
              </p:cNvGrpSpPr>
              <p:nvPr/>
            </p:nvGrpSpPr>
            <p:grpSpPr bwMode="auto">
              <a:xfrm>
                <a:off x="4549544" y="5013534"/>
                <a:ext cx="1278325" cy="745820"/>
                <a:chOff x="403" y="2282"/>
                <a:chExt cx="687" cy="369"/>
              </a:xfrm>
            </p:grpSpPr>
            <p:sp>
              <p:nvSpPr>
                <p:cNvPr id="41" name="Rectangle 1066"/>
                <p:cNvSpPr>
                  <a:spLocks noChangeArrowheads="1"/>
                </p:cNvSpPr>
                <p:nvPr/>
              </p:nvSpPr>
              <p:spPr bwMode="auto">
                <a:xfrm>
                  <a:off x="403" y="2282"/>
                  <a:ext cx="687" cy="369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" name="Text Box 1067"/>
                <p:cNvSpPr txBox="1">
                  <a:spLocks noChangeArrowheads="1"/>
                </p:cNvSpPr>
                <p:nvPr/>
              </p:nvSpPr>
              <p:spPr bwMode="auto">
                <a:xfrm>
                  <a:off x="414" y="2325"/>
                  <a:ext cx="671" cy="2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fi-FI" sz="1600" b="1" dirty="0" smtClean="0">
                      <a:latin typeface="Arial" charset="0"/>
                    </a:rPr>
                    <a:t>Síntese via</a:t>
                  </a:r>
                </a:p>
                <a:p>
                  <a:r>
                    <a:rPr lang="fi-FI" sz="1600" b="1" dirty="0" smtClean="0">
                      <a:latin typeface="Arial" charset="0"/>
                    </a:rPr>
                    <a:t>Modelo AR</a:t>
                  </a:r>
                  <a:endParaRPr lang="en-GB" sz="1600" b="1" dirty="0">
                    <a:latin typeface="Arial" charset="0"/>
                  </a:endParaRPr>
                </a:p>
              </p:txBody>
            </p:sp>
          </p:grpSp>
          <p:sp>
            <p:nvSpPr>
              <p:cNvPr id="35" name="AutoShape 1074"/>
              <p:cNvSpPr>
                <a:spLocks/>
              </p:cNvSpPr>
              <p:nvPr/>
            </p:nvSpPr>
            <p:spPr bwMode="auto">
              <a:xfrm rot="16200000">
                <a:off x="3941306" y="3160854"/>
                <a:ext cx="181907" cy="1142491"/>
              </a:xfrm>
              <a:prstGeom prst="leftBrace">
                <a:avLst>
                  <a:gd name="adj1" fmla="val 56852"/>
                  <a:gd name="adj2" fmla="val 50000"/>
                </a:avLst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AutoShape 1075"/>
              <p:cNvSpPr>
                <a:spLocks/>
              </p:cNvSpPr>
              <p:nvPr/>
            </p:nvSpPr>
            <p:spPr bwMode="auto">
              <a:xfrm rot="16200000">
                <a:off x="6102035" y="3326829"/>
                <a:ext cx="218289" cy="913621"/>
              </a:xfrm>
              <a:prstGeom prst="leftBrace">
                <a:avLst>
                  <a:gd name="adj1" fmla="val 37886"/>
                  <a:gd name="adj2" fmla="val 50000"/>
                </a:avLst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39" name="AutoShape 1081"/>
              <p:cNvCxnSpPr>
                <a:cxnSpLocks noChangeShapeType="1"/>
                <a:stCxn id="42" idx="1"/>
                <a:endCxn id="35" idx="1"/>
              </p:cNvCxnSpPr>
              <p:nvPr/>
            </p:nvCxnSpPr>
            <p:spPr bwMode="auto">
              <a:xfrm rot="10800000">
                <a:off x="4032261" y="3823053"/>
                <a:ext cx="538375" cy="1569936"/>
              </a:xfrm>
              <a:prstGeom prst="curvedConnector2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</p:cxnSp>
          <p:cxnSp>
            <p:nvCxnSpPr>
              <p:cNvPr id="40" name="AutoShape 1082"/>
              <p:cNvCxnSpPr>
                <a:cxnSpLocks noChangeShapeType="1"/>
                <a:stCxn id="42" idx="3"/>
                <a:endCxn id="36" idx="1"/>
              </p:cNvCxnSpPr>
              <p:nvPr/>
            </p:nvCxnSpPr>
            <p:spPr bwMode="auto">
              <a:xfrm flipV="1">
                <a:off x="5819188" y="3892784"/>
                <a:ext cx="391992" cy="1500205"/>
              </a:xfrm>
              <a:prstGeom prst="curvedConnector2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</p:cxnSp>
        </p:grpSp>
      </p:grp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Remoção de </a:t>
            </a:r>
            <a:r>
              <a:rPr lang="fi-FI" i="1" dirty="0" smtClean="0"/>
              <a:t>Clicks</a:t>
            </a:r>
            <a:endParaRPr lang="en-GB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Ilustração do Esquema Reconstrução Total </a:t>
            </a:r>
          </a:p>
          <a:p>
            <a:pPr>
              <a:buNone/>
            </a:pPr>
            <a:r>
              <a:rPr lang="fi-FI" sz="2000" dirty="0" smtClean="0"/>
              <a:t>(via modelagem AR)</a:t>
            </a:r>
          </a:p>
          <a:p>
            <a:endParaRPr lang="fi-FI" dirty="0" smtClean="0"/>
          </a:p>
          <a:p>
            <a:pPr lvl="1"/>
            <a:endParaRPr lang="fi-FI" dirty="0"/>
          </a:p>
        </p:txBody>
      </p:sp>
      <p:sp>
        <p:nvSpPr>
          <p:cNvPr id="33" name="Espaço Reservado para Data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21 de Setembro de 2012</a:t>
            </a:r>
            <a:endParaRPr lang="en-GB" dirty="0"/>
          </a:p>
        </p:txBody>
      </p:sp>
      <p:sp>
        <p:nvSpPr>
          <p:cNvPr id="1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32D041-D49C-4157-81AA-CE29FD957575}" type="slidenum">
              <a:rPr lang="fi-FI" smtClean="0"/>
              <a:pPr/>
              <a:t>18</a:t>
            </a:fld>
            <a:endParaRPr lang="en-GB" dirty="0"/>
          </a:p>
        </p:txBody>
      </p:sp>
      <p:sp>
        <p:nvSpPr>
          <p:cNvPr id="15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en-GB"/>
          </a:p>
        </p:txBody>
      </p:sp>
      <p:grpSp>
        <p:nvGrpSpPr>
          <p:cNvPr id="45" name="Group 44"/>
          <p:cNvGrpSpPr/>
          <p:nvPr/>
        </p:nvGrpSpPr>
        <p:grpSpPr>
          <a:xfrm>
            <a:off x="2637637" y="3878211"/>
            <a:ext cx="4497397" cy="2250597"/>
            <a:chOff x="2637637" y="3506736"/>
            <a:chExt cx="4497397" cy="2250597"/>
          </a:xfrm>
        </p:grpSpPr>
        <p:grpSp>
          <p:nvGrpSpPr>
            <p:cNvPr id="24" name="Group 1049"/>
            <p:cNvGrpSpPr>
              <a:grpSpLocks/>
            </p:cNvGrpSpPr>
            <p:nvPr/>
          </p:nvGrpSpPr>
          <p:grpSpPr bwMode="auto">
            <a:xfrm>
              <a:off x="4145763" y="5011513"/>
              <a:ext cx="1278325" cy="745820"/>
              <a:chOff x="403" y="2282"/>
              <a:chExt cx="687" cy="369"/>
            </a:xfrm>
          </p:grpSpPr>
          <p:sp>
            <p:nvSpPr>
              <p:cNvPr id="31" name="Rectangle 1050"/>
              <p:cNvSpPr>
                <a:spLocks noChangeArrowheads="1"/>
              </p:cNvSpPr>
              <p:nvPr/>
            </p:nvSpPr>
            <p:spPr bwMode="auto">
              <a:xfrm>
                <a:off x="403" y="2282"/>
                <a:ext cx="687" cy="369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Text Box 1051"/>
              <p:cNvSpPr txBox="1">
                <a:spLocks noChangeArrowheads="1"/>
              </p:cNvSpPr>
              <p:nvPr/>
            </p:nvSpPr>
            <p:spPr bwMode="auto">
              <a:xfrm>
                <a:off x="407" y="2325"/>
                <a:ext cx="671" cy="2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i-FI" sz="1600" b="1" dirty="0" smtClean="0">
                    <a:latin typeface="Arial" charset="0"/>
                  </a:rPr>
                  <a:t>Modelo AR</a:t>
                </a:r>
              </a:p>
              <a:p>
                <a:r>
                  <a:rPr lang="fi-FI" sz="1400" b="1" dirty="0" smtClean="0">
                    <a:latin typeface="Arial" charset="0"/>
                  </a:rPr>
                  <a:t>(Estimação)</a:t>
                </a:r>
                <a:endParaRPr lang="en-GB" sz="1400" b="1" dirty="0">
                  <a:latin typeface="Arial" charset="0"/>
                </a:endParaRPr>
              </a:p>
            </p:txBody>
          </p:sp>
        </p:grpSp>
        <p:sp>
          <p:nvSpPr>
            <p:cNvPr id="25" name="AutoShape 1053"/>
            <p:cNvSpPr>
              <a:spLocks/>
            </p:cNvSpPr>
            <p:nvPr/>
          </p:nvSpPr>
          <p:spPr bwMode="auto">
            <a:xfrm rot="16200000">
              <a:off x="2983026" y="3161347"/>
              <a:ext cx="181907" cy="872685"/>
            </a:xfrm>
            <a:prstGeom prst="leftBrace">
              <a:avLst>
                <a:gd name="adj1" fmla="val 43426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AutoShape 1054"/>
            <p:cNvSpPr>
              <a:spLocks/>
            </p:cNvSpPr>
            <p:nvPr/>
          </p:nvSpPr>
          <p:spPr bwMode="auto">
            <a:xfrm rot="16200000">
              <a:off x="5137757" y="3233616"/>
              <a:ext cx="181907" cy="1142491"/>
            </a:xfrm>
            <a:prstGeom prst="leftBrace">
              <a:avLst>
                <a:gd name="adj1" fmla="val 56852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AutoShape 1055"/>
            <p:cNvSpPr>
              <a:spLocks/>
            </p:cNvSpPr>
            <p:nvPr/>
          </p:nvSpPr>
          <p:spPr bwMode="auto">
            <a:xfrm rot="16200000">
              <a:off x="6832310" y="3636546"/>
              <a:ext cx="149568" cy="455880"/>
            </a:xfrm>
            <a:prstGeom prst="leftBrace">
              <a:avLst>
                <a:gd name="adj1" fmla="val 27590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8" name="AutoShape 1058"/>
            <p:cNvCxnSpPr>
              <a:cxnSpLocks noChangeShapeType="1"/>
              <a:stCxn id="25" idx="1"/>
              <a:endCxn id="31" idx="1"/>
            </p:cNvCxnSpPr>
            <p:nvPr/>
          </p:nvCxnSpPr>
          <p:spPr bwMode="auto">
            <a:xfrm rot="16200000" flipH="1">
              <a:off x="2765495" y="4014388"/>
              <a:ext cx="1677590" cy="1062480"/>
            </a:xfrm>
            <a:prstGeom prst="curvedConnector2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29" name="AutoShape 1059"/>
            <p:cNvCxnSpPr>
              <a:cxnSpLocks noChangeShapeType="1"/>
              <a:stCxn id="27" idx="1"/>
              <a:endCxn id="32" idx="3"/>
            </p:cNvCxnSpPr>
            <p:nvPr/>
          </p:nvCxnSpPr>
          <p:spPr bwMode="auto">
            <a:xfrm rot="5400000">
              <a:off x="5435754" y="3904564"/>
              <a:ext cx="1436634" cy="1506046"/>
            </a:xfrm>
            <a:prstGeom prst="curvedConnector2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30" name="AutoShape 1060"/>
            <p:cNvCxnSpPr>
              <a:cxnSpLocks noChangeShapeType="1"/>
              <a:stCxn id="26" idx="1"/>
              <a:endCxn id="31" idx="0"/>
            </p:cNvCxnSpPr>
            <p:nvPr/>
          </p:nvCxnSpPr>
          <p:spPr bwMode="auto">
            <a:xfrm rot="5400000">
              <a:off x="4463583" y="4234177"/>
              <a:ext cx="1087401" cy="440994"/>
            </a:xfrm>
            <a:prstGeom prst="curvedConnector3">
              <a:avLst>
                <a:gd name="adj1" fmla="val 49815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sp>
        <p:nvSpPr>
          <p:cNvPr id="43" name="CaixaDeTexto 42"/>
          <p:cNvSpPr txBox="1"/>
          <p:nvPr/>
        </p:nvSpPr>
        <p:spPr>
          <a:xfrm>
            <a:off x="6362700" y="5581650"/>
            <a:ext cx="1952625" cy="1057588"/>
          </a:xfrm>
          <a:prstGeom prst="rect">
            <a:avLst/>
          </a:prstGeom>
          <a:noFill/>
          <a:ln w="38100">
            <a:solidFill>
              <a:srgbClr val="FF4800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600" dirty="0" err="1" smtClean="0">
                <a:latin typeface="+mn-lt"/>
              </a:rPr>
              <a:t>Existe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expressão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em</a:t>
            </a:r>
            <a:r>
              <a:rPr lang="en-US" sz="1600" dirty="0" smtClean="0">
                <a:latin typeface="+mn-lt"/>
              </a:rPr>
              <a:t> forma-</a:t>
            </a:r>
            <a:r>
              <a:rPr lang="en-US" sz="1600" dirty="0" err="1" smtClean="0">
                <a:latin typeface="+mn-lt"/>
              </a:rPr>
              <a:t>fechada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para</a:t>
            </a:r>
            <a:r>
              <a:rPr lang="en-US" sz="1600" dirty="0" smtClean="0">
                <a:latin typeface="+mn-lt"/>
              </a:rPr>
              <a:t> a </a:t>
            </a:r>
            <a:r>
              <a:rPr lang="en-US" sz="1600" dirty="0" err="1" smtClean="0">
                <a:latin typeface="+mn-lt"/>
              </a:rPr>
              <a:t>síntese</a:t>
            </a:r>
            <a:endParaRPr lang="en-US" sz="1600" dirty="0" smtClean="0">
              <a:latin typeface="+mn-lt"/>
            </a:endParaRPr>
          </a:p>
          <a:p>
            <a:pPr algn="ctr"/>
            <a:r>
              <a:rPr lang="en-US" sz="1600" dirty="0" smtClean="0">
                <a:latin typeface="+mn-lt"/>
              </a:rPr>
              <a:t>(</a:t>
            </a:r>
            <a:r>
              <a:rPr lang="en-US" sz="1600" dirty="0" err="1" smtClean="0">
                <a:latin typeface="+mn-lt"/>
              </a:rPr>
              <a:t>Interpolação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LSAR</a:t>
            </a:r>
            <a:r>
              <a:rPr lang="en-US" sz="1600" dirty="0" smtClean="0">
                <a:latin typeface="+mn-lt"/>
              </a:rPr>
              <a:t>) </a:t>
            </a:r>
            <a:endParaRPr lang="en-US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Remoção de </a:t>
            </a:r>
            <a:r>
              <a:rPr lang="fi-FI" i="1" dirty="0" smtClean="0"/>
              <a:t>Clicks</a:t>
            </a:r>
            <a:r>
              <a:rPr lang="fi-FI" dirty="0" smtClean="0"/>
              <a:t>: Reconstrução</a:t>
            </a:r>
            <a:endParaRPr lang="en-GB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Reconstrução conjunta de várias falhas dentro de um bloco</a:t>
            </a:r>
          </a:p>
          <a:p>
            <a:pPr lvl="1">
              <a:spcAft>
                <a:spcPts val="1200"/>
              </a:spcAft>
            </a:pPr>
            <a:r>
              <a:rPr lang="fi-FI" dirty="0" smtClean="0">
                <a:solidFill>
                  <a:srgbClr val="FF0000"/>
                </a:solidFill>
              </a:rPr>
              <a:t>Objetiva encontrar amostras para preencher as falhas, de modo que o erro de modelagem seja mínimo</a:t>
            </a:r>
          </a:p>
          <a:p>
            <a:pPr lvl="1">
              <a:spcAft>
                <a:spcPts val="1200"/>
              </a:spcAft>
            </a:pPr>
            <a:r>
              <a:rPr lang="fi-FI" dirty="0" smtClean="0"/>
              <a:t>Existe solução analítica (no sentido LS) de reconstrução conjunta de várias falhas dentro de um bloco</a:t>
            </a:r>
          </a:p>
          <a:p>
            <a:pPr lvl="1">
              <a:spcAft>
                <a:spcPts val="1200"/>
              </a:spcAft>
            </a:pPr>
            <a:r>
              <a:rPr lang="fi-FI" dirty="0" smtClean="0"/>
              <a:t>Satisfatória para falhas de curta duração (até 1 ms)</a:t>
            </a:r>
          </a:p>
          <a:p>
            <a:pPr lvl="1"/>
            <a:r>
              <a:rPr lang="fi-FI" dirty="0" smtClean="0"/>
              <a:t>Não requer modelagem AR de ordem suficiente para o sinal</a:t>
            </a:r>
          </a:p>
          <a:p>
            <a:pPr lvl="2"/>
            <a:r>
              <a:rPr lang="fi-FI" dirty="0" smtClean="0"/>
              <a:t>Falhas são de curta duração </a:t>
            </a:r>
          </a:p>
          <a:p>
            <a:r>
              <a:rPr lang="fi-FI" dirty="0" smtClean="0"/>
              <a:t>Exemplo de restauração com AR(20)</a:t>
            </a:r>
          </a:p>
          <a:p>
            <a:pPr lvl="1"/>
            <a:r>
              <a:rPr lang="fi-FI" dirty="0" smtClean="0"/>
              <a:t>Corrompido</a:t>
            </a:r>
          </a:p>
          <a:p>
            <a:pPr lvl="1"/>
            <a:r>
              <a:rPr lang="fi-FI" i="1" dirty="0" smtClean="0"/>
              <a:t>De-clicked </a:t>
            </a:r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21 de Setembro de 2012</a:t>
            </a:r>
            <a:endParaRPr lang="en-GB" dirty="0"/>
          </a:p>
        </p:txBody>
      </p:sp>
      <p:sp>
        <p:nvSpPr>
          <p:cNvPr id="1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32D041-D49C-4157-81AA-CE29FD957575}" type="slidenum">
              <a:rPr lang="fi-FI" smtClean="0"/>
              <a:pPr/>
              <a:t>19</a:t>
            </a:fld>
            <a:endParaRPr lang="en-GB" dirty="0"/>
          </a:p>
        </p:txBody>
      </p:sp>
      <p:sp>
        <p:nvSpPr>
          <p:cNvPr id="15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en-GB" dirty="0"/>
          </a:p>
        </p:txBody>
      </p:sp>
      <p:pic>
        <p:nvPicPr>
          <p:cNvPr id="11" name="bruck_sc12dB.wav">
            <a:hlinkClick r:id="" action="ppaction://media"/>
          </p:cNvPr>
          <p:cNvPicPr>
            <a:picLocks noRot="1" noChangeAspect="1"/>
          </p:cNvPicPr>
          <p:nvPr>
            <a:wavAudioFile r:embed="rId1" name="bruck_sc12dB.wav"/>
          </p:nvPr>
        </p:nvPicPr>
        <p:blipFill>
          <a:blip r:embed="rId6" cstate="print"/>
          <a:stretch>
            <a:fillRect/>
          </a:stretch>
        </p:blipFill>
        <p:spPr>
          <a:xfrm>
            <a:off x="3404734" y="5429477"/>
            <a:ext cx="244475" cy="244475"/>
          </a:xfrm>
          <a:prstGeom prst="rect">
            <a:avLst/>
          </a:prstGeom>
        </p:spPr>
      </p:pic>
      <p:pic>
        <p:nvPicPr>
          <p:cNvPr id="13" name="bruck_declicked2_sc12dB.wav">
            <a:hlinkClick r:id="" action="ppaction://media"/>
          </p:cNvPr>
          <p:cNvPicPr>
            <a:picLocks noRot="1" noChangeAspect="1"/>
          </p:cNvPicPr>
          <p:nvPr>
            <a:wavAudioFile r:embed="rId2" name="bruck_declicked2_sc12dB.wav"/>
          </p:nvPr>
        </p:nvPicPr>
        <p:blipFill>
          <a:blip r:embed="rId7" cstate="print"/>
          <a:stretch>
            <a:fillRect/>
          </a:stretch>
        </p:blipFill>
        <p:spPr>
          <a:xfrm>
            <a:off x="3404734" y="5810477"/>
            <a:ext cx="244475" cy="244475"/>
          </a:xfrm>
          <a:prstGeom prst="rect">
            <a:avLst/>
          </a:prstGeom>
        </p:spPr>
      </p:pic>
      <p:pic>
        <p:nvPicPr>
          <p:cNvPr id="14" name="signal6c.wav">
            <a:hlinkClick r:id="" action="ppaction://media"/>
          </p:cNvPr>
          <p:cNvPicPr>
            <a:picLocks noRot="1" noChangeAspect="1"/>
          </p:cNvPicPr>
          <p:nvPr>
            <a:wavAudioFile r:embed="rId3" name="signal6c.wav"/>
          </p:nvPr>
        </p:nvPicPr>
        <p:blipFill>
          <a:blip r:embed="rId8" cstate="print"/>
          <a:stretch>
            <a:fillRect/>
          </a:stretch>
        </p:blipFill>
        <p:spPr>
          <a:xfrm>
            <a:off x="4221162" y="5440363"/>
            <a:ext cx="244475" cy="244475"/>
          </a:xfrm>
          <a:prstGeom prst="rect">
            <a:avLst/>
          </a:prstGeom>
        </p:spPr>
      </p:pic>
      <p:pic>
        <p:nvPicPr>
          <p:cNvPr id="17" name="signal6c_declicked2.wav">
            <a:hlinkClick r:id="" action="ppaction://media"/>
          </p:cNvPr>
          <p:cNvPicPr>
            <a:picLocks noRot="1" noChangeAspect="1"/>
          </p:cNvPicPr>
          <p:nvPr>
            <a:wavAudioFile r:embed="rId4" name="signal6c_declicked2.wav"/>
          </p:nvPr>
        </p:nvPicPr>
        <p:blipFill>
          <a:blip r:embed="rId9" cstate="print"/>
          <a:stretch>
            <a:fillRect/>
          </a:stretch>
        </p:blipFill>
        <p:spPr>
          <a:xfrm>
            <a:off x="4221162" y="5810478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4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9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9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RESUMO DA APRESENTAÇÃO</a:t>
            </a:r>
            <a:endParaRPr lang="en-GB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i-FI" sz="2800" dirty="0" smtClean="0"/>
              <a:t>Introdução</a:t>
            </a:r>
          </a:p>
          <a:p>
            <a:pPr lvl="1"/>
            <a:r>
              <a:rPr lang="fi-FI" sz="2400" dirty="0" smtClean="0"/>
              <a:t>Processamento Digital de Sinais</a:t>
            </a:r>
          </a:p>
          <a:p>
            <a:pPr lvl="1"/>
            <a:r>
              <a:rPr lang="fi-FI" sz="2400" dirty="0" smtClean="0"/>
              <a:t>Motivação para P&amp;D na área</a:t>
            </a:r>
          </a:p>
          <a:p>
            <a:pPr lvl="1"/>
            <a:r>
              <a:rPr lang="fi-FI" sz="2400" dirty="0" smtClean="0"/>
              <a:t>Tipos principais de degradações sonoras</a:t>
            </a:r>
          </a:p>
          <a:p>
            <a:pPr lvl="1"/>
            <a:r>
              <a:rPr lang="fi-FI" sz="2400" dirty="0" smtClean="0"/>
              <a:t>Cadeia típica de processamento </a:t>
            </a:r>
          </a:p>
          <a:p>
            <a:r>
              <a:rPr lang="fi-FI" sz="2800" dirty="0" smtClean="0"/>
              <a:t>Remoção de Ruído Impulsivo</a:t>
            </a:r>
          </a:p>
          <a:p>
            <a:pPr lvl="1"/>
            <a:r>
              <a:rPr lang="fi-FI" sz="2400" dirty="0" smtClean="0"/>
              <a:t>Método com base em modelo auto-regressivo</a:t>
            </a:r>
          </a:p>
          <a:p>
            <a:r>
              <a:rPr lang="fi-FI" sz="2800" dirty="0" smtClean="0"/>
              <a:t>Redução de Chiado (</a:t>
            </a:r>
            <a:r>
              <a:rPr lang="fi-FI" sz="2800" i="1" dirty="0" smtClean="0"/>
              <a:t>hiss</a:t>
            </a:r>
            <a:r>
              <a:rPr lang="fi-FI" sz="2800" dirty="0" smtClean="0"/>
              <a:t>)</a:t>
            </a:r>
          </a:p>
          <a:p>
            <a:pPr lvl="1"/>
            <a:r>
              <a:rPr lang="fi-FI" sz="2400" dirty="0" smtClean="0"/>
              <a:t>Métodos de atenuação espectral</a:t>
            </a:r>
          </a:p>
          <a:p>
            <a:r>
              <a:rPr lang="fi-FI" sz="2800" dirty="0" smtClean="0"/>
              <a:t>Novas Tendências e Discussão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21 de Setembro de 2012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C8DC91-9BAD-4F35-93A9-4AF8AA568EEE}" type="slidenum">
              <a:rPr lang="fi-FI" smtClean="0"/>
              <a:pPr/>
              <a:t>2</a:t>
            </a:fld>
            <a:endParaRPr lang="en-GB" dirty="0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dirty="0" smtClean="0"/>
              <a:t>Paulo </a:t>
            </a:r>
            <a:r>
              <a:rPr lang="pt-BR" dirty="0" err="1" smtClean="0"/>
              <a:t>Esquef</a:t>
            </a:r>
            <a:r>
              <a:rPr lang="pt-BR" dirty="0" smtClean="0"/>
              <a:t> - CSC/LNCC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Reconstrução de Sinal: Falhas Longas  </a:t>
            </a:r>
            <a:endParaRPr lang="en-GB" i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Via modelagem AR</a:t>
            </a:r>
          </a:p>
          <a:p>
            <a:pPr lvl="1"/>
            <a:r>
              <a:rPr lang="fi-FI" dirty="0" smtClean="0"/>
              <a:t>Requer ordens altas</a:t>
            </a:r>
          </a:p>
          <a:p>
            <a:pPr lvl="1"/>
            <a:r>
              <a:rPr lang="fi-FI" dirty="0" smtClean="0"/>
              <a:t>Exemplo</a:t>
            </a:r>
          </a:p>
          <a:p>
            <a:endParaRPr lang="fi-FI" dirty="0" smtClean="0"/>
          </a:p>
          <a:p>
            <a:pPr>
              <a:buNone/>
            </a:pPr>
            <a:endParaRPr lang="fi-FI" dirty="0" smtClean="0"/>
          </a:p>
          <a:p>
            <a:pPr>
              <a:spcBef>
                <a:spcPts val="1800"/>
              </a:spcBef>
            </a:pPr>
            <a:r>
              <a:rPr lang="fi-FI" dirty="0" smtClean="0"/>
              <a:t>Soluções</a:t>
            </a:r>
          </a:p>
          <a:p>
            <a:pPr lvl="1"/>
            <a:r>
              <a:rPr lang="fi-FI" dirty="0" smtClean="0"/>
              <a:t>Modelagem AR + Bases Senoidais (©Godsill 1998)</a:t>
            </a:r>
          </a:p>
          <a:p>
            <a:pPr lvl="1"/>
            <a:r>
              <a:rPr lang="fi-FI" dirty="0" smtClean="0"/>
              <a:t>Extrapolação AR Bilateral (©Etter 1996)</a:t>
            </a:r>
          </a:p>
          <a:p>
            <a:pPr lvl="1"/>
            <a:r>
              <a:rPr lang="fi-FI" dirty="0" smtClean="0"/>
              <a:t>Extrapolação AR Bilateral em Sub-bandas (©Esquef 2006) </a:t>
            </a:r>
          </a:p>
        </p:txBody>
      </p: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21 de Setembro de 2012</a:t>
            </a:r>
            <a:endParaRPr lang="en-GB" dirty="0"/>
          </a:p>
        </p:txBody>
      </p:sp>
      <p:sp>
        <p:nvSpPr>
          <p:cNvPr id="1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32D041-D49C-4157-81AA-CE29FD957575}" type="slidenum">
              <a:rPr lang="fi-FI" smtClean="0"/>
              <a:pPr/>
              <a:t>20</a:t>
            </a:fld>
            <a:endParaRPr lang="en-GB" dirty="0"/>
          </a:p>
        </p:txBody>
      </p:sp>
      <p:sp>
        <p:nvSpPr>
          <p:cNvPr id="15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en-GB"/>
          </a:p>
        </p:txBody>
      </p:sp>
      <p:grpSp>
        <p:nvGrpSpPr>
          <p:cNvPr id="33" name="Group 32"/>
          <p:cNvGrpSpPr/>
          <p:nvPr/>
        </p:nvGrpSpPr>
        <p:grpSpPr>
          <a:xfrm>
            <a:off x="3080962" y="1474750"/>
            <a:ext cx="5963258" cy="2486144"/>
            <a:chOff x="2657874" y="1583934"/>
            <a:chExt cx="5963258" cy="2486144"/>
          </a:xfrm>
        </p:grpSpPr>
        <p:grpSp>
          <p:nvGrpSpPr>
            <p:cNvPr id="23" name="Grupo 22"/>
            <p:cNvGrpSpPr/>
            <p:nvPr/>
          </p:nvGrpSpPr>
          <p:grpSpPr>
            <a:xfrm>
              <a:off x="2871859" y="2149444"/>
              <a:ext cx="4787746" cy="1662535"/>
              <a:chOff x="283029" y="2169239"/>
              <a:chExt cx="3645724" cy="2108442"/>
            </a:xfrm>
          </p:grpSpPr>
          <p:pic>
            <p:nvPicPr>
              <p:cNvPr id="20" name="Imagem 19" descr="Pages from TSALP06_log_interp.png"/>
              <p:cNvPicPr>
                <a:picLocks noChangeAspect="1"/>
              </p:cNvPicPr>
              <p:nvPr/>
            </p:nvPicPr>
            <p:blipFill>
              <a:blip r:embed="rId7" cstate="print"/>
              <a:srcRect l="13467" t="57159" r="11886" b="14931"/>
              <a:stretch>
                <a:fillRect/>
              </a:stretch>
            </p:blipFill>
            <p:spPr>
              <a:xfrm>
                <a:off x="283029" y="3313218"/>
                <a:ext cx="3645724" cy="964463"/>
              </a:xfrm>
              <a:prstGeom prst="rect">
                <a:avLst/>
              </a:prstGeom>
            </p:spPr>
          </p:pic>
          <p:pic>
            <p:nvPicPr>
              <p:cNvPr id="21" name="Imagem 20" descr="Pages from TSALP06_log_interp.png"/>
              <p:cNvPicPr>
                <a:picLocks noChangeAspect="1"/>
              </p:cNvPicPr>
              <p:nvPr/>
            </p:nvPicPr>
            <p:blipFill>
              <a:blip r:embed="rId7" cstate="print"/>
              <a:srcRect l="13467" r="11886" b="66896"/>
              <a:stretch>
                <a:fillRect/>
              </a:stretch>
            </p:blipFill>
            <p:spPr>
              <a:xfrm>
                <a:off x="283029" y="2169239"/>
                <a:ext cx="3645724" cy="1143973"/>
              </a:xfrm>
              <a:prstGeom prst="rect">
                <a:avLst/>
              </a:prstGeom>
            </p:spPr>
          </p:pic>
        </p:grpSp>
        <p:sp>
          <p:nvSpPr>
            <p:cNvPr id="24" name="CaixaDeTexto 23"/>
            <p:cNvSpPr txBox="1"/>
            <p:nvPr/>
          </p:nvSpPr>
          <p:spPr>
            <a:xfrm>
              <a:off x="4952001" y="3823857"/>
              <a:ext cx="69275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36000" bIns="0" rtlCol="0">
              <a:spAutoFit/>
            </a:bodyPr>
            <a:lstStyle/>
            <a:p>
              <a:r>
                <a:rPr lang="pt-BR" sz="1600" b="1" dirty="0" smtClean="0">
                  <a:latin typeface="+mn-lt"/>
                </a:rPr>
                <a:t>Tempo</a:t>
              </a:r>
              <a:endParaRPr lang="pt-BR" b="1" dirty="0">
                <a:latin typeface="+mn-lt"/>
              </a:endParaRPr>
            </a:p>
          </p:txBody>
        </p:sp>
        <p:sp>
          <p:nvSpPr>
            <p:cNvPr id="25" name="CaixaDeTexto 24"/>
            <p:cNvSpPr txBox="1"/>
            <p:nvPr/>
          </p:nvSpPr>
          <p:spPr>
            <a:xfrm rot="16200000">
              <a:off x="2261069" y="2859962"/>
              <a:ext cx="103983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36000" bIns="0" rtlCol="0">
              <a:spAutoFit/>
            </a:bodyPr>
            <a:lstStyle/>
            <a:p>
              <a:r>
                <a:rPr lang="pt-BR" sz="1600" b="1" dirty="0" smtClean="0">
                  <a:latin typeface="+mn-lt"/>
                </a:rPr>
                <a:t>Amplitude</a:t>
              </a:r>
              <a:endParaRPr lang="pt-BR" b="1" dirty="0">
                <a:latin typeface="+mn-lt"/>
              </a:endParaRPr>
            </a:p>
          </p:txBody>
        </p:sp>
        <p:sp>
          <p:nvSpPr>
            <p:cNvPr id="26" name="CaixaDeTexto 25"/>
            <p:cNvSpPr txBox="1"/>
            <p:nvPr/>
          </p:nvSpPr>
          <p:spPr>
            <a:xfrm>
              <a:off x="7705109" y="2456211"/>
              <a:ext cx="619845" cy="184666"/>
            </a:xfrm>
            <a:prstGeom prst="rect">
              <a:avLst/>
            </a:prstGeom>
            <a:noFill/>
          </p:spPr>
          <p:txBody>
            <a:bodyPr wrap="none" lIns="0" tIns="0" rIns="36000" bIns="0" rtlCol="0">
              <a:spAutoFit/>
            </a:bodyPr>
            <a:lstStyle/>
            <a:p>
              <a:pPr algn="ctr"/>
              <a:r>
                <a:rPr lang="pt-BR" sz="1200" b="1" dirty="0" smtClean="0">
                  <a:solidFill>
                    <a:srgbClr val="FF0000"/>
                  </a:solidFill>
                  <a:latin typeface="+mn-lt"/>
                </a:rPr>
                <a:t>Original</a:t>
              </a:r>
              <a:endParaRPr lang="pt-BR" b="1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27" name="CaixaDeTexto 26"/>
            <p:cNvSpPr txBox="1"/>
            <p:nvPr/>
          </p:nvSpPr>
          <p:spPr>
            <a:xfrm>
              <a:off x="7691254" y="2786741"/>
              <a:ext cx="699995" cy="184666"/>
            </a:xfrm>
            <a:prstGeom prst="rect">
              <a:avLst/>
            </a:prstGeom>
            <a:noFill/>
          </p:spPr>
          <p:txBody>
            <a:bodyPr wrap="none" lIns="0" tIns="0" rIns="36000" bIns="0" rtlCol="0">
              <a:spAutoFit/>
            </a:bodyPr>
            <a:lstStyle/>
            <a:p>
              <a:pPr algn="ctr"/>
              <a:r>
                <a:rPr lang="pt-BR" sz="1200" b="1" dirty="0" smtClean="0">
                  <a:solidFill>
                    <a:srgbClr val="FF0000"/>
                  </a:solidFill>
                  <a:latin typeface="+mn-lt"/>
                </a:rPr>
                <a:t>AR(1000)</a:t>
              </a:r>
              <a:endParaRPr lang="pt-BR" b="1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28" name="CaixaDeTexto 27"/>
            <p:cNvSpPr txBox="1"/>
            <p:nvPr/>
          </p:nvSpPr>
          <p:spPr>
            <a:xfrm>
              <a:off x="7701150" y="3141022"/>
              <a:ext cx="530076" cy="184666"/>
            </a:xfrm>
            <a:prstGeom prst="rect">
              <a:avLst/>
            </a:prstGeom>
            <a:noFill/>
          </p:spPr>
          <p:txBody>
            <a:bodyPr wrap="none" lIns="0" tIns="0" rIns="36000" bIns="0" rtlCol="0">
              <a:spAutoFit/>
            </a:bodyPr>
            <a:lstStyle/>
            <a:p>
              <a:pPr algn="ctr"/>
              <a:r>
                <a:rPr lang="pt-BR" sz="1200" b="1" dirty="0" smtClean="0">
                  <a:solidFill>
                    <a:srgbClr val="FF0000"/>
                  </a:solidFill>
                  <a:latin typeface="+mn-lt"/>
                </a:rPr>
                <a:t>AR(50)</a:t>
              </a:r>
              <a:endParaRPr lang="pt-BR" b="1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29" name="CaixaDeTexto 28"/>
            <p:cNvSpPr txBox="1"/>
            <p:nvPr/>
          </p:nvSpPr>
          <p:spPr>
            <a:xfrm>
              <a:off x="7703129" y="3463634"/>
              <a:ext cx="918003" cy="184666"/>
            </a:xfrm>
            <a:prstGeom prst="rect">
              <a:avLst/>
            </a:prstGeom>
            <a:noFill/>
          </p:spPr>
          <p:txBody>
            <a:bodyPr wrap="none" lIns="0" tIns="0" rIns="36000" bIns="0" rtlCol="0">
              <a:spAutoFit/>
            </a:bodyPr>
            <a:lstStyle/>
            <a:p>
              <a:pPr algn="ctr"/>
              <a:r>
                <a:rPr lang="pt-BR" sz="1200" b="1" dirty="0" smtClean="0">
                  <a:solidFill>
                    <a:srgbClr val="FF0000"/>
                  </a:solidFill>
                  <a:latin typeface="+mn-lt"/>
                </a:rPr>
                <a:t>Corrompido</a:t>
              </a:r>
              <a:endParaRPr lang="pt-BR" b="1" dirty="0">
                <a:solidFill>
                  <a:srgbClr val="FF0000"/>
                </a:solidFill>
                <a:latin typeface="+mn-lt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 rot="5400000" flipH="1" flipV="1">
              <a:off x="4299045" y="1856096"/>
              <a:ext cx="545911" cy="1588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5693392" y="1872018"/>
              <a:ext cx="545911" cy="1588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858603" y="1692322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solidFill>
                    <a:srgbClr val="339933"/>
                  </a:solidFill>
                  <a:latin typeface="+mn-lt"/>
                </a:rPr>
                <a:t>50 ms</a:t>
              </a:r>
              <a:endParaRPr lang="en-US" b="1" dirty="0">
                <a:solidFill>
                  <a:srgbClr val="339933"/>
                </a:solidFill>
                <a:latin typeface="+mn-lt"/>
              </a:endParaRPr>
            </a:p>
          </p:txBody>
        </p:sp>
      </p:grpSp>
      <p:graphicFrame>
        <p:nvGraphicFramePr>
          <p:cNvPr id="36" name="Table 35"/>
          <p:cNvGraphicFramePr>
            <a:graphicFrameLocks noGrp="1"/>
          </p:cNvGraphicFramePr>
          <p:nvPr/>
        </p:nvGraphicFramePr>
        <p:xfrm>
          <a:off x="876304" y="5162340"/>
          <a:ext cx="7762875" cy="1041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71825"/>
                <a:gridCol w="459105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aseline="0" dirty="0" err="1" smtClean="0"/>
                        <a:t>Falha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Artificialmente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Produzida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Falha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Produzida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por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Restauração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Inadequada</a:t>
                      </a:r>
                      <a:endParaRPr lang="en-US" sz="1400" dirty="0"/>
                    </a:p>
                  </a:txBody>
                  <a:tcPr/>
                </a:tc>
              </a:tr>
              <a:tr h="316717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Corrompido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“</a:t>
                      </a:r>
                      <a:r>
                        <a:rPr lang="en-US" sz="1600" dirty="0" err="1" smtClean="0"/>
                        <a:t>Corrompido</a:t>
                      </a:r>
                      <a:r>
                        <a:rPr lang="en-US" sz="1600" dirty="0" smtClean="0"/>
                        <a:t>”</a:t>
                      </a:r>
                      <a:endParaRPr lang="en-US" sz="1600" dirty="0"/>
                    </a:p>
                  </a:txBody>
                  <a:tcPr/>
                </a:tc>
              </a:tr>
              <a:tr h="213449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Restaurado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Restaurado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4" name="vh_bra_r.wav">
            <a:hlinkClick r:id="" action="ppaction://media"/>
          </p:cNvPr>
          <p:cNvPicPr>
            <a:picLocks noRot="1" noChangeAspect="1"/>
          </p:cNvPicPr>
          <p:nvPr>
            <a:wavAudioFile r:embed="rId2" name="vh_bra_r.wav"/>
          </p:nvPr>
        </p:nvPicPr>
        <p:blipFill>
          <a:blip r:embed="rId8" cstate="print"/>
          <a:stretch>
            <a:fillRect/>
          </a:stretch>
        </p:blipFill>
        <p:spPr>
          <a:xfrm>
            <a:off x="5444878" y="5888419"/>
            <a:ext cx="304800" cy="304800"/>
          </a:xfrm>
          <a:prstGeom prst="rect">
            <a:avLst/>
          </a:prstGeom>
        </p:spPr>
      </p:pic>
      <p:pic>
        <p:nvPicPr>
          <p:cNvPr id="35" name="vh_bra_c.wav">
            <a:hlinkClick r:id="" action="ppaction://media"/>
          </p:cNvPr>
          <p:cNvPicPr>
            <a:picLocks noRot="1" noChangeAspect="1"/>
          </p:cNvPicPr>
          <p:nvPr>
            <a:wavAudioFile r:embed="rId3" name="vh_bra_c.wav"/>
          </p:nvPr>
        </p:nvPicPr>
        <p:blipFill>
          <a:blip r:embed="rId9" cstate="print"/>
          <a:stretch>
            <a:fillRect/>
          </a:stretch>
        </p:blipFill>
        <p:spPr>
          <a:xfrm>
            <a:off x="5444889" y="5566280"/>
            <a:ext cx="304800" cy="304800"/>
          </a:xfrm>
          <a:prstGeom prst="rect">
            <a:avLst/>
          </a:prstGeom>
        </p:spPr>
      </p:pic>
      <p:pic>
        <p:nvPicPr>
          <p:cNvPr id="37" name="part_c.wav">
            <a:hlinkClick r:id="" action="ppaction://media"/>
          </p:cNvPr>
          <p:cNvPicPr>
            <a:picLocks noRot="1" noChangeAspect="1"/>
          </p:cNvPicPr>
          <p:nvPr>
            <a:wavAudioFile r:embed="rId4" name="part_c.wav"/>
          </p:nvPr>
        </p:nvPicPr>
        <p:blipFill>
          <a:blip r:embed="rId8" cstate="print"/>
          <a:stretch>
            <a:fillRect/>
          </a:stretch>
        </p:blipFill>
        <p:spPr>
          <a:xfrm>
            <a:off x="2350117" y="5544386"/>
            <a:ext cx="304800" cy="304800"/>
          </a:xfrm>
          <a:prstGeom prst="rect">
            <a:avLst/>
          </a:prstGeom>
        </p:spPr>
      </p:pic>
      <p:pic>
        <p:nvPicPr>
          <p:cNvPr id="38" name="part_rdb8_dual.wav">
            <a:hlinkClick r:id="" action="ppaction://media"/>
          </p:cNvPr>
          <p:cNvPicPr>
            <a:picLocks noRot="1" noChangeAspect="1"/>
          </p:cNvPicPr>
          <p:nvPr>
            <a:wavAudioFile r:embed="rId5" name="part_rdb8_dual.wav"/>
          </p:nvPr>
        </p:nvPicPr>
        <p:blipFill>
          <a:blip r:embed="rId9" cstate="print"/>
          <a:stretch>
            <a:fillRect/>
          </a:stretch>
        </p:blipFill>
        <p:spPr>
          <a:xfrm>
            <a:off x="2350120" y="5907473"/>
            <a:ext cx="304800" cy="304800"/>
          </a:xfrm>
          <a:prstGeom prst="rect">
            <a:avLst/>
          </a:prstGeom>
        </p:spPr>
      </p:pic>
      <p:graphicFrame>
        <p:nvGraphicFramePr>
          <p:cNvPr id="63489" name="Object 1">
            <a:hlinkClick r:id="rId10" action="ppaction://hlinkfile"/>
          </p:cNvPr>
          <p:cNvGraphicFramePr>
            <a:graphicFrameLocks noChangeAspect="1"/>
          </p:cNvGraphicFramePr>
          <p:nvPr/>
        </p:nvGraphicFramePr>
        <p:xfrm>
          <a:off x="6753229" y="5515432"/>
          <a:ext cx="666750" cy="577850"/>
        </p:xfrm>
        <a:graphic>
          <a:graphicData uri="http://schemas.openxmlformats.org/presentationml/2006/ole">
            <p:oleObj spid="_x0000_s63489" name="Objeto de Shell de Gerenciador" showAsIcon="1" r:id="rId11" imgW="914400" imgH="79236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49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16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16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en-GB"/>
          </a:p>
        </p:txBody>
      </p:sp>
      <p:sp>
        <p:nvSpPr>
          <p:cNvPr id="5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7EB15-53AD-49D0-868C-940039FEF505}" type="slidenum">
              <a:rPr lang="fi-FI"/>
              <a:pPr/>
              <a:t>21</a:t>
            </a:fld>
            <a:endParaRPr lang="en-GB"/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746125" y="27924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i-FI" sz="4800" b="1" u="sng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Redução de Ruído de Fundo (</a:t>
            </a:r>
            <a:r>
              <a:rPr lang="fi-FI" sz="4800" b="1" i="1" u="sng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De-hissing</a:t>
            </a:r>
            <a:r>
              <a:rPr lang="fi-FI" sz="4800" b="1" u="sng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)</a:t>
            </a:r>
            <a:endParaRPr lang="en-GB" sz="4800" b="1" u="sng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21 de Setembro de 2012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De-hissing: Fundamentos </a:t>
            </a:r>
            <a:endParaRPr lang="en-GB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Modelo Aditivo de Contaminação (Tempo)</a:t>
            </a:r>
          </a:p>
          <a:p>
            <a:pPr lvl="1"/>
            <a:r>
              <a:rPr lang="fi-FI" dirty="0" smtClean="0"/>
              <a:t> </a:t>
            </a:r>
          </a:p>
          <a:p>
            <a:pPr lvl="1"/>
            <a:r>
              <a:rPr lang="fi-FI" dirty="0" smtClean="0"/>
              <a:t>Assume-se</a:t>
            </a:r>
            <a:r>
              <a:rPr lang="fi-FI" i="1" dirty="0" smtClean="0"/>
              <a:t> </a:t>
            </a:r>
            <a:r>
              <a:rPr lang="fi-FI" sz="2400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i-FI" sz="240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i-FI" dirty="0" smtClean="0"/>
              <a:t> ruído branco Gaussiano de média zero e variância</a:t>
            </a:r>
          </a:p>
          <a:p>
            <a:pPr lvl="1"/>
            <a:r>
              <a:rPr lang="fi-FI" sz="2400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i-FI" sz="240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i-FI" dirty="0" smtClean="0"/>
              <a:t> and </a:t>
            </a:r>
            <a:r>
              <a:rPr lang="fi-FI" sz="240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i-FI" sz="240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i-FI" dirty="0" smtClean="0"/>
              <a:t> são descorrelacionados </a:t>
            </a:r>
          </a:p>
          <a:p>
            <a:r>
              <a:rPr lang="fi-FI" dirty="0" smtClean="0"/>
              <a:t>Modelo Aditivo (Freqüência)</a:t>
            </a:r>
          </a:p>
          <a:p>
            <a:pPr lvl="1"/>
            <a:r>
              <a:rPr lang="fi-FI" dirty="0" smtClean="0"/>
              <a:t>Densidades Espectrais de Potência </a:t>
            </a:r>
          </a:p>
          <a:p>
            <a:pPr lvl="2">
              <a:spcBef>
                <a:spcPts val="1600"/>
              </a:spcBef>
            </a:pPr>
            <a:r>
              <a:rPr lang="fi-FI" dirty="0" smtClean="0"/>
              <a:t> </a:t>
            </a:r>
          </a:p>
          <a:p>
            <a:pPr>
              <a:spcBef>
                <a:spcPts val="2400"/>
              </a:spcBef>
            </a:pPr>
            <a:r>
              <a:rPr lang="fi-FI" dirty="0" smtClean="0"/>
              <a:t> Soluções</a:t>
            </a:r>
          </a:p>
          <a:p>
            <a:pPr lvl="1">
              <a:spcBef>
                <a:spcPts val="600"/>
              </a:spcBef>
            </a:pPr>
            <a:r>
              <a:rPr lang="fi-FI" dirty="0" smtClean="0">
                <a:solidFill>
                  <a:srgbClr val="FF0000"/>
                </a:solidFill>
              </a:rPr>
              <a:t>Atenuação espectral</a:t>
            </a:r>
            <a:r>
              <a:rPr lang="fi-FI" dirty="0" smtClean="0"/>
              <a:t>, </a:t>
            </a:r>
            <a:r>
              <a:rPr lang="fi-FI" i="1" dirty="0" smtClean="0"/>
              <a:t>wavelet shrinkage</a:t>
            </a:r>
            <a:r>
              <a:rPr lang="fi-FI" dirty="0" smtClean="0"/>
              <a:t>, métodos paramétricos, métodos adaptativos, Filtro de Kalman, etc.</a:t>
            </a:r>
          </a:p>
          <a:p>
            <a:pPr lvl="2"/>
            <a:endParaRPr lang="fi-FI" dirty="0" smtClean="0"/>
          </a:p>
        </p:txBody>
      </p:sp>
      <p:sp>
        <p:nvSpPr>
          <p:cNvPr id="31" name="Espaço Reservado para Data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21 de Setembro de 2012</a:t>
            </a:r>
            <a:endParaRPr lang="en-GB" dirty="0"/>
          </a:p>
        </p:txBody>
      </p:sp>
      <p:sp>
        <p:nvSpPr>
          <p:cNvPr id="30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2410D4-31A2-4623-A621-5854017C51AF}" type="slidenum">
              <a:rPr lang="fi-FI" smtClean="0"/>
              <a:pPr/>
              <a:t>22</a:t>
            </a:fld>
            <a:endParaRPr lang="en-GB"/>
          </a:p>
        </p:txBody>
      </p:sp>
      <p:sp>
        <p:nvSpPr>
          <p:cNvPr id="29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en-GB"/>
          </a:p>
        </p:txBody>
      </p:sp>
      <p:graphicFrame>
        <p:nvGraphicFramePr>
          <p:cNvPr id="31748" name="Object 4"/>
          <p:cNvGraphicFramePr>
            <a:graphicFrameLocks noChangeAspect="1"/>
          </p:cNvGraphicFramePr>
          <p:nvPr/>
        </p:nvGraphicFramePr>
        <p:xfrm>
          <a:off x="1525588" y="1784350"/>
          <a:ext cx="2016125" cy="354013"/>
        </p:xfrm>
        <a:graphic>
          <a:graphicData uri="http://schemas.openxmlformats.org/presentationml/2006/ole">
            <p:oleObj spid="_x0000_s31748" name="Equation" r:id="rId4" imgW="1155600" imgH="203040" progId="Equation.3">
              <p:embed/>
            </p:oleObj>
          </a:graphicData>
        </a:graphic>
      </p:graphicFrame>
      <p:graphicFrame>
        <p:nvGraphicFramePr>
          <p:cNvPr id="31749" name="Object 5"/>
          <p:cNvGraphicFramePr>
            <a:graphicFrameLocks noChangeAspect="1"/>
          </p:cNvGraphicFramePr>
          <p:nvPr/>
        </p:nvGraphicFramePr>
        <p:xfrm>
          <a:off x="2576832" y="2455370"/>
          <a:ext cx="354013" cy="420687"/>
        </p:xfrm>
        <a:graphic>
          <a:graphicData uri="http://schemas.openxmlformats.org/presentationml/2006/ole">
            <p:oleObj spid="_x0000_s31749" name="Equation" r:id="rId5" imgW="203040" imgH="241200" progId="Equation.3">
              <p:embed/>
            </p:oleObj>
          </a:graphicData>
        </a:graphic>
      </p:graphicFrame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4113213" y="4830500"/>
            <a:ext cx="57708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900" i="1">
                <a:solidFill>
                  <a:srgbClr val="FF0000"/>
                </a:solidFill>
              </a:rPr>
              <a:t>d</a:t>
            </a:r>
            <a:endParaRPr lang="pt-BR">
              <a:solidFill>
                <a:srgbClr val="FF0000"/>
              </a:solidFill>
            </a:endParaRPr>
          </a:p>
        </p:txBody>
      </p:sp>
      <p:grpSp>
        <p:nvGrpSpPr>
          <p:cNvPr id="33" name="Grupo 32"/>
          <p:cNvGrpSpPr/>
          <p:nvPr/>
        </p:nvGrpSpPr>
        <p:grpSpPr>
          <a:xfrm>
            <a:off x="1836738" y="4194175"/>
            <a:ext cx="2632943" cy="724154"/>
            <a:chOff x="1836738" y="4194175"/>
            <a:chExt cx="2632943" cy="724154"/>
          </a:xfrm>
        </p:grpSpPr>
        <p:sp>
          <p:nvSpPr>
            <p:cNvPr id="31757" name="Rectangle 13"/>
            <p:cNvSpPr>
              <a:spLocks noChangeArrowheads="1"/>
            </p:cNvSpPr>
            <p:nvPr/>
          </p:nvSpPr>
          <p:spPr bwMode="auto">
            <a:xfrm>
              <a:off x="4124325" y="4722550"/>
              <a:ext cx="57708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900" dirty="0">
                  <a:solidFill>
                    <a:srgbClr val="FF0000"/>
                  </a:solidFill>
                </a:rPr>
                <a:t>2</a:t>
              </a:r>
              <a:endParaRPr lang="pt-BR" dirty="0">
                <a:solidFill>
                  <a:srgbClr val="FF0000"/>
                </a:solidFill>
              </a:endParaRPr>
            </a:p>
          </p:txBody>
        </p:sp>
        <p:sp>
          <p:nvSpPr>
            <p:cNvPr id="31758" name="Rectangle 14"/>
            <p:cNvSpPr>
              <a:spLocks noChangeArrowheads="1"/>
            </p:cNvSpPr>
            <p:nvPr/>
          </p:nvSpPr>
          <p:spPr bwMode="auto">
            <a:xfrm>
              <a:off x="4379913" y="4224338"/>
              <a:ext cx="89768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FF0000"/>
                  </a:solidFill>
                </a:rPr>
                <a:t>)</a:t>
              </a:r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31759" name="Rectangle 15"/>
            <p:cNvSpPr>
              <a:spLocks noChangeArrowheads="1"/>
            </p:cNvSpPr>
            <p:nvPr/>
          </p:nvSpPr>
          <p:spPr bwMode="auto">
            <a:xfrm>
              <a:off x="4097338" y="4224338"/>
              <a:ext cx="89768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FF0000"/>
                  </a:solidFill>
                </a:rPr>
                <a:t>(</a:t>
              </a:r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31760" name="Rectangle 16"/>
            <p:cNvSpPr>
              <a:spLocks noChangeArrowheads="1"/>
            </p:cNvSpPr>
            <p:nvPr/>
          </p:nvSpPr>
          <p:spPr bwMode="auto">
            <a:xfrm>
              <a:off x="3417888" y="4224338"/>
              <a:ext cx="89768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FF0000"/>
                  </a:solidFill>
                </a:rPr>
                <a:t>)</a:t>
              </a:r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31761" name="Rectangle 17"/>
            <p:cNvSpPr>
              <a:spLocks noChangeArrowheads="1"/>
            </p:cNvSpPr>
            <p:nvPr/>
          </p:nvSpPr>
          <p:spPr bwMode="auto">
            <a:xfrm>
              <a:off x="3135313" y="4224338"/>
              <a:ext cx="89768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FF0000"/>
                  </a:solidFill>
                </a:rPr>
                <a:t>(</a:t>
              </a:r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31762" name="Rectangle 18"/>
            <p:cNvSpPr>
              <a:spLocks noChangeArrowheads="1"/>
            </p:cNvSpPr>
            <p:nvPr/>
          </p:nvSpPr>
          <p:spPr bwMode="auto">
            <a:xfrm>
              <a:off x="2451100" y="4224338"/>
              <a:ext cx="89768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FF0000"/>
                  </a:solidFill>
                </a:rPr>
                <a:t>)</a:t>
              </a:r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31763" name="Rectangle 19"/>
            <p:cNvSpPr>
              <a:spLocks noChangeArrowheads="1"/>
            </p:cNvSpPr>
            <p:nvPr/>
          </p:nvSpPr>
          <p:spPr bwMode="auto">
            <a:xfrm>
              <a:off x="2168525" y="4224338"/>
              <a:ext cx="89768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FF0000"/>
                  </a:solidFill>
                </a:rPr>
                <a:t>(</a:t>
              </a:r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31765" name="Rectangle 21"/>
            <p:cNvSpPr>
              <a:spLocks noChangeArrowheads="1"/>
            </p:cNvSpPr>
            <p:nvPr/>
          </p:nvSpPr>
          <p:spPr bwMode="auto">
            <a:xfrm>
              <a:off x="3894138" y="4389438"/>
              <a:ext cx="153888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200" i="1">
                  <a:solidFill>
                    <a:srgbClr val="FF0000"/>
                  </a:solidFill>
                </a:rPr>
                <a:t>dd</a:t>
              </a:r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31766" name="Rectangle 22"/>
            <p:cNvSpPr>
              <a:spLocks noChangeArrowheads="1"/>
            </p:cNvSpPr>
            <p:nvPr/>
          </p:nvSpPr>
          <p:spPr bwMode="auto">
            <a:xfrm>
              <a:off x="2965450" y="4389438"/>
              <a:ext cx="137858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200" i="1">
                  <a:solidFill>
                    <a:srgbClr val="FF0000"/>
                  </a:solidFill>
                </a:rPr>
                <a:t>xx</a:t>
              </a:r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31767" name="Rectangle 23"/>
            <p:cNvSpPr>
              <a:spLocks noChangeArrowheads="1"/>
            </p:cNvSpPr>
            <p:nvPr/>
          </p:nvSpPr>
          <p:spPr bwMode="auto">
            <a:xfrm>
              <a:off x="1995488" y="4389438"/>
              <a:ext cx="137858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200" i="1">
                  <a:solidFill>
                    <a:srgbClr val="FF0000"/>
                  </a:solidFill>
                </a:rPr>
                <a:t>yy</a:t>
              </a:r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31768" name="Rectangle 24"/>
            <p:cNvSpPr>
              <a:spLocks noChangeArrowheads="1"/>
            </p:cNvSpPr>
            <p:nvPr/>
          </p:nvSpPr>
          <p:spPr bwMode="auto">
            <a:xfrm>
              <a:off x="3749675" y="4224338"/>
              <a:ext cx="134652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i="1">
                  <a:solidFill>
                    <a:srgbClr val="FF0000"/>
                  </a:solidFill>
                </a:rPr>
                <a:t>S</a:t>
              </a:r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31769" name="Rectangle 25"/>
            <p:cNvSpPr>
              <a:spLocks noChangeArrowheads="1"/>
            </p:cNvSpPr>
            <p:nvPr/>
          </p:nvSpPr>
          <p:spPr bwMode="auto">
            <a:xfrm>
              <a:off x="2813050" y="4224338"/>
              <a:ext cx="134652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i="1">
                  <a:solidFill>
                    <a:srgbClr val="FF0000"/>
                  </a:solidFill>
                </a:rPr>
                <a:t>S</a:t>
              </a:r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31770" name="Rectangle 26"/>
            <p:cNvSpPr>
              <a:spLocks noChangeArrowheads="1"/>
            </p:cNvSpPr>
            <p:nvPr/>
          </p:nvSpPr>
          <p:spPr bwMode="auto">
            <a:xfrm>
              <a:off x="1836738" y="4224338"/>
              <a:ext cx="134652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i="1">
                  <a:solidFill>
                    <a:srgbClr val="FF0000"/>
                  </a:solidFill>
                </a:rPr>
                <a:t>S</a:t>
              </a:r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31771" name="Rectangle 27"/>
            <p:cNvSpPr>
              <a:spLocks noChangeArrowheads="1"/>
            </p:cNvSpPr>
            <p:nvPr/>
          </p:nvSpPr>
          <p:spPr bwMode="auto">
            <a:xfrm>
              <a:off x="3995738" y="4733663"/>
              <a:ext cx="92974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200" i="1" dirty="0">
                  <a:solidFill>
                    <a:srgbClr val="FF0000"/>
                  </a:solidFill>
                  <a:latin typeface="Symbol" pitchFamily="18" charset="2"/>
                </a:rPr>
                <a:t>s</a:t>
              </a:r>
              <a:endParaRPr lang="pt-BR" dirty="0">
                <a:solidFill>
                  <a:srgbClr val="FF0000"/>
                </a:solidFill>
              </a:endParaRPr>
            </a:p>
          </p:txBody>
        </p:sp>
        <p:sp>
          <p:nvSpPr>
            <p:cNvPr id="31772" name="Rectangle 28"/>
            <p:cNvSpPr>
              <a:spLocks noChangeArrowheads="1"/>
            </p:cNvSpPr>
            <p:nvPr/>
          </p:nvSpPr>
          <p:spPr bwMode="auto">
            <a:xfrm>
              <a:off x="4171950" y="4194175"/>
              <a:ext cx="184346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i="1" dirty="0">
                  <a:solidFill>
                    <a:srgbClr val="FF0000"/>
                  </a:solidFill>
                  <a:latin typeface="Symbol" pitchFamily="18" charset="2"/>
                </a:rPr>
                <a:t>w</a:t>
              </a:r>
              <a:endParaRPr lang="pt-BR" dirty="0">
                <a:solidFill>
                  <a:srgbClr val="FF0000"/>
                </a:solidFill>
              </a:endParaRPr>
            </a:p>
          </p:txBody>
        </p:sp>
        <p:sp>
          <p:nvSpPr>
            <p:cNvPr id="31773" name="Rectangle 29"/>
            <p:cNvSpPr>
              <a:spLocks noChangeArrowheads="1"/>
            </p:cNvSpPr>
            <p:nvPr/>
          </p:nvSpPr>
          <p:spPr bwMode="auto">
            <a:xfrm>
              <a:off x="3209925" y="4194175"/>
              <a:ext cx="184346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i="1">
                  <a:solidFill>
                    <a:srgbClr val="FF0000"/>
                  </a:solidFill>
                  <a:latin typeface="Symbol" pitchFamily="18" charset="2"/>
                </a:rPr>
                <a:t>w</a:t>
              </a:r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31774" name="Rectangle 30"/>
            <p:cNvSpPr>
              <a:spLocks noChangeArrowheads="1"/>
            </p:cNvSpPr>
            <p:nvPr/>
          </p:nvSpPr>
          <p:spPr bwMode="auto">
            <a:xfrm>
              <a:off x="2243138" y="4194175"/>
              <a:ext cx="184346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i="1">
                  <a:solidFill>
                    <a:srgbClr val="FF0000"/>
                  </a:solidFill>
                  <a:latin typeface="Symbol" pitchFamily="18" charset="2"/>
                </a:rPr>
                <a:t>w</a:t>
              </a:r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31775" name="Rectangle 31"/>
            <p:cNvSpPr>
              <a:spLocks noChangeArrowheads="1"/>
            </p:cNvSpPr>
            <p:nvPr/>
          </p:nvSpPr>
          <p:spPr bwMode="auto">
            <a:xfrm>
              <a:off x="3549650" y="4194175"/>
              <a:ext cx="147476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FF0000"/>
                  </a:solidFill>
                  <a:latin typeface="Symbol" pitchFamily="18" charset="2"/>
                </a:rPr>
                <a:t>+</a:t>
              </a:r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31776" name="Rectangle 32"/>
            <p:cNvSpPr>
              <a:spLocks noChangeArrowheads="1"/>
            </p:cNvSpPr>
            <p:nvPr/>
          </p:nvSpPr>
          <p:spPr bwMode="auto">
            <a:xfrm>
              <a:off x="2600325" y="4194175"/>
              <a:ext cx="147476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FF0000"/>
                  </a:solidFill>
                  <a:latin typeface="Symbol" pitchFamily="18" charset="2"/>
                </a:rPr>
                <a:t>=</a:t>
              </a:r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31777" name="AutoShape 33"/>
            <p:cNvSpPr>
              <a:spLocks/>
            </p:cNvSpPr>
            <p:nvPr/>
          </p:nvSpPr>
          <p:spPr bwMode="auto">
            <a:xfrm rot="16200000">
              <a:off x="4017907" y="4249497"/>
              <a:ext cx="133650" cy="739964"/>
            </a:xfrm>
            <a:prstGeom prst="leftBrace">
              <a:avLst>
                <a:gd name="adj1" fmla="val 43236"/>
                <a:gd name="adj2" fmla="val 49769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31750" name="Object 6"/>
          <p:cNvGraphicFramePr>
            <a:graphicFrameLocks noChangeAspect="1"/>
          </p:cNvGraphicFramePr>
          <p:nvPr/>
        </p:nvGraphicFramePr>
        <p:xfrm>
          <a:off x="6013450" y="3759200"/>
          <a:ext cx="2611438" cy="838200"/>
        </p:xfrm>
        <a:graphic>
          <a:graphicData uri="http://schemas.openxmlformats.org/presentationml/2006/ole">
            <p:oleObj spid="_x0000_s31750" name="Equação" r:id="rId6" imgW="1498320" imgH="482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ço Reservado para Rodapé 4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r>
              <a:rPr lang="pt-BR" smtClean="0"/>
              <a:t>Paulo Esquef - CSC/LNCC</a:t>
            </a:r>
            <a:endParaRPr lang="en-GB"/>
          </a:p>
        </p:txBody>
      </p:sp>
      <p:sp>
        <p:nvSpPr>
          <p:cNvPr id="21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fld id="{4E50FAD1-BD91-4C6E-9276-9B0518EFB3AB}" type="slidenum">
              <a:rPr lang="fi-FI"/>
              <a:pPr/>
              <a:t>23</a:t>
            </a:fld>
            <a:endParaRPr lang="en-GB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De-hissing: Filtro de Wiener</a:t>
            </a:r>
            <a:endParaRPr lang="en-GB" dirty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fi-FI" dirty="0" smtClean="0"/>
              <a:t>Problema de Wiener </a:t>
            </a:r>
          </a:p>
          <a:p>
            <a:pPr lvl="1">
              <a:lnSpc>
                <a:spcPct val="120000"/>
              </a:lnSpc>
              <a:spcBef>
                <a:spcPts val="2400"/>
              </a:spcBef>
            </a:pPr>
            <a:r>
              <a:rPr lang="fi-FI" dirty="0" smtClean="0"/>
              <a:t>Estimar              tal que                             seja minimizado</a:t>
            </a:r>
            <a:endParaRPr lang="fi-FI" dirty="0"/>
          </a:p>
          <a:p>
            <a:pPr>
              <a:lnSpc>
                <a:spcPct val="120000"/>
              </a:lnSpc>
            </a:pPr>
            <a:r>
              <a:rPr lang="fi-FI" dirty="0" smtClean="0"/>
              <a:t>Solução de Wiener (na frequência) </a:t>
            </a:r>
            <a:endParaRPr lang="fi-FI" dirty="0"/>
          </a:p>
          <a:p>
            <a:pPr lvl="1">
              <a:lnSpc>
                <a:spcPct val="120000"/>
              </a:lnSpc>
              <a:spcBef>
                <a:spcPts val="1200"/>
              </a:spcBef>
              <a:buNone/>
            </a:pPr>
            <a:r>
              <a:rPr lang="fi-FI" dirty="0" smtClean="0"/>
              <a:t> </a:t>
            </a:r>
          </a:p>
          <a:p>
            <a:pPr lvl="1">
              <a:lnSpc>
                <a:spcPct val="120000"/>
              </a:lnSpc>
              <a:spcBef>
                <a:spcPts val="3600"/>
              </a:spcBef>
              <a:buNone/>
            </a:pPr>
            <a:r>
              <a:rPr lang="fi-FI" dirty="0" smtClean="0"/>
              <a:t> 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endParaRPr lang="fi-FI" dirty="0" smtClean="0"/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fi-FI" dirty="0" smtClean="0"/>
              <a:t>            tende a </a:t>
            </a:r>
            <a:r>
              <a:rPr lang="fi-FI" dirty="0"/>
              <a:t>1 </a:t>
            </a:r>
            <a:r>
              <a:rPr lang="fi-FI" dirty="0" smtClean="0"/>
              <a:t>para SNR alta (pouca atenuação)</a:t>
            </a:r>
            <a:endParaRPr lang="fi-FI" dirty="0"/>
          </a:p>
          <a:p>
            <a:pPr lvl="1">
              <a:lnSpc>
                <a:spcPct val="160000"/>
              </a:lnSpc>
            </a:pPr>
            <a:r>
              <a:rPr lang="fi-FI" dirty="0"/>
              <a:t>            </a:t>
            </a:r>
            <a:r>
              <a:rPr lang="fi-FI" dirty="0" smtClean="0"/>
              <a:t>tende a 0 para SNR baixa (forte atenuação)</a:t>
            </a:r>
            <a:endParaRPr lang="fi-FI" dirty="0"/>
          </a:p>
          <a:p>
            <a:pPr lvl="1">
              <a:lnSpc>
                <a:spcPct val="120000"/>
              </a:lnSpc>
            </a:pPr>
            <a:endParaRPr lang="fi-FI" dirty="0"/>
          </a:p>
        </p:txBody>
      </p:sp>
      <p:grpSp>
        <p:nvGrpSpPr>
          <p:cNvPr id="53268" name="Group 20"/>
          <p:cNvGrpSpPr>
            <a:grpSpLocks/>
          </p:cNvGrpSpPr>
          <p:nvPr/>
        </p:nvGrpSpPr>
        <p:grpSpPr bwMode="auto">
          <a:xfrm>
            <a:off x="4335463" y="1029825"/>
            <a:ext cx="3232150" cy="828675"/>
            <a:chOff x="1781" y="960"/>
            <a:chExt cx="2036" cy="522"/>
          </a:xfrm>
        </p:grpSpPr>
        <p:graphicFrame>
          <p:nvGraphicFramePr>
            <p:cNvPr id="53262" name="Object 14"/>
            <p:cNvGraphicFramePr>
              <a:graphicFrameLocks noChangeAspect="1"/>
            </p:cNvGraphicFramePr>
            <p:nvPr/>
          </p:nvGraphicFramePr>
          <p:xfrm>
            <a:off x="2603" y="1245"/>
            <a:ext cx="378" cy="223"/>
          </p:xfrm>
          <a:graphic>
            <a:graphicData uri="http://schemas.openxmlformats.org/presentationml/2006/ole">
              <p:oleObj spid="_x0000_s53262" name="Equação" r:id="rId3" imgW="342720" imgH="203040" progId="Equation.3">
                <p:embed/>
              </p:oleObj>
            </a:graphicData>
          </a:graphic>
        </p:graphicFrame>
        <p:graphicFrame>
          <p:nvGraphicFramePr>
            <p:cNvPr id="53257" name="Object 9"/>
            <p:cNvGraphicFramePr>
              <a:graphicFrameLocks noChangeAspect="1"/>
            </p:cNvGraphicFramePr>
            <p:nvPr/>
          </p:nvGraphicFramePr>
          <p:xfrm>
            <a:off x="3468" y="1222"/>
            <a:ext cx="349" cy="223"/>
          </p:xfrm>
          <a:graphic>
            <a:graphicData uri="http://schemas.openxmlformats.org/presentationml/2006/ole">
              <p:oleObj spid="_x0000_s53257" name="Equation" r:id="rId4" imgW="317160" imgH="203040" progId="Equation.3">
                <p:embed/>
              </p:oleObj>
            </a:graphicData>
          </a:graphic>
        </p:graphicFrame>
        <p:graphicFrame>
          <p:nvGraphicFramePr>
            <p:cNvPr id="53258" name="Object 10"/>
            <p:cNvGraphicFramePr>
              <a:graphicFrameLocks noChangeAspect="1"/>
            </p:cNvGraphicFramePr>
            <p:nvPr/>
          </p:nvGraphicFramePr>
          <p:xfrm>
            <a:off x="1781" y="1246"/>
            <a:ext cx="350" cy="223"/>
          </p:xfrm>
          <a:graphic>
            <a:graphicData uri="http://schemas.openxmlformats.org/presentationml/2006/ole">
              <p:oleObj spid="_x0000_s53258" name="Equation" r:id="rId5" imgW="317160" imgH="203040" progId="Equation.3">
                <p:embed/>
              </p:oleObj>
            </a:graphicData>
          </a:graphic>
        </p:graphicFrame>
        <p:sp>
          <p:nvSpPr>
            <p:cNvPr id="53259" name="Rectangle 11"/>
            <p:cNvSpPr>
              <a:spLocks noChangeArrowheads="1"/>
            </p:cNvSpPr>
            <p:nvPr/>
          </p:nvSpPr>
          <p:spPr bwMode="auto">
            <a:xfrm>
              <a:off x="2493" y="1200"/>
              <a:ext cx="581" cy="28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3260" name="Line 12"/>
            <p:cNvSpPr>
              <a:spLocks noChangeShapeType="1"/>
            </p:cNvSpPr>
            <p:nvPr/>
          </p:nvSpPr>
          <p:spPr bwMode="auto">
            <a:xfrm>
              <a:off x="2151" y="1346"/>
              <a:ext cx="34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53261" name="Line 13"/>
            <p:cNvSpPr>
              <a:spLocks noChangeShapeType="1"/>
            </p:cNvSpPr>
            <p:nvPr/>
          </p:nvSpPr>
          <p:spPr bwMode="auto">
            <a:xfrm>
              <a:off x="3071" y="1334"/>
              <a:ext cx="34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53263" name="Text Box 15"/>
            <p:cNvSpPr txBox="1">
              <a:spLocks noChangeArrowheads="1"/>
            </p:cNvSpPr>
            <p:nvPr/>
          </p:nvSpPr>
          <p:spPr bwMode="auto">
            <a:xfrm>
              <a:off x="2229" y="960"/>
              <a:ext cx="109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600" b="1" dirty="0" smtClean="0">
                  <a:solidFill>
                    <a:srgbClr val="FF3300"/>
                  </a:solidFill>
                  <a:latin typeface="Arial" charset="0"/>
                </a:rPr>
                <a:t>Filtro de Wiener</a:t>
              </a:r>
              <a:endParaRPr lang="en-GB" sz="1600" b="1" dirty="0">
                <a:solidFill>
                  <a:srgbClr val="FF3300"/>
                </a:solidFill>
                <a:latin typeface="Arial" charset="0"/>
              </a:endParaRPr>
            </a:p>
          </p:txBody>
        </p:sp>
      </p:grpSp>
      <p:graphicFrame>
        <p:nvGraphicFramePr>
          <p:cNvPr id="53264" name="Object 16"/>
          <p:cNvGraphicFramePr>
            <a:graphicFrameLocks noChangeAspect="1"/>
          </p:cNvGraphicFramePr>
          <p:nvPr/>
        </p:nvGraphicFramePr>
        <p:xfrm>
          <a:off x="2560638" y="2090738"/>
          <a:ext cx="598487" cy="354012"/>
        </p:xfrm>
        <a:graphic>
          <a:graphicData uri="http://schemas.openxmlformats.org/presentationml/2006/ole">
            <p:oleObj spid="_x0000_s53264" name="Equação" r:id="rId6" imgW="342720" imgH="203040" progId="Equation.3">
              <p:embed/>
            </p:oleObj>
          </a:graphicData>
        </a:graphic>
      </p:graphicFrame>
      <p:graphicFrame>
        <p:nvGraphicFramePr>
          <p:cNvPr id="53265" name="Object 17"/>
          <p:cNvGraphicFramePr>
            <a:graphicFrameLocks noChangeAspect="1"/>
          </p:cNvGraphicFramePr>
          <p:nvPr/>
        </p:nvGraphicFramePr>
        <p:xfrm>
          <a:off x="4188918" y="2058759"/>
          <a:ext cx="1858962" cy="420688"/>
        </p:xfrm>
        <a:graphic>
          <a:graphicData uri="http://schemas.openxmlformats.org/presentationml/2006/ole">
            <p:oleObj spid="_x0000_s53265" name="Equation" r:id="rId7" imgW="1066680" imgH="241200" progId="Equation.3">
              <p:embed/>
            </p:oleObj>
          </a:graphicData>
        </a:graphic>
      </p:graphicFrame>
      <p:graphicFrame>
        <p:nvGraphicFramePr>
          <p:cNvPr id="53271" name="Object 23"/>
          <p:cNvGraphicFramePr>
            <a:graphicFrameLocks noChangeAspect="1"/>
          </p:cNvGraphicFramePr>
          <p:nvPr/>
        </p:nvGraphicFramePr>
        <p:xfrm>
          <a:off x="1536575" y="4989738"/>
          <a:ext cx="685800" cy="354012"/>
        </p:xfrm>
        <a:graphic>
          <a:graphicData uri="http://schemas.openxmlformats.org/presentationml/2006/ole">
            <p:oleObj spid="_x0000_s53271" name="Equation" r:id="rId8" imgW="393480" imgH="203040" progId="Equation.3">
              <p:embed/>
            </p:oleObj>
          </a:graphicData>
        </a:graphic>
      </p:graphicFrame>
      <p:graphicFrame>
        <p:nvGraphicFramePr>
          <p:cNvPr id="53272" name="Object 24"/>
          <p:cNvGraphicFramePr>
            <a:graphicFrameLocks noChangeAspect="1"/>
          </p:cNvGraphicFramePr>
          <p:nvPr/>
        </p:nvGraphicFramePr>
        <p:xfrm>
          <a:off x="1536575" y="5504088"/>
          <a:ext cx="685800" cy="354012"/>
        </p:xfrm>
        <a:graphic>
          <a:graphicData uri="http://schemas.openxmlformats.org/presentationml/2006/ole">
            <p:oleObj spid="_x0000_s53272" name="Equation" r:id="rId9" imgW="393480" imgH="203040" progId="Equation.3">
              <p:embed/>
            </p:oleObj>
          </a:graphicData>
        </a:graphic>
      </p:graphicFrame>
      <p:sp>
        <p:nvSpPr>
          <p:cNvPr id="22" name="Espaço Reservado para Data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21 de Setembro de 2012</a:t>
            </a:r>
            <a:endParaRPr lang="en-GB" dirty="0"/>
          </a:p>
        </p:txBody>
      </p:sp>
      <p:graphicFrame>
        <p:nvGraphicFramePr>
          <p:cNvPr id="53273" name="Object 25"/>
          <p:cNvGraphicFramePr>
            <a:graphicFrameLocks noChangeAspect="1"/>
          </p:cNvGraphicFramePr>
          <p:nvPr/>
        </p:nvGraphicFramePr>
        <p:xfrm>
          <a:off x="1619250" y="3106738"/>
          <a:ext cx="1703388" cy="774700"/>
        </p:xfrm>
        <a:graphic>
          <a:graphicData uri="http://schemas.openxmlformats.org/presentationml/2006/ole">
            <p:oleObj spid="_x0000_s53273" name="Equation" r:id="rId10" imgW="977760" imgH="444240" progId="Equation.3">
              <p:embed/>
            </p:oleObj>
          </a:graphicData>
        </a:graphic>
      </p:graphicFrame>
      <p:graphicFrame>
        <p:nvGraphicFramePr>
          <p:cNvPr id="53274" name="Object 26"/>
          <p:cNvGraphicFramePr>
            <a:graphicFrameLocks noChangeAspect="1"/>
          </p:cNvGraphicFramePr>
          <p:nvPr/>
        </p:nvGraphicFramePr>
        <p:xfrm>
          <a:off x="4440238" y="3089275"/>
          <a:ext cx="2987675" cy="752475"/>
        </p:xfrm>
        <a:graphic>
          <a:graphicData uri="http://schemas.openxmlformats.org/presentationml/2006/ole">
            <p:oleObj spid="_x0000_s53274" name="Equation" r:id="rId11" imgW="1714320" imgH="431640" progId="Equation.3">
              <p:embed/>
            </p:oleObj>
          </a:graphicData>
        </a:graphic>
      </p:graphicFrame>
      <p:graphicFrame>
        <p:nvGraphicFramePr>
          <p:cNvPr id="53275" name="Object 27"/>
          <p:cNvGraphicFramePr>
            <a:graphicFrameLocks noChangeAspect="1"/>
          </p:cNvGraphicFramePr>
          <p:nvPr/>
        </p:nvGraphicFramePr>
        <p:xfrm>
          <a:off x="2430463" y="4054475"/>
          <a:ext cx="4560887" cy="752475"/>
        </p:xfrm>
        <a:graphic>
          <a:graphicData uri="http://schemas.openxmlformats.org/presentationml/2006/ole">
            <p:oleObj spid="_x0000_s53275" name="Equação" r:id="rId12" imgW="2616120" imgH="431640" progId="Equation.3">
              <p:embed/>
            </p:oleObj>
          </a:graphicData>
        </a:graphic>
      </p:graphicFrame>
      <p:graphicFrame>
        <p:nvGraphicFramePr>
          <p:cNvPr id="53277" name="Object 29"/>
          <p:cNvGraphicFramePr>
            <a:graphicFrameLocks noChangeAspect="1"/>
          </p:cNvGraphicFramePr>
          <p:nvPr/>
        </p:nvGraphicFramePr>
        <p:xfrm>
          <a:off x="6357938" y="2532063"/>
          <a:ext cx="2301875" cy="398462"/>
        </p:xfrm>
        <a:graphic>
          <a:graphicData uri="http://schemas.openxmlformats.org/presentationml/2006/ole">
            <p:oleObj spid="_x0000_s53277" name="Equação" r:id="rId13" imgW="1320480" imgH="228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De-hissing: Na Prática    1/4</a:t>
            </a:r>
            <a:endParaRPr lang="en-GB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STSA: Segmentação do Sinal</a:t>
            </a:r>
          </a:p>
          <a:p>
            <a:pPr lvl="1"/>
            <a:r>
              <a:rPr lang="fi-FI" dirty="0" smtClean="0"/>
              <a:t>Segmentação em blocos curtos com superposição (OLA) </a:t>
            </a:r>
          </a:p>
          <a:p>
            <a:pPr lvl="1"/>
            <a:endParaRPr lang="fi-FI" dirty="0" smtClean="0"/>
          </a:p>
          <a:p>
            <a:pPr lvl="1"/>
            <a:endParaRPr lang="fi-FI" dirty="0" smtClean="0"/>
          </a:p>
          <a:p>
            <a:pPr lvl="1"/>
            <a:endParaRPr lang="fi-FI" dirty="0" smtClean="0"/>
          </a:p>
          <a:p>
            <a:pPr lvl="1"/>
            <a:endParaRPr lang="fi-FI" dirty="0" smtClean="0"/>
          </a:p>
          <a:p>
            <a:pPr lvl="1"/>
            <a:endParaRPr lang="fi-FI" dirty="0" smtClean="0"/>
          </a:p>
          <a:p>
            <a:pPr lvl="1"/>
            <a:endParaRPr lang="fi-FI" dirty="0" smtClean="0"/>
          </a:p>
          <a:p>
            <a:pPr lvl="1"/>
            <a:endParaRPr lang="fi-FI" dirty="0" smtClean="0"/>
          </a:p>
          <a:p>
            <a:pPr lvl="1"/>
            <a:endParaRPr lang="fi-FI" dirty="0" smtClean="0"/>
          </a:p>
          <a:p>
            <a:pPr lvl="1"/>
            <a:r>
              <a:rPr lang="fi-FI" dirty="0" smtClean="0"/>
              <a:t>Duração do bloco: de 20 ms a 40 ms</a:t>
            </a:r>
          </a:p>
          <a:p>
            <a:pPr lvl="1"/>
            <a:r>
              <a:rPr lang="fi-FI" dirty="0" smtClean="0"/>
              <a:t>Segmento a ser processado:  </a:t>
            </a:r>
            <a:r>
              <a:rPr lang="fi-FI" i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fi-FI" baseline="-250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fi-FI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i-FI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fi-FI" dirty="0" smtClean="0">
                <a:latin typeface="Times New Roman" pitchFamily="18" charset="0"/>
                <a:cs typeface="Times New Roman" pitchFamily="18" charset="0"/>
              </a:rPr>
              <a:t>) = </a:t>
            </a:r>
            <a:r>
              <a:rPr lang="fi-FI" i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fi-FI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i-FI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fi-FI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i-FI" i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fi-FI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i-FI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fi-FI" dirty="0" smtClean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lvl="1">
              <a:buNone/>
            </a:pPr>
            <a:endParaRPr lang="fi-FI" dirty="0" smtClean="0"/>
          </a:p>
          <a:p>
            <a:endParaRPr lang="fi-FI" dirty="0" smtClean="0"/>
          </a:p>
          <a:p>
            <a:endParaRPr lang="fi-FI" dirty="0" smtClean="0"/>
          </a:p>
          <a:p>
            <a:pPr lvl="1"/>
            <a:endParaRPr lang="fi-FI" dirty="0" smtClean="0"/>
          </a:p>
          <a:p>
            <a:pPr lvl="1"/>
            <a:endParaRPr lang="fi-FI" dirty="0" smtClean="0"/>
          </a:p>
          <a:p>
            <a:pPr lvl="1"/>
            <a:endParaRPr lang="fi-FI" dirty="0"/>
          </a:p>
        </p:txBody>
      </p:sp>
      <p:sp>
        <p:nvSpPr>
          <p:cNvPr id="82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980E1D-3020-4FCC-9EEF-91AA1EB5614C}" type="slidenum">
              <a:rPr lang="fi-FI" smtClean="0"/>
              <a:pPr/>
              <a:t>24</a:t>
            </a:fld>
            <a:endParaRPr lang="en-GB"/>
          </a:p>
        </p:txBody>
      </p:sp>
      <p:sp>
        <p:nvSpPr>
          <p:cNvPr id="81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en-GB"/>
          </a:p>
        </p:txBody>
      </p:sp>
      <p:sp>
        <p:nvSpPr>
          <p:cNvPr id="80" name="Espaço Reservado para Data 7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21 de Setembro de 2012</a:t>
            </a:r>
            <a:endParaRPr lang="en-GB" dirty="0"/>
          </a:p>
        </p:txBody>
      </p:sp>
      <p:grpSp>
        <p:nvGrpSpPr>
          <p:cNvPr id="83" name="Grupo 7"/>
          <p:cNvGrpSpPr/>
          <p:nvPr/>
        </p:nvGrpSpPr>
        <p:grpSpPr>
          <a:xfrm>
            <a:off x="346883" y="2792402"/>
            <a:ext cx="8568187" cy="2346806"/>
            <a:chOff x="515489" y="544688"/>
            <a:chExt cx="8568187" cy="2346806"/>
          </a:xfrm>
        </p:grpSpPr>
        <p:cxnSp>
          <p:nvCxnSpPr>
            <p:cNvPr id="84" name="Straight Connector 2"/>
            <p:cNvCxnSpPr/>
            <p:nvPr/>
          </p:nvCxnSpPr>
          <p:spPr>
            <a:xfrm>
              <a:off x="1177310" y="1707990"/>
              <a:ext cx="3760464" cy="4028"/>
            </a:xfrm>
            <a:prstGeom prst="line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4"/>
            <p:cNvCxnSpPr/>
            <p:nvPr/>
          </p:nvCxnSpPr>
          <p:spPr>
            <a:xfrm rot="5400000" flipH="1" flipV="1">
              <a:off x="987166" y="1512774"/>
              <a:ext cx="408595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5"/>
            <p:cNvCxnSpPr/>
            <p:nvPr/>
          </p:nvCxnSpPr>
          <p:spPr>
            <a:xfrm rot="5400000" flipH="1" flipV="1">
              <a:off x="969165" y="1275391"/>
              <a:ext cx="897166" cy="826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6"/>
            <p:cNvCxnSpPr/>
            <p:nvPr/>
          </p:nvCxnSpPr>
          <p:spPr>
            <a:xfrm rot="5400000" flipH="1" flipV="1">
              <a:off x="1249729" y="1330479"/>
              <a:ext cx="788606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7"/>
            <p:cNvCxnSpPr/>
            <p:nvPr/>
          </p:nvCxnSpPr>
          <p:spPr>
            <a:xfrm rot="5400000" flipH="1" flipV="1">
              <a:off x="1280055" y="1134536"/>
              <a:ext cx="1180490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"/>
            <p:cNvCxnSpPr/>
            <p:nvPr/>
          </p:nvCxnSpPr>
          <p:spPr>
            <a:xfrm rot="5400000" flipH="1" flipV="1">
              <a:off x="1648428" y="1256081"/>
              <a:ext cx="896279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"/>
            <p:cNvCxnSpPr/>
            <p:nvPr/>
          </p:nvCxnSpPr>
          <p:spPr>
            <a:xfrm rot="5400000" flipH="1" flipV="1">
              <a:off x="2130747" y="1515813"/>
              <a:ext cx="383386" cy="1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10"/>
            <p:cNvCxnSpPr/>
            <p:nvPr/>
          </p:nvCxnSpPr>
          <p:spPr>
            <a:xfrm rot="5400000">
              <a:off x="2424166" y="1834613"/>
              <a:ext cx="248290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11"/>
            <p:cNvCxnSpPr/>
            <p:nvPr/>
          </p:nvCxnSpPr>
          <p:spPr>
            <a:xfrm rot="5400000">
              <a:off x="2427621" y="2064154"/>
              <a:ext cx="693916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12"/>
            <p:cNvCxnSpPr/>
            <p:nvPr/>
          </p:nvCxnSpPr>
          <p:spPr>
            <a:xfrm rot="5400000">
              <a:off x="2787632" y="1923682"/>
              <a:ext cx="426429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13"/>
            <p:cNvCxnSpPr/>
            <p:nvPr/>
          </p:nvCxnSpPr>
          <p:spPr>
            <a:xfrm rot="5400000" flipH="1" flipV="1">
              <a:off x="3049535" y="1537723"/>
              <a:ext cx="355160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14"/>
            <p:cNvCxnSpPr/>
            <p:nvPr/>
          </p:nvCxnSpPr>
          <p:spPr>
            <a:xfrm rot="5400000" flipH="1" flipV="1">
              <a:off x="3079861" y="1335841"/>
              <a:ext cx="747044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15"/>
            <p:cNvCxnSpPr/>
            <p:nvPr/>
          </p:nvCxnSpPr>
          <p:spPr>
            <a:xfrm rot="5400000" flipH="1" flipV="1">
              <a:off x="3415977" y="1445687"/>
              <a:ext cx="527348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16"/>
            <p:cNvCxnSpPr/>
            <p:nvPr/>
          </p:nvCxnSpPr>
          <p:spPr>
            <a:xfrm rot="5400000" flipH="1" flipV="1">
              <a:off x="3419582" y="1223025"/>
              <a:ext cx="972673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13"/>
            <p:cNvCxnSpPr/>
            <p:nvPr/>
          </p:nvCxnSpPr>
          <p:spPr>
            <a:xfrm rot="5400000" flipH="1" flipV="1">
              <a:off x="3954607" y="1529797"/>
              <a:ext cx="355160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14"/>
            <p:cNvCxnSpPr/>
            <p:nvPr/>
          </p:nvCxnSpPr>
          <p:spPr>
            <a:xfrm rot="5400000">
              <a:off x="4291316" y="1777604"/>
              <a:ext cx="134278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5"/>
            <p:cNvCxnSpPr/>
            <p:nvPr/>
          </p:nvCxnSpPr>
          <p:spPr>
            <a:xfrm rot="5400000">
              <a:off x="4408129" y="1887058"/>
              <a:ext cx="353187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6"/>
            <p:cNvCxnSpPr/>
            <p:nvPr/>
          </p:nvCxnSpPr>
          <p:spPr>
            <a:xfrm rot="5400000" flipH="1" flipV="1">
              <a:off x="4705261" y="1596501"/>
              <a:ext cx="211459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2"/>
            <p:cNvCxnSpPr/>
            <p:nvPr/>
          </p:nvCxnSpPr>
          <p:spPr>
            <a:xfrm rot="10800000" flipV="1">
              <a:off x="4910474" y="1710046"/>
              <a:ext cx="4019776" cy="469"/>
            </a:xfrm>
            <a:prstGeom prst="line">
              <a:avLst/>
            </a:prstGeom>
            <a:ln w="12700"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4"/>
            <p:cNvCxnSpPr/>
            <p:nvPr/>
          </p:nvCxnSpPr>
          <p:spPr>
            <a:xfrm rot="5400000">
              <a:off x="8452487" y="1915790"/>
              <a:ext cx="408595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5"/>
            <p:cNvCxnSpPr/>
            <p:nvPr/>
          </p:nvCxnSpPr>
          <p:spPr>
            <a:xfrm rot="5400000">
              <a:off x="7981919" y="2159966"/>
              <a:ext cx="897166" cy="826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6"/>
            <p:cNvCxnSpPr/>
            <p:nvPr/>
          </p:nvCxnSpPr>
          <p:spPr>
            <a:xfrm rot="5400000">
              <a:off x="7809915" y="2111733"/>
              <a:ext cx="788606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7"/>
            <p:cNvCxnSpPr/>
            <p:nvPr/>
          </p:nvCxnSpPr>
          <p:spPr>
            <a:xfrm rot="5400000">
              <a:off x="7387705" y="2300852"/>
              <a:ext cx="1180490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8"/>
            <p:cNvCxnSpPr/>
            <p:nvPr/>
          </p:nvCxnSpPr>
          <p:spPr>
            <a:xfrm rot="5400000">
              <a:off x="7303542" y="2165659"/>
              <a:ext cx="896279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9"/>
            <p:cNvCxnSpPr/>
            <p:nvPr/>
          </p:nvCxnSpPr>
          <p:spPr>
            <a:xfrm rot="5400000">
              <a:off x="7334118" y="1906720"/>
              <a:ext cx="383386" cy="1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"/>
            <p:cNvCxnSpPr/>
            <p:nvPr/>
          </p:nvCxnSpPr>
          <p:spPr>
            <a:xfrm rot="5400000" flipH="1" flipV="1">
              <a:off x="7175794" y="1587127"/>
              <a:ext cx="248290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"/>
            <p:cNvCxnSpPr/>
            <p:nvPr/>
          </p:nvCxnSpPr>
          <p:spPr>
            <a:xfrm rot="5400000" flipH="1" flipV="1">
              <a:off x="6726713" y="1357586"/>
              <a:ext cx="693916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2"/>
            <p:cNvCxnSpPr/>
            <p:nvPr/>
          </p:nvCxnSpPr>
          <p:spPr>
            <a:xfrm rot="5400000" flipH="1" flipV="1">
              <a:off x="6634188" y="1498058"/>
              <a:ext cx="426429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3"/>
            <p:cNvCxnSpPr/>
            <p:nvPr/>
          </p:nvCxnSpPr>
          <p:spPr>
            <a:xfrm rot="5400000">
              <a:off x="6443555" y="1884017"/>
              <a:ext cx="355160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4"/>
            <p:cNvCxnSpPr/>
            <p:nvPr/>
          </p:nvCxnSpPr>
          <p:spPr>
            <a:xfrm rot="5400000">
              <a:off x="6021345" y="2085899"/>
              <a:ext cx="747044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5"/>
            <p:cNvCxnSpPr/>
            <p:nvPr/>
          </p:nvCxnSpPr>
          <p:spPr>
            <a:xfrm rot="5400000">
              <a:off x="5904925" y="1976053"/>
              <a:ext cx="527348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6"/>
            <p:cNvCxnSpPr/>
            <p:nvPr/>
          </p:nvCxnSpPr>
          <p:spPr>
            <a:xfrm rot="5400000">
              <a:off x="5455994" y="2198715"/>
              <a:ext cx="972673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3"/>
            <p:cNvCxnSpPr/>
            <p:nvPr/>
          </p:nvCxnSpPr>
          <p:spPr>
            <a:xfrm rot="5400000">
              <a:off x="5538483" y="1891943"/>
              <a:ext cx="355160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4"/>
            <p:cNvCxnSpPr/>
            <p:nvPr/>
          </p:nvCxnSpPr>
          <p:spPr>
            <a:xfrm rot="5400000" flipH="1" flipV="1">
              <a:off x="5422656" y="1644136"/>
              <a:ext cx="134278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5"/>
            <p:cNvCxnSpPr/>
            <p:nvPr/>
          </p:nvCxnSpPr>
          <p:spPr>
            <a:xfrm rot="5400000" flipH="1" flipV="1">
              <a:off x="5086933" y="1534682"/>
              <a:ext cx="353187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6"/>
            <p:cNvCxnSpPr/>
            <p:nvPr/>
          </p:nvCxnSpPr>
          <p:spPr>
            <a:xfrm rot="5400000">
              <a:off x="4931529" y="1825239"/>
              <a:ext cx="211459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CaixaDeTexto 120"/>
            <p:cNvSpPr txBox="1"/>
            <p:nvPr/>
          </p:nvSpPr>
          <p:spPr>
            <a:xfrm>
              <a:off x="8783594" y="171004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i="1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pt-BR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2" name="CaixaDeTexto 121"/>
            <p:cNvSpPr txBox="1"/>
            <p:nvPr/>
          </p:nvSpPr>
          <p:spPr>
            <a:xfrm rot="16200000">
              <a:off x="406325" y="794318"/>
              <a:ext cx="6799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i="1" dirty="0" smtClean="0">
                  <a:solidFill>
                    <a:srgbClr val="EC8B0A"/>
                  </a:solidFill>
                  <a:latin typeface="Times New Roman" pitchFamily="18" charset="0"/>
                  <a:cs typeface="Times New Roman" pitchFamily="18" charset="0"/>
                </a:rPr>
                <a:t>y</a:t>
              </a:r>
              <a:r>
                <a:rPr lang="pt-BR" sz="2400" dirty="0" smtClean="0">
                  <a:solidFill>
                    <a:srgbClr val="EC8B0A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pt-BR" sz="2400" i="1" dirty="0" smtClean="0">
                  <a:solidFill>
                    <a:srgbClr val="EC8B0A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pt-BR" sz="2400" dirty="0" smtClean="0">
                  <a:solidFill>
                    <a:srgbClr val="EC8B0A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pt-BR" sz="2400" dirty="0">
                <a:solidFill>
                  <a:srgbClr val="EC8B0A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" name="CaixaDeTexto 122"/>
            <p:cNvSpPr txBox="1"/>
            <p:nvPr/>
          </p:nvSpPr>
          <p:spPr>
            <a:xfrm>
              <a:off x="1038902" y="173181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/>
                <a:t>0</a:t>
              </a:r>
              <a:endParaRPr lang="pt-BR" dirty="0"/>
            </a:p>
          </p:txBody>
        </p:sp>
      </p:grpSp>
      <p:cxnSp>
        <p:nvCxnSpPr>
          <p:cNvPr id="124" name="Conector reto 123"/>
          <p:cNvCxnSpPr/>
          <p:nvPr/>
        </p:nvCxnSpPr>
        <p:spPr>
          <a:xfrm rot="5400000">
            <a:off x="1728039" y="3913085"/>
            <a:ext cx="221172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to 124"/>
          <p:cNvCxnSpPr/>
          <p:nvPr/>
        </p:nvCxnSpPr>
        <p:spPr>
          <a:xfrm rot="5400000">
            <a:off x="3526132" y="3907399"/>
            <a:ext cx="222309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ector reto 125"/>
          <p:cNvCxnSpPr/>
          <p:nvPr/>
        </p:nvCxnSpPr>
        <p:spPr>
          <a:xfrm rot="5400000">
            <a:off x="2640932" y="3910044"/>
            <a:ext cx="2196541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Forma livre 126"/>
          <p:cNvSpPr/>
          <p:nvPr/>
        </p:nvSpPr>
        <p:spPr>
          <a:xfrm>
            <a:off x="1012307" y="2580046"/>
            <a:ext cx="1835897" cy="1378424"/>
          </a:xfrm>
          <a:custGeom>
            <a:avLst/>
            <a:gdLst>
              <a:gd name="connsiteX0" fmla="*/ 0 w 3712191"/>
              <a:gd name="connsiteY0" fmla="*/ 1669576 h 1703695"/>
              <a:gd name="connsiteX1" fmla="*/ 641445 w 3712191"/>
              <a:gd name="connsiteY1" fmla="*/ 1655928 h 1703695"/>
              <a:gd name="connsiteX2" fmla="*/ 900752 w 3712191"/>
              <a:gd name="connsiteY2" fmla="*/ 1574041 h 1703695"/>
              <a:gd name="connsiteX3" fmla="*/ 1255594 w 3712191"/>
              <a:gd name="connsiteY3" fmla="*/ 1123665 h 1703695"/>
              <a:gd name="connsiteX4" fmla="*/ 1937982 w 3712191"/>
              <a:gd name="connsiteY4" fmla="*/ 86436 h 1703695"/>
              <a:gd name="connsiteX5" fmla="*/ 2415654 w 3712191"/>
              <a:gd name="connsiteY5" fmla="*/ 605050 h 1703695"/>
              <a:gd name="connsiteX6" fmla="*/ 2661313 w 3712191"/>
              <a:gd name="connsiteY6" fmla="*/ 1314734 h 1703695"/>
              <a:gd name="connsiteX7" fmla="*/ 2975212 w 3712191"/>
              <a:gd name="connsiteY7" fmla="*/ 1642280 h 1703695"/>
              <a:gd name="connsiteX8" fmla="*/ 3712191 w 3712191"/>
              <a:gd name="connsiteY8" fmla="*/ 1683224 h 1703695"/>
              <a:gd name="connsiteX0" fmla="*/ 0 w 3712191"/>
              <a:gd name="connsiteY0" fmla="*/ 1669576 h 1693459"/>
              <a:gd name="connsiteX1" fmla="*/ 641445 w 3712191"/>
              <a:gd name="connsiteY1" fmla="*/ 1655928 h 1693459"/>
              <a:gd name="connsiteX2" fmla="*/ 900752 w 3712191"/>
              <a:gd name="connsiteY2" fmla="*/ 1574041 h 1693459"/>
              <a:gd name="connsiteX3" fmla="*/ 1255594 w 3712191"/>
              <a:gd name="connsiteY3" fmla="*/ 1123665 h 1693459"/>
              <a:gd name="connsiteX4" fmla="*/ 1937982 w 3712191"/>
              <a:gd name="connsiteY4" fmla="*/ 86436 h 1693459"/>
              <a:gd name="connsiteX5" fmla="*/ 2415654 w 3712191"/>
              <a:gd name="connsiteY5" fmla="*/ 605050 h 1693459"/>
              <a:gd name="connsiteX6" fmla="*/ 2715904 w 3712191"/>
              <a:gd name="connsiteY6" fmla="*/ 1519450 h 1693459"/>
              <a:gd name="connsiteX7" fmla="*/ 2975212 w 3712191"/>
              <a:gd name="connsiteY7" fmla="*/ 1642280 h 1693459"/>
              <a:gd name="connsiteX8" fmla="*/ 3712191 w 3712191"/>
              <a:gd name="connsiteY8" fmla="*/ 1683224 h 1693459"/>
              <a:gd name="connsiteX0" fmla="*/ 0 w 3712191"/>
              <a:gd name="connsiteY0" fmla="*/ 1662752 h 1686635"/>
              <a:gd name="connsiteX1" fmla="*/ 641445 w 3712191"/>
              <a:gd name="connsiteY1" fmla="*/ 1649104 h 1686635"/>
              <a:gd name="connsiteX2" fmla="*/ 900752 w 3712191"/>
              <a:gd name="connsiteY2" fmla="*/ 1567217 h 1686635"/>
              <a:gd name="connsiteX3" fmla="*/ 1255594 w 3712191"/>
              <a:gd name="connsiteY3" fmla="*/ 1116841 h 1686635"/>
              <a:gd name="connsiteX4" fmla="*/ 1937982 w 3712191"/>
              <a:gd name="connsiteY4" fmla="*/ 79612 h 1686635"/>
              <a:gd name="connsiteX5" fmla="*/ 2320119 w 3712191"/>
              <a:gd name="connsiteY5" fmla="*/ 639169 h 1686635"/>
              <a:gd name="connsiteX6" fmla="*/ 2715904 w 3712191"/>
              <a:gd name="connsiteY6" fmla="*/ 1512626 h 1686635"/>
              <a:gd name="connsiteX7" fmla="*/ 2975212 w 3712191"/>
              <a:gd name="connsiteY7" fmla="*/ 1635456 h 1686635"/>
              <a:gd name="connsiteX8" fmla="*/ 3712191 w 3712191"/>
              <a:gd name="connsiteY8" fmla="*/ 1676400 h 1686635"/>
              <a:gd name="connsiteX0" fmla="*/ 0 w 3712191"/>
              <a:gd name="connsiteY0" fmla="*/ 1705970 h 1729853"/>
              <a:gd name="connsiteX1" fmla="*/ 641445 w 3712191"/>
              <a:gd name="connsiteY1" fmla="*/ 1692322 h 1729853"/>
              <a:gd name="connsiteX2" fmla="*/ 900752 w 3712191"/>
              <a:gd name="connsiteY2" fmla="*/ 1610435 h 1729853"/>
              <a:gd name="connsiteX3" fmla="*/ 1255594 w 3712191"/>
              <a:gd name="connsiteY3" fmla="*/ 1160059 h 1729853"/>
              <a:gd name="connsiteX4" fmla="*/ 1937982 w 3712191"/>
              <a:gd name="connsiteY4" fmla="*/ 122830 h 1729853"/>
              <a:gd name="connsiteX5" fmla="*/ 2183642 w 3712191"/>
              <a:gd name="connsiteY5" fmla="*/ 423080 h 1729853"/>
              <a:gd name="connsiteX6" fmla="*/ 2320119 w 3712191"/>
              <a:gd name="connsiteY6" fmla="*/ 682387 h 1729853"/>
              <a:gd name="connsiteX7" fmla="*/ 2715904 w 3712191"/>
              <a:gd name="connsiteY7" fmla="*/ 1555844 h 1729853"/>
              <a:gd name="connsiteX8" fmla="*/ 2975212 w 3712191"/>
              <a:gd name="connsiteY8" fmla="*/ 1678674 h 1729853"/>
              <a:gd name="connsiteX9" fmla="*/ 3712191 w 3712191"/>
              <a:gd name="connsiteY9" fmla="*/ 1719618 h 1729853"/>
              <a:gd name="connsiteX0" fmla="*/ 0 w 3712191"/>
              <a:gd name="connsiteY0" fmla="*/ 1617259 h 1641142"/>
              <a:gd name="connsiteX1" fmla="*/ 641445 w 3712191"/>
              <a:gd name="connsiteY1" fmla="*/ 1603611 h 1641142"/>
              <a:gd name="connsiteX2" fmla="*/ 900752 w 3712191"/>
              <a:gd name="connsiteY2" fmla="*/ 1521724 h 1641142"/>
              <a:gd name="connsiteX3" fmla="*/ 1255594 w 3712191"/>
              <a:gd name="connsiteY3" fmla="*/ 1071348 h 1641142"/>
              <a:gd name="connsiteX4" fmla="*/ 1583140 w 3712191"/>
              <a:gd name="connsiteY4" fmla="*/ 539086 h 1641142"/>
              <a:gd name="connsiteX5" fmla="*/ 1937982 w 3712191"/>
              <a:gd name="connsiteY5" fmla="*/ 34119 h 1641142"/>
              <a:gd name="connsiteX6" fmla="*/ 2183642 w 3712191"/>
              <a:gd name="connsiteY6" fmla="*/ 334369 h 1641142"/>
              <a:gd name="connsiteX7" fmla="*/ 2320119 w 3712191"/>
              <a:gd name="connsiteY7" fmla="*/ 593676 h 1641142"/>
              <a:gd name="connsiteX8" fmla="*/ 2715904 w 3712191"/>
              <a:gd name="connsiteY8" fmla="*/ 1467133 h 1641142"/>
              <a:gd name="connsiteX9" fmla="*/ 2975212 w 3712191"/>
              <a:gd name="connsiteY9" fmla="*/ 1589963 h 1641142"/>
              <a:gd name="connsiteX10" fmla="*/ 3712191 w 3712191"/>
              <a:gd name="connsiteY10" fmla="*/ 1630907 h 1641142"/>
              <a:gd name="connsiteX0" fmla="*/ 0 w 3712191"/>
              <a:gd name="connsiteY0" fmla="*/ 1617259 h 1658202"/>
              <a:gd name="connsiteX1" fmla="*/ 641445 w 3712191"/>
              <a:gd name="connsiteY1" fmla="*/ 1603611 h 1658202"/>
              <a:gd name="connsiteX2" fmla="*/ 900752 w 3712191"/>
              <a:gd name="connsiteY2" fmla="*/ 1521724 h 1658202"/>
              <a:gd name="connsiteX3" fmla="*/ 1255594 w 3712191"/>
              <a:gd name="connsiteY3" fmla="*/ 1071348 h 1658202"/>
              <a:gd name="connsiteX4" fmla="*/ 1583140 w 3712191"/>
              <a:gd name="connsiteY4" fmla="*/ 539086 h 1658202"/>
              <a:gd name="connsiteX5" fmla="*/ 1937982 w 3712191"/>
              <a:gd name="connsiteY5" fmla="*/ 34119 h 1658202"/>
              <a:gd name="connsiteX6" fmla="*/ 2183642 w 3712191"/>
              <a:gd name="connsiteY6" fmla="*/ 334369 h 1658202"/>
              <a:gd name="connsiteX7" fmla="*/ 2320119 w 3712191"/>
              <a:gd name="connsiteY7" fmla="*/ 593676 h 1658202"/>
              <a:gd name="connsiteX8" fmla="*/ 2715904 w 3712191"/>
              <a:gd name="connsiteY8" fmla="*/ 1467133 h 1658202"/>
              <a:gd name="connsiteX9" fmla="*/ 2975212 w 3712191"/>
              <a:gd name="connsiteY9" fmla="*/ 1630906 h 1658202"/>
              <a:gd name="connsiteX10" fmla="*/ 3712191 w 3712191"/>
              <a:gd name="connsiteY10" fmla="*/ 1630907 h 1658202"/>
              <a:gd name="connsiteX0" fmla="*/ 0 w 3712191"/>
              <a:gd name="connsiteY0" fmla="*/ 1617259 h 1658202"/>
              <a:gd name="connsiteX1" fmla="*/ 641445 w 3712191"/>
              <a:gd name="connsiteY1" fmla="*/ 1603611 h 1658202"/>
              <a:gd name="connsiteX2" fmla="*/ 900752 w 3712191"/>
              <a:gd name="connsiteY2" fmla="*/ 1521724 h 1658202"/>
              <a:gd name="connsiteX3" fmla="*/ 1255594 w 3712191"/>
              <a:gd name="connsiteY3" fmla="*/ 1071348 h 1658202"/>
              <a:gd name="connsiteX4" fmla="*/ 1583140 w 3712191"/>
              <a:gd name="connsiteY4" fmla="*/ 539086 h 1658202"/>
              <a:gd name="connsiteX5" fmla="*/ 1937982 w 3712191"/>
              <a:gd name="connsiteY5" fmla="*/ 34119 h 1658202"/>
              <a:gd name="connsiteX6" fmla="*/ 2183642 w 3712191"/>
              <a:gd name="connsiteY6" fmla="*/ 334369 h 1658202"/>
              <a:gd name="connsiteX7" fmla="*/ 2470245 w 3712191"/>
              <a:gd name="connsiteY7" fmla="*/ 975813 h 1658202"/>
              <a:gd name="connsiteX8" fmla="*/ 2715904 w 3712191"/>
              <a:gd name="connsiteY8" fmla="*/ 1467133 h 1658202"/>
              <a:gd name="connsiteX9" fmla="*/ 2975212 w 3712191"/>
              <a:gd name="connsiteY9" fmla="*/ 1630906 h 1658202"/>
              <a:gd name="connsiteX10" fmla="*/ 3712191 w 3712191"/>
              <a:gd name="connsiteY10" fmla="*/ 1630907 h 1658202"/>
              <a:gd name="connsiteX0" fmla="*/ 0 w 3712191"/>
              <a:gd name="connsiteY0" fmla="*/ 1585415 h 1626358"/>
              <a:gd name="connsiteX1" fmla="*/ 641445 w 3712191"/>
              <a:gd name="connsiteY1" fmla="*/ 1571767 h 1626358"/>
              <a:gd name="connsiteX2" fmla="*/ 900752 w 3712191"/>
              <a:gd name="connsiteY2" fmla="*/ 1489880 h 1626358"/>
              <a:gd name="connsiteX3" fmla="*/ 1255594 w 3712191"/>
              <a:gd name="connsiteY3" fmla="*/ 1039504 h 1626358"/>
              <a:gd name="connsiteX4" fmla="*/ 1583140 w 3712191"/>
              <a:gd name="connsiteY4" fmla="*/ 507242 h 1626358"/>
              <a:gd name="connsiteX5" fmla="*/ 1937982 w 3712191"/>
              <a:gd name="connsiteY5" fmla="*/ 2275 h 1626358"/>
              <a:gd name="connsiteX6" fmla="*/ 2265528 w 3712191"/>
              <a:gd name="connsiteY6" fmla="*/ 493594 h 1626358"/>
              <a:gd name="connsiteX7" fmla="*/ 2470245 w 3712191"/>
              <a:gd name="connsiteY7" fmla="*/ 943969 h 1626358"/>
              <a:gd name="connsiteX8" fmla="*/ 2715904 w 3712191"/>
              <a:gd name="connsiteY8" fmla="*/ 1435289 h 1626358"/>
              <a:gd name="connsiteX9" fmla="*/ 2975212 w 3712191"/>
              <a:gd name="connsiteY9" fmla="*/ 1599062 h 1626358"/>
              <a:gd name="connsiteX10" fmla="*/ 3712191 w 3712191"/>
              <a:gd name="connsiteY10" fmla="*/ 1599063 h 1626358"/>
              <a:gd name="connsiteX0" fmla="*/ 0 w 3712191"/>
              <a:gd name="connsiteY0" fmla="*/ 1353404 h 1394347"/>
              <a:gd name="connsiteX1" fmla="*/ 641445 w 3712191"/>
              <a:gd name="connsiteY1" fmla="*/ 1339756 h 1394347"/>
              <a:gd name="connsiteX2" fmla="*/ 900752 w 3712191"/>
              <a:gd name="connsiteY2" fmla="*/ 1257869 h 1394347"/>
              <a:gd name="connsiteX3" fmla="*/ 1255594 w 3712191"/>
              <a:gd name="connsiteY3" fmla="*/ 807493 h 1394347"/>
              <a:gd name="connsiteX4" fmla="*/ 1583140 w 3712191"/>
              <a:gd name="connsiteY4" fmla="*/ 275231 h 1394347"/>
              <a:gd name="connsiteX5" fmla="*/ 1924334 w 3712191"/>
              <a:gd name="connsiteY5" fmla="*/ 2275 h 1394347"/>
              <a:gd name="connsiteX6" fmla="*/ 2265528 w 3712191"/>
              <a:gd name="connsiteY6" fmla="*/ 261583 h 1394347"/>
              <a:gd name="connsiteX7" fmla="*/ 2470245 w 3712191"/>
              <a:gd name="connsiteY7" fmla="*/ 711958 h 1394347"/>
              <a:gd name="connsiteX8" fmla="*/ 2715904 w 3712191"/>
              <a:gd name="connsiteY8" fmla="*/ 1203278 h 1394347"/>
              <a:gd name="connsiteX9" fmla="*/ 2975212 w 3712191"/>
              <a:gd name="connsiteY9" fmla="*/ 1367051 h 1394347"/>
              <a:gd name="connsiteX10" fmla="*/ 3712191 w 3712191"/>
              <a:gd name="connsiteY10" fmla="*/ 1367052 h 1394347"/>
              <a:gd name="connsiteX0" fmla="*/ 0 w 3712191"/>
              <a:gd name="connsiteY0" fmla="*/ 1353404 h 1394347"/>
              <a:gd name="connsiteX1" fmla="*/ 641445 w 3712191"/>
              <a:gd name="connsiteY1" fmla="*/ 1339756 h 1394347"/>
              <a:gd name="connsiteX2" fmla="*/ 900752 w 3712191"/>
              <a:gd name="connsiteY2" fmla="*/ 1257869 h 1394347"/>
              <a:gd name="connsiteX3" fmla="*/ 1255594 w 3712191"/>
              <a:gd name="connsiteY3" fmla="*/ 807493 h 1394347"/>
              <a:gd name="connsiteX4" fmla="*/ 1583140 w 3712191"/>
              <a:gd name="connsiteY4" fmla="*/ 275231 h 1394347"/>
              <a:gd name="connsiteX5" fmla="*/ 1924334 w 3712191"/>
              <a:gd name="connsiteY5" fmla="*/ 2275 h 1394347"/>
              <a:gd name="connsiteX6" fmla="*/ 2265528 w 3712191"/>
              <a:gd name="connsiteY6" fmla="*/ 261583 h 1394347"/>
              <a:gd name="connsiteX7" fmla="*/ 2470245 w 3712191"/>
              <a:gd name="connsiteY7" fmla="*/ 780197 h 1394347"/>
              <a:gd name="connsiteX8" fmla="*/ 2715904 w 3712191"/>
              <a:gd name="connsiteY8" fmla="*/ 1203278 h 1394347"/>
              <a:gd name="connsiteX9" fmla="*/ 2975212 w 3712191"/>
              <a:gd name="connsiteY9" fmla="*/ 1367051 h 1394347"/>
              <a:gd name="connsiteX10" fmla="*/ 3712191 w 3712191"/>
              <a:gd name="connsiteY10" fmla="*/ 1367052 h 1394347"/>
              <a:gd name="connsiteX0" fmla="*/ 0 w 3712191"/>
              <a:gd name="connsiteY0" fmla="*/ 1351129 h 1392072"/>
              <a:gd name="connsiteX1" fmla="*/ 641445 w 3712191"/>
              <a:gd name="connsiteY1" fmla="*/ 1337481 h 1392072"/>
              <a:gd name="connsiteX2" fmla="*/ 900752 w 3712191"/>
              <a:gd name="connsiteY2" fmla="*/ 1255594 h 1392072"/>
              <a:gd name="connsiteX3" fmla="*/ 1255594 w 3712191"/>
              <a:gd name="connsiteY3" fmla="*/ 805218 h 1392072"/>
              <a:gd name="connsiteX4" fmla="*/ 1583140 w 3712191"/>
              <a:gd name="connsiteY4" fmla="*/ 272956 h 1392072"/>
              <a:gd name="connsiteX5" fmla="*/ 1924334 w 3712191"/>
              <a:gd name="connsiteY5" fmla="*/ 0 h 1392072"/>
              <a:gd name="connsiteX6" fmla="*/ 2197289 w 3712191"/>
              <a:gd name="connsiteY6" fmla="*/ 272956 h 1392072"/>
              <a:gd name="connsiteX7" fmla="*/ 2470245 w 3712191"/>
              <a:gd name="connsiteY7" fmla="*/ 777922 h 1392072"/>
              <a:gd name="connsiteX8" fmla="*/ 2715904 w 3712191"/>
              <a:gd name="connsiteY8" fmla="*/ 1201003 h 1392072"/>
              <a:gd name="connsiteX9" fmla="*/ 2975212 w 3712191"/>
              <a:gd name="connsiteY9" fmla="*/ 1364776 h 1392072"/>
              <a:gd name="connsiteX10" fmla="*/ 3712191 w 3712191"/>
              <a:gd name="connsiteY10" fmla="*/ 1364777 h 1392072"/>
              <a:gd name="connsiteX0" fmla="*/ 0 w 3712191"/>
              <a:gd name="connsiteY0" fmla="*/ 1355678 h 1396621"/>
              <a:gd name="connsiteX1" fmla="*/ 641445 w 3712191"/>
              <a:gd name="connsiteY1" fmla="*/ 1342030 h 1396621"/>
              <a:gd name="connsiteX2" fmla="*/ 900752 w 3712191"/>
              <a:gd name="connsiteY2" fmla="*/ 1260143 h 1396621"/>
              <a:gd name="connsiteX3" fmla="*/ 1255594 w 3712191"/>
              <a:gd name="connsiteY3" fmla="*/ 809767 h 1396621"/>
              <a:gd name="connsiteX4" fmla="*/ 1624083 w 3712191"/>
              <a:gd name="connsiteY4" fmla="*/ 304800 h 1396621"/>
              <a:gd name="connsiteX5" fmla="*/ 1924334 w 3712191"/>
              <a:gd name="connsiteY5" fmla="*/ 4549 h 1396621"/>
              <a:gd name="connsiteX6" fmla="*/ 2197289 w 3712191"/>
              <a:gd name="connsiteY6" fmla="*/ 277505 h 1396621"/>
              <a:gd name="connsiteX7" fmla="*/ 2470245 w 3712191"/>
              <a:gd name="connsiteY7" fmla="*/ 782471 h 1396621"/>
              <a:gd name="connsiteX8" fmla="*/ 2715904 w 3712191"/>
              <a:gd name="connsiteY8" fmla="*/ 1205552 h 1396621"/>
              <a:gd name="connsiteX9" fmla="*/ 2975212 w 3712191"/>
              <a:gd name="connsiteY9" fmla="*/ 1369325 h 1396621"/>
              <a:gd name="connsiteX10" fmla="*/ 3712191 w 3712191"/>
              <a:gd name="connsiteY10" fmla="*/ 1369326 h 1396621"/>
              <a:gd name="connsiteX0" fmla="*/ 0 w 3712191"/>
              <a:gd name="connsiteY0" fmla="*/ 1364777 h 1405720"/>
              <a:gd name="connsiteX1" fmla="*/ 641445 w 3712191"/>
              <a:gd name="connsiteY1" fmla="*/ 1351129 h 1405720"/>
              <a:gd name="connsiteX2" fmla="*/ 900752 w 3712191"/>
              <a:gd name="connsiteY2" fmla="*/ 1269242 h 1405720"/>
              <a:gd name="connsiteX3" fmla="*/ 1255594 w 3712191"/>
              <a:gd name="connsiteY3" fmla="*/ 818866 h 1405720"/>
              <a:gd name="connsiteX4" fmla="*/ 1665026 w 3712191"/>
              <a:gd name="connsiteY4" fmla="*/ 204717 h 1405720"/>
              <a:gd name="connsiteX5" fmla="*/ 1924334 w 3712191"/>
              <a:gd name="connsiteY5" fmla="*/ 13648 h 1405720"/>
              <a:gd name="connsiteX6" fmla="*/ 2197289 w 3712191"/>
              <a:gd name="connsiteY6" fmla="*/ 286604 h 1405720"/>
              <a:gd name="connsiteX7" fmla="*/ 2470245 w 3712191"/>
              <a:gd name="connsiteY7" fmla="*/ 791570 h 1405720"/>
              <a:gd name="connsiteX8" fmla="*/ 2715904 w 3712191"/>
              <a:gd name="connsiteY8" fmla="*/ 1214651 h 1405720"/>
              <a:gd name="connsiteX9" fmla="*/ 2975212 w 3712191"/>
              <a:gd name="connsiteY9" fmla="*/ 1378424 h 1405720"/>
              <a:gd name="connsiteX10" fmla="*/ 3712191 w 3712191"/>
              <a:gd name="connsiteY10" fmla="*/ 1378425 h 1405720"/>
              <a:gd name="connsiteX0" fmla="*/ 0 w 3712191"/>
              <a:gd name="connsiteY0" fmla="*/ 1355678 h 1396621"/>
              <a:gd name="connsiteX1" fmla="*/ 641445 w 3712191"/>
              <a:gd name="connsiteY1" fmla="*/ 1342030 h 1396621"/>
              <a:gd name="connsiteX2" fmla="*/ 900752 w 3712191"/>
              <a:gd name="connsiteY2" fmla="*/ 1260143 h 1396621"/>
              <a:gd name="connsiteX3" fmla="*/ 1255594 w 3712191"/>
              <a:gd name="connsiteY3" fmla="*/ 809767 h 1396621"/>
              <a:gd name="connsiteX4" fmla="*/ 1665026 w 3712191"/>
              <a:gd name="connsiteY4" fmla="*/ 195618 h 1396621"/>
              <a:gd name="connsiteX5" fmla="*/ 1924334 w 3712191"/>
              <a:gd name="connsiteY5" fmla="*/ 4549 h 1396621"/>
              <a:gd name="connsiteX6" fmla="*/ 2183641 w 3712191"/>
              <a:gd name="connsiteY6" fmla="*/ 222914 h 1396621"/>
              <a:gd name="connsiteX7" fmla="*/ 2470245 w 3712191"/>
              <a:gd name="connsiteY7" fmla="*/ 782471 h 1396621"/>
              <a:gd name="connsiteX8" fmla="*/ 2715904 w 3712191"/>
              <a:gd name="connsiteY8" fmla="*/ 1205552 h 1396621"/>
              <a:gd name="connsiteX9" fmla="*/ 2975212 w 3712191"/>
              <a:gd name="connsiteY9" fmla="*/ 1369325 h 1396621"/>
              <a:gd name="connsiteX10" fmla="*/ 3712191 w 3712191"/>
              <a:gd name="connsiteY10" fmla="*/ 1369326 h 1396621"/>
              <a:gd name="connsiteX0" fmla="*/ 0 w 3712191"/>
              <a:gd name="connsiteY0" fmla="*/ 1355678 h 1396621"/>
              <a:gd name="connsiteX1" fmla="*/ 641445 w 3712191"/>
              <a:gd name="connsiteY1" fmla="*/ 1342030 h 1396621"/>
              <a:gd name="connsiteX2" fmla="*/ 900752 w 3712191"/>
              <a:gd name="connsiteY2" fmla="*/ 1260143 h 1396621"/>
              <a:gd name="connsiteX3" fmla="*/ 1392071 w 3712191"/>
              <a:gd name="connsiteY3" fmla="*/ 727880 h 1396621"/>
              <a:gd name="connsiteX4" fmla="*/ 1665026 w 3712191"/>
              <a:gd name="connsiteY4" fmla="*/ 195618 h 1396621"/>
              <a:gd name="connsiteX5" fmla="*/ 1924334 w 3712191"/>
              <a:gd name="connsiteY5" fmla="*/ 4549 h 1396621"/>
              <a:gd name="connsiteX6" fmla="*/ 2183641 w 3712191"/>
              <a:gd name="connsiteY6" fmla="*/ 222914 h 1396621"/>
              <a:gd name="connsiteX7" fmla="*/ 2470245 w 3712191"/>
              <a:gd name="connsiteY7" fmla="*/ 782471 h 1396621"/>
              <a:gd name="connsiteX8" fmla="*/ 2715904 w 3712191"/>
              <a:gd name="connsiteY8" fmla="*/ 1205552 h 1396621"/>
              <a:gd name="connsiteX9" fmla="*/ 2975212 w 3712191"/>
              <a:gd name="connsiteY9" fmla="*/ 1369325 h 1396621"/>
              <a:gd name="connsiteX10" fmla="*/ 3712191 w 3712191"/>
              <a:gd name="connsiteY10" fmla="*/ 1369326 h 1396621"/>
              <a:gd name="connsiteX0" fmla="*/ 0 w 3712191"/>
              <a:gd name="connsiteY0" fmla="*/ 1355678 h 1396621"/>
              <a:gd name="connsiteX1" fmla="*/ 641445 w 3712191"/>
              <a:gd name="connsiteY1" fmla="*/ 1342030 h 1396621"/>
              <a:gd name="connsiteX2" fmla="*/ 1119116 w 3712191"/>
              <a:gd name="connsiteY2" fmla="*/ 1246496 h 1396621"/>
              <a:gd name="connsiteX3" fmla="*/ 1392071 w 3712191"/>
              <a:gd name="connsiteY3" fmla="*/ 727880 h 1396621"/>
              <a:gd name="connsiteX4" fmla="*/ 1665026 w 3712191"/>
              <a:gd name="connsiteY4" fmla="*/ 195618 h 1396621"/>
              <a:gd name="connsiteX5" fmla="*/ 1924334 w 3712191"/>
              <a:gd name="connsiteY5" fmla="*/ 4549 h 1396621"/>
              <a:gd name="connsiteX6" fmla="*/ 2183641 w 3712191"/>
              <a:gd name="connsiteY6" fmla="*/ 222914 h 1396621"/>
              <a:gd name="connsiteX7" fmla="*/ 2470245 w 3712191"/>
              <a:gd name="connsiteY7" fmla="*/ 782471 h 1396621"/>
              <a:gd name="connsiteX8" fmla="*/ 2715904 w 3712191"/>
              <a:gd name="connsiteY8" fmla="*/ 1205552 h 1396621"/>
              <a:gd name="connsiteX9" fmla="*/ 2975212 w 3712191"/>
              <a:gd name="connsiteY9" fmla="*/ 1369325 h 1396621"/>
              <a:gd name="connsiteX10" fmla="*/ 3712191 w 3712191"/>
              <a:gd name="connsiteY10" fmla="*/ 1369326 h 1396621"/>
              <a:gd name="connsiteX0" fmla="*/ 0 w 3712191"/>
              <a:gd name="connsiteY0" fmla="*/ 1355678 h 1394346"/>
              <a:gd name="connsiteX1" fmla="*/ 641445 w 3712191"/>
              <a:gd name="connsiteY1" fmla="*/ 1342030 h 1394346"/>
              <a:gd name="connsiteX2" fmla="*/ 1119116 w 3712191"/>
              <a:gd name="connsiteY2" fmla="*/ 1246496 h 1394346"/>
              <a:gd name="connsiteX3" fmla="*/ 1392071 w 3712191"/>
              <a:gd name="connsiteY3" fmla="*/ 727880 h 1394346"/>
              <a:gd name="connsiteX4" fmla="*/ 1665026 w 3712191"/>
              <a:gd name="connsiteY4" fmla="*/ 195618 h 1394346"/>
              <a:gd name="connsiteX5" fmla="*/ 1924334 w 3712191"/>
              <a:gd name="connsiteY5" fmla="*/ 4549 h 1394346"/>
              <a:gd name="connsiteX6" fmla="*/ 2183641 w 3712191"/>
              <a:gd name="connsiteY6" fmla="*/ 222914 h 1394346"/>
              <a:gd name="connsiteX7" fmla="*/ 2470245 w 3712191"/>
              <a:gd name="connsiteY7" fmla="*/ 782471 h 1394346"/>
              <a:gd name="connsiteX8" fmla="*/ 2661313 w 3712191"/>
              <a:gd name="connsiteY8" fmla="*/ 1219200 h 1394346"/>
              <a:gd name="connsiteX9" fmla="*/ 2975212 w 3712191"/>
              <a:gd name="connsiteY9" fmla="*/ 1369325 h 1394346"/>
              <a:gd name="connsiteX10" fmla="*/ 3712191 w 3712191"/>
              <a:gd name="connsiteY10" fmla="*/ 1369326 h 1394346"/>
              <a:gd name="connsiteX0" fmla="*/ 0 w 3712191"/>
              <a:gd name="connsiteY0" fmla="*/ 1355678 h 1394346"/>
              <a:gd name="connsiteX1" fmla="*/ 641445 w 3712191"/>
              <a:gd name="connsiteY1" fmla="*/ 1342030 h 1394346"/>
              <a:gd name="connsiteX2" fmla="*/ 1119116 w 3712191"/>
              <a:gd name="connsiteY2" fmla="*/ 1246496 h 1394346"/>
              <a:gd name="connsiteX3" fmla="*/ 1392071 w 3712191"/>
              <a:gd name="connsiteY3" fmla="*/ 727880 h 1394346"/>
              <a:gd name="connsiteX4" fmla="*/ 1665026 w 3712191"/>
              <a:gd name="connsiteY4" fmla="*/ 195618 h 1394346"/>
              <a:gd name="connsiteX5" fmla="*/ 1924334 w 3712191"/>
              <a:gd name="connsiteY5" fmla="*/ 4549 h 1394346"/>
              <a:gd name="connsiteX6" fmla="*/ 2183641 w 3712191"/>
              <a:gd name="connsiteY6" fmla="*/ 222914 h 1394346"/>
              <a:gd name="connsiteX7" fmla="*/ 2429302 w 3712191"/>
              <a:gd name="connsiteY7" fmla="*/ 768823 h 1394346"/>
              <a:gd name="connsiteX8" fmla="*/ 2661313 w 3712191"/>
              <a:gd name="connsiteY8" fmla="*/ 1219200 h 1394346"/>
              <a:gd name="connsiteX9" fmla="*/ 2975212 w 3712191"/>
              <a:gd name="connsiteY9" fmla="*/ 1369325 h 1394346"/>
              <a:gd name="connsiteX10" fmla="*/ 3712191 w 3712191"/>
              <a:gd name="connsiteY10" fmla="*/ 1369326 h 1394346"/>
              <a:gd name="connsiteX0" fmla="*/ 0 w 3712191"/>
              <a:gd name="connsiteY0" fmla="*/ 1355678 h 1394346"/>
              <a:gd name="connsiteX1" fmla="*/ 641445 w 3712191"/>
              <a:gd name="connsiteY1" fmla="*/ 1342030 h 1394346"/>
              <a:gd name="connsiteX2" fmla="*/ 1119116 w 3712191"/>
              <a:gd name="connsiteY2" fmla="*/ 1246496 h 1394346"/>
              <a:gd name="connsiteX3" fmla="*/ 1392071 w 3712191"/>
              <a:gd name="connsiteY3" fmla="*/ 727880 h 1394346"/>
              <a:gd name="connsiteX4" fmla="*/ 1665026 w 3712191"/>
              <a:gd name="connsiteY4" fmla="*/ 195618 h 1394346"/>
              <a:gd name="connsiteX5" fmla="*/ 1924334 w 3712191"/>
              <a:gd name="connsiteY5" fmla="*/ 4549 h 1394346"/>
              <a:gd name="connsiteX6" fmla="*/ 2183641 w 3712191"/>
              <a:gd name="connsiteY6" fmla="*/ 222914 h 1394346"/>
              <a:gd name="connsiteX7" fmla="*/ 2456597 w 3712191"/>
              <a:gd name="connsiteY7" fmla="*/ 782471 h 1394346"/>
              <a:gd name="connsiteX8" fmla="*/ 2661313 w 3712191"/>
              <a:gd name="connsiteY8" fmla="*/ 1219200 h 1394346"/>
              <a:gd name="connsiteX9" fmla="*/ 2975212 w 3712191"/>
              <a:gd name="connsiteY9" fmla="*/ 1369325 h 1394346"/>
              <a:gd name="connsiteX10" fmla="*/ 3712191 w 3712191"/>
              <a:gd name="connsiteY10" fmla="*/ 1369326 h 1394346"/>
              <a:gd name="connsiteX0" fmla="*/ 0 w 3712191"/>
              <a:gd name="connsiteY0" fmla="*/ 1355678 h 1398896"/>
              <a:gd name="connsiteX1" fmla="*/ 641445 w 3712191"/>
              <a:gd name="connsiteY1" fmla="*/ 1342030 h 1398896"/>
              <a:gd name="connsiteX2" fmla="*/ 1119116 w 3712191"/>
              <a:gd name="connsiteY2" fmla="*/ 1246496 h 1398896"/>
              <a:gd name="connsiteX3" fmla="*/ 1392071 w 3712191"/>
              <a:gd name="connsiteY3" fmla="*/ 727880 h 1398896"/>
              <a:gd name="connsiteX4" fmla="*/ 1665026 w 3712191"/>
              <a:gd name="connsiteY4" fmla="*/ 195618 h 1398896"/>
              <a:gd name="connsiteX5" fmla="*/ 1924334 w 3712191"/>
              <a:gd name="connsiteY5" fmla="*/ 4549 h 1398896"/>
              <a:gd name="connsiteX6" fmla="*/ 2183641 w 3712191"/>
              <a:gd name="connsiteY6" fmla="*/ 222914 h 1398896"/>
              <a:gd name="connsiteX7" fmla="*/ 2456597 w 3712191"/>
              <a:gd name="connsiteY7" fmla="*/ 782471 h 1398896"/>
              <a:gd name="connsiteX8" fmla="*/ 2688609 w 3712191"/>
              <a:gd name="connsiteY8" fmla="*/ 1301087 h 1398896"/>
              <a:gd name="connsiteX9" fmla="*/ 2975212 w 3712191"/>
              <a:gd name="connsiteY9" fmla="*/ 1369325 h 1398896"/>
              <a:gd name="connsiteX10" fmla="*/ 3712191 w 3712191"/>
              <a:gd name="connsiteY10" fmla="*/ 1369326 h 1398896"/>
              <a:gd name="connsiteX0" fmla="*/ 0 w 3712191"/>
              <a:gd name="connsiteY0" fmla="*/ 1355678 h 1385248"/>
              <a:gd name="connsiteX1" fmla="*/ 641445 w 3712191"/>
              <a:gd name="connsiteY1" fmla="*/ 1342030 h 1385248"/>
              <a:gd name="connsiteX2" fmla="*/ 1119116 w 3712191"/>
              <a:gd name="connsiteY2" fmla="*/ 1246496 h 1385248"/>
              <a:gd name="connsiteX3" fmla="*/ 1392071 w 3712191"/>
              <a:gd name="connsiteY3" fmla="*/ 727880 h 1385248"/>
              <a:gd name="connsiteX4" fmla="*/ 1665026 w 3712191"/>
              <a:gd name="connsiteY4" fmla="*/ 195618 h 1385248"/>
              <a:gd name="connsiteX5" fmla="*/ 1924334 w 3712191"/>
              <a:gd name="connsiteY5" fmla="*/ 4549 h 1385248"/>
              <a:gd name="connsiteX6" fmla="*/ 2183641 w 3712191"/>
              <a:gd name="connsiteY6" fmla="*/ 222914 h 1385248"/>
              <a:gd name="connsiteX7" fmla="*/ 2456597 w 3712191"/>
              <a:gd name="connsiteY7" fmla="*/ 782471 h 1385248"/>
              <a:gd name="connsiteX8" fmla="*/ 2647666 w 3712191"/>
              <a:gd name="connsiteY8" fmla="*/ 1287439 h 1385248"/>
              <a:gd name="connsiteX9" fmla="*/ 2975212 w 3712191"/>
              <a:gd name="connsiteY9" fmla="*/ 1369325 h 1385248"/>
              <a:gd name="connsiteX10" fmla="*/ 3712191 w 3712191"/>
              <a:gd name="connsiteY10" fmla="*/ 1369326 h 1385248"/>
              <a:gd name="connsiteX0" fmla="*/ 0 w 3712191"/>
              <a:gd name="connsiteY0" fmla="*/ 1355678 h 1392072"/>
              <a:gd name="connsiteX1" fmla="*/ 641445 w 3712191"/>
              <a:gd name="connsiteY1" fmla="*/ 1342030 h 1392072"/>
              <a:gd name="connsiteX2" fmla="*/ 1119116 w 3712191"/>
              <a:gd name="connsiteY2" fmla="*/ 1246496 h 1392072"/>
              <a:gd name="connsiteX3" fmla="*/ 1392071 w 3712191"/>
              <a:gd name="connsiteY3" fmla="*/ 727880 h 1392072"/>
              <a:gd name="connsiteX4" fmla="*/ 1665026 w 3712191"/>
              <a:gd name="connsiteY4" fmla="*/ 195618 h 1392072"/>
              <a:gd name="connsiteX5" fmla="*/ 1924334 w 3712191"/>
              <a:gd name="connsiteY5" fmla="*/ 4549 h 1392072"/>
              <a:gd name="connsiteX6" fmla="*/ 2183641 w 3712191"/>
              <a:gd name="connsiteY6" fmla="*/ 222914 h 1392072"/>
              <a:gd name="connsiteX7" fmla="*/ 2415654 w 3712191"/>
              <a:gd name="connsiteY7" fmla="*/ 741527 h 1392072"/>
              <a:gd name="connsiteX8" fmla="*/ 2647666 w 3712191"/>
              <a:gd name="connsiteY8" fmla="*/ 1287439 h 1392072"/>
              <a:gd name="connsiteX9" fmla="*/ 2975212 w 3712191"/>
              <a:gd name="connsiteY9" fmla="*/ 1369325 h 1392072"/>
              <a:gd name="connsiteX10" fmla="*/ 3712191 w 3712191"/>
              <a:gd name="connsiteY10" fmla="*/ 1369326 h 1392072"/>
              <a:gd name="connsiteX0" fmla="*/ 0 w 3712191"/>
              <a:gd name="connsiteY0" fmla="*/ 1355678 h 1385248"/>
              <a:gd name="connsiteX1" fmla="*/ 641445 w 3712191"/>
              <a:gd name="connsiteY1" fmla="*/ 1342030 h 1385248"/>
              <a:gd name="connsiteX2" fmla="*/ 1119116 w 3712191"/>
              <a:gd name="connsiteY2" fmla="*/ 1246496 h 1385248"/>
              <a:gd name="connsiteX3" fmla="*/ 1392071 w 3712191"/>
              <a:gd name="connsiteY3" fmla="*/ 727880 h 1385248"/>
              <a:gd name="connsiteX4" fmla="*/ 1665026 w 3712191"/>
              <a:gd name="connsiteY4" fmla="*/ 195618 h 1385248"/>
              <a:gd name="connsiteX5" fmla="*/ 1924334 w 3712191"/>
              <a:gd name="connsiteY5" fmla="*/ 4549 h 1385248"/>
              <a:gd name="connsiteX6" fmla="*/ 2183641 w 3712191"/>
              <a:gd name="connsiteY6" fmla="*/ 222914 h 1385248"/>
              <a:gd name="connsiteX7" fmla="*/ 2415654 w 3712191"/>
              <a:gd name="connsiteY7" fmla="*/ 741527 h 1385248"/>
              <a:gd name="connsiteX8" fmla="*/ 2661314 w 3712191"/>
              <a:gd name="connsiteY8" fmla="*/ 1273791 h 1385248"/>
              <a:gd name="connsiteX9" fmla="*/ 2975212 w 3712191"/>
              <a:gd name="connsiteY9" fmla="*/ 1369325 h 1385248"/>
              <a:gd name="connsiteX10" fmla="*/ 3712191 w 3712191"/>
              <a:gd name="connsiteY10" fmla="*/ 1369326 h 1385248"/>
              <a:gd name="connsiteX0" fmla="*/ 0 w 2975212"/>
              <a:gd name="connsiteY0" fmla="*/ 1355678 h 1378424"/>
              <a:gd name="connsiteX1" fmla="*/ 641445 w 2975212"/>
              <a:gd name="connsiteY1" fmla="*/ 1342030 h 1378424"/>
              <a:gd name="connsiteX2" fmla="*/ 1119116 w 2975212"/>
              <a:gd name="connsiteY2" fmla="*/ 1246496 h 1378424"/>
              <a:gd name="connsiteX3" fmla="*/ 1392071 w 2975212"/>
              <a:gd name="connsiteY3" fmla="*/ 727880 h 1378424"/>
              <a:gd name="connsiteX4" fmla="*/ 1665026 w 2975212"/>
              <a:gd name="connsiteY4" fmla="*/ 195618 h 1378424"/>
              <a:gd name="connsiteX5" fmla="*/ 1924334 w 2975212"/>
              <a:gd name="connsiteY5" fmla="*/ 4549 h 1378424"/>
              <a:gd name="connsiteX6" fmla="*/ 2183641 w 2975212"/>
              <a:gd name="connsiteY6" fmla="*/ 222914 h 1378424"/>
              <a:gd name="connsiteX7" fmla="*/ 2415654 w 2975212"/>
              <a:gd name="connsiteY7" fmla="*/ 741527 h 1378424"/>
              <a:gd name="connsiteX8" fmla="*/ 2661314 w 2975212"/>
              <a:gd name="connsiteY8" fmla="*/ 1273791 h 1378424"/>
              <a:gd name="connsiteX9" fmla="*/ 2975212 w 2975212"/>
              <a:gd name="connsiteY9" fmla="*/ 1369325 h 1378424"/>
              <a:gd name="connsiteX0" fmla="*/ 0 w 2333767"/>
              <a:gd name="connsiteY0" fmla="*/ 1342030 h 1378424"/>
              <a:gd name="connsiteX1" fmla="*/ 477671 w 2333767"/>
              <a:gd name="connsiteY1" fmla="*/ 1246496 h 1378424"/>
              <a:gd name="connsiteX2" fmla="*/ 750626 w 2333767"/>
              <a:gd name="connsiteY2" fmla="*/ 727880 h 1378424"/>
              <a:gd name="connsiteX3" fmla="*/ 1023581 w 2333767"/>
              <a:gd name="connsiteY3" fmla="*/ 195618 h 1378424"/>
              <a:gd name="connsiteX4" fmla="*/ 1282889 w 2333767"/>
              <a:gd name="connsiteY4" fmla="*/ 4549 h 1378424"/>
              <a:gd name="connsiteX5" fmla="*/ 1542196 w 2333767"/>
              <a:gd name="connsiteY5" fmla="*/ 222914 h 1378424"/>
              <a:gd name="connsiteX6" fmla="*/ 1774209 w 2333767"/>
              <a:gd name="connsiteY6" fmla="*/ 741527 h 1378424"/>
              <a:gd name="connsiteX7" fmla="*/ 2019869 w 2333767"/>
              <a:gd name="connsiteY7" fmla="*/ 1273791 h 1378424"/>
              <a:gd name="connsiteX8" fmla="*/ 2333767 w 2333767"/>
              <a:gd name="connsiteY8" fmla="*/ 1369325 h 1378424"/>
              <a:gd name="connsiteX0" fmla="*/ 0 w 2238233"/>
              <a:gd name="connsiteY0" fmla="*/ 1342030 h 1378424"/>
              <a:gd name="connsiteX1" fmla="*/ 382137 w 2238233"/>
              <a:gd name="connsiteY1" fmla="*/ 1246496 h 1378424"/>
              <a:gd name="connsiteX2" fmla="*/ 655092 w 2238233"/>
              <a:gd name="connsiteY2" fmla="*/ 727880 h 1378424"/>
              <a:gd name="connsiteX3" fmla="*/ 928047 w 2238233"/>
              <a:gd name="connsiteY3" fmla="*/ 195618 h 1378424"/>
              <a:gd name="connsiteX4" fmla="*/ 1187355 w 2238233"/>
              <a:gd name="connsiteY4" fmla="*/ 4549 h 1378424"/>
              <a:gd name="connsiteX5" fmla="*/ 1446662 w 2238233"/>
              <a:gd name="connsiteY5" fmla="*/ 222914 h 1378424"/>
              <a:gd name="connsiteX6" fmla="*/ 1678675 w 2238233"/>
              <a:gd name="connsiteY6" fmla="*/ 741527 h 1378424"/>
              <a:gd name="connsiteX7" fmla="*/ 1924335 w 2238233"/>
              <a:gd name="connsiteY7" fmla="*/ 1273791 h 1378424"/>
              <a:gd name="connsiteX8" fmla="*/ 2238233 w 2238233"/>
              <a:gd name="connsiteY8" fmla="*/ 1369325 h 1378424"/>
              <a:gd name="connsiteX0" fmla="*/ 0 w 2238233"/>
              <a:gd name="connsiteY0" fmla="*/ 1342030 h 1378424"/>
              <a:gd name="connsiteX1" fmla="*/ 122830 w 2238233"/>
              <a:gd name="connsiteY1" fmla="*/ 1342029 h 1378424"/>
              <a:gd name="connsiteX2" fmla="*/ 382137 w 2238233"/>
              <a:gd name="connsiteY2" fmla="*/ 1246496 h 1378424"/>
              <a:gd name="connsiteX3" fmla="*/ 655092 w 2238233"/>
              <a:gd name="connsiteY3" fmla="*/ 727880 h 1378424"/>
              <a:gd name="connsiteX4" fmla="*/ 928047 w 2238233"/>
              <a:gd name="connsiteY4" fmla="*/ 195618 h 1378424"/>
              <a:gd name="connsiteX5" fmla="*/ 1187355 w 2238233"/>
              <a:gd name="connsiteY5" fmla="*/ 4549 h 1378424"/>
              <a:gd name="connsiteX6" fmla="*/ 1446662 w 2238233"/>
              <a:gd name="connsiteY6" fmla="*/ 222914 h 1378424"/>
              <a:gd name="connsiteX7" fmla="*/ 1678675 w 2238233"/>
              <a:gd name="connsiteY7" fmla="*/ 741527 h 1378424"/>
              <a:gd name="connsiteX8" fmla="*/ 1924335 w 2238233"/>
              <a:gd name="connsiteY8" fmla="*/ 1273791 h 1378424"/>
              <a:gd name="connsiteX9" fmla="*/ 2238233 w 2238233"/>
              <a:gd name="connsiteY9" fmla="*/ 1369325 h 1378424"/>
              <a:gd name="connsiteX0" fmla="*/ 0 w 2238233"/>
              <a:gd name="connsiteY0" fmla="*/ 1342030 h 1378424"/>
              <a:gd name="connsiteX1" fmla="*/ 382137 w 2238233"/>
              <a:gd name="connsiteY1" fmla="*/ 1246496 h 1378424"/>
              <a:gd name="connsiteX2" fmla="*/ 655092 w 2238233"/>
              <a:gd name="connsiteY2" fmla="*/ 727880 h 1378424"/>
              <a:gd name="connsiteX3" fmla="*/ 928047 w 2238233"/>
              <a:gd name="connsiteY3" fmla="*/ 195618 h 1378424"/>
              <a:gd name="connsiteX4" fmla="*/ 1187355 w 2238233"/>
              <a:gd name="connsiteY4" fmla="*/ 4549 h 1378424"/>
              <a:gd name="connsiteX5" fmla="*/ 1446662 w 2238233"/>
              <a:gd name="connsiteY5" fmla="*/ 222914 h 1378424"/>
              <a:gd name="connsiteX6" fmla="*/ 1678675 w 2238233"/>
              <a:gd name="connsiteY6" fmla="*/ 741527 h 1378424"/>
              <a:gd name="connsiteX7" fmla="*/ 1924335 w 2238233"/>
              <a:gd name="connsiteY7" fmla="*/ 1273791 h 1378424"/>
              <a:gd name="connsiteX8" fmla="*/ 2238233 w 2238233"/>
              <a:gd name="connsiteY8" fmla="*/ 1369325 h 1378424"/>
              <a:gd name="connsiteX0" fmla="*/ 0 w 2165081"/>
              <a:gd name="connsiteY0" fmla="*/ 1371290 h 1378424"/>
              <a:gd name="connsiteX1" fmla="*/ 308985 w 2165081"/>
              <a:gd name="connsiteY1" fmla="*/ 1246496 h 1378424"/>
              <a:gd name="connsiteX2" fmla="*/ 581940 w 2165081"/>
              <a:gd name="connsiteY2" fmla="*/ 727880 h 1378424"/>
              <a:gd name="connsiteX3" fmla="*/ 854895 w 2165081"/>
              <a:gd name="connsiteY3" fmla="*/ 195618 h 1378424"/>
              <a:gd name="connsiteX4" fmla="*/ 1114203 w 2165081"/>
              <a:gd name="connsiteY4" fmla="*/ 4549 h 1378424"/>
              <a:gd name="connsiteX5" fmla="*/ 1373510 w 2165081"/>
              <a:gd name="connsiteY5" fmla="*/ 222914 h 1378424"/>
              <a:gd name="connsiteX6" fmla="*/ 1605523 w 2165081"/>
              <a:gd name="connsiteY6" fmla="*/ 741527 h 1378424"/>
              <a:gd name="connsiteX7" fmla="*/ 1851183 w 2165081"/>
              <a:gd name="connsiteY7" fmla="*/ 1273791 h 1378424"/>
              <a:gd name="connsiteX8" fmla="*/ 2165081 w 2165081"/>
              <a:gd name="connsiteY8" fmla="*/ 1369325 h 1378424"/>
              <a:gd name="connsiteX0" fmla="*/ 0 w 2165081"/>
              <a:gd name="connsiteY0" fmla="*/ 1371290 h 1378424"/>
              <a:gd name="connsiteX1" fmla="*/ 308985 w 2165081"/>
              <a:gd name="connsiteY1" fmla="*/ 1268442 h 1378424"/>
              <a:gd name="connsiteX2" fmla="*/ 581940 w 2165081"/>
              <a:gd name="connsiteY2" fmla="*/ 727880 h 1378424"/>
              <a:gd name="connsiteX3" fmla="*/ 854895 w 2165081"/>
              <a:gd name="connsiteY3" fmla="*/ 195618 h 1378424"/>
              <a:gd name="connsiteX4" fmla="*/ 1114203 w 2165081"/>
              <a:gd name="connsiteY4" fmla="*/ 4549 h 1378424"/>
              <a:gd name="connsiteX5" fmla="*/ 1373510 w 2165081"/>
              <a:gd name="connsiteY5" fmla="*/ 222914 h 1378424"/>
              <a:gd name="connsiteX6" fmla="*/ 1605523 w 2165081"/>
              <a:gd name="connsiteY6" fmla="*/ 741527 h 1378424"/>
              <a:gd name="connsiteX7" fmla="*/ 1851183 w 2165081"/>
              <a:gd name="connsiteY7" fmla="*/ 1273791 h 1378424"/>
              <a:gd name="connsiteX8" fmla="*/ 2165081 w 2165081"/>
              <a:gd name="connsiteY8" fmla="*/ 1369325 h 1378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5081" h="1378424">
                <a:moveTo>
                  <a:pt x="0" y="1371290"/>
                </a:moveTo>
                <a:cubicBezTo>
                  <a:pt x="79612" y="1351387"/>
                  <a:pt x="211995" y="1375677"/>
                  <a:pt x="308985" y="1268442"/>
                </a:cubicBezTo>
                <a:cubicBezTo>
                  <a:pt x="405975" y="1161207"/>
                  <a:pt x="490955" y="906684"/>
                  <a:pt x="581940" y="727880"/>
                </a:cubicBezTo>
                <a:cubicBezTo>
                  <a:pt x="672925" y="549076"/>
                  <a:pt x="766185" y="316173"/>
                  <a:pt x="854895" y="195618"/>
                </a:cubicBezTo>
                <a:cubicBezTo>
                  <a:pt x="943605" y="75063"/>
                  <a:pt x="1027767" y="0"/>
                  <a:pt x="1114203" y="4549"/>
                </a:cubicBezTo>
                <a:cubicBezTo>
                  <a:pt x="1200639" y="9098"/>
                  <a:pt x="1291623" y="100084"/>
                  <a:pt x="1373510" y="222914"/>
                </a:cubicBezTo>
                <a:cubicBezTo>
                  <a:pt x="1455397" y="345744"/>
                  <a:pt x="1525911" y="566381"/>
                  <a:pt x="1605523" y="741527"/>
                </a:cubicBezTo>
                <a:cubicBezTo>
                  <a:pt x="1685135" y="916673"/>
                  <a:pt x="1757923" y="1169158"/>
                  <a:pt x="1851183" y="1273791"/>
                </a:cubicBezTo>
                <a:cubicBezTo>
                  <a:pt x="1944443" y="1378424"/>
                  <a:pt x="1989935" y="1353403"/>
                  <a:pt x="2165081" y="1369325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8" name="Forma livre 127"/>
          <p:cNvSpPr/>
          <p:nvPr/>
        </p:nvSpPr>
        <p:spPr>
          <a:xfrm>
            <a:off x="1896207" y="2578831"/>
            <a:ext cx="1835897" cy="1378424"/>
          </a:xfrm>
          <a:custGeom>
            <a:avLst/>
            <a:gdLst>
              <a:gd name="connsiteX0" fmla="*/ 0 w 3712191"/>
              <a:gd name="connsiteY0" fmla="*/ 1669576 h 1703695"/>
              <a:gd name="connsiteX1" fmla="*/ 641445 w 3712191"/>
              <a:gd name="connsiteY1" fmla="*/ 1655928 h 1703695"/>
              <a:gd name="connsiteX2" fmla="*/ 900752 w 3712191"/>
              <a:gd name="connsiteY2" fmla="*/ 1574041 h 1703695"/>
              <a:gd name="connsiteX3" fmla="*/ 1255594 w 3712191"/>
              <a:gd name="connsiteY3" fmla="*/ 1123665 h 1703695"/>
              <a:gd name="connsiteX4" fmla="*/ 1937982 w 3712191"/>
              <a:gd name="connsiteY4" fmla="*/ 86436 h 1703695"/>
              <a:gd name="connsiteX5" fmla="*/ 2415654 w 3712191"/>
              <a:gd name="connsiteY5" fmla="*/ 605050 h 1703695"/>
              <a:gd name="connsiteX6" fmla="*/ 2661313 w 3712191"/>
              <a:gd name="connsiteY6" fmla="*/ 1314734 h 1703695"/>
              <a:gd name="connsiteX7" fmla="*/ 2975212 w 3712191"/>
              <a:gd name="connsiteY7" fmla="*/ 1642280 h 1703695"/>
              <a:gd name="connsiteX8" fmla="*/ 3712191 w 3712191"/>
              <a:gd name="connsiteY8" fmla="*/ 1683224 h 1703695"/>
              <a:gd name="connsiteX0" fmla="*/ 0 w 3712191"/>
              <a:gd name="connsiteY0" fmla="*/ 1669576 h 1693459"/>
              <a:gd name="connsiteX1" fmla="*/ 641445 w 3712191"/>
              <a:gd name="connsiteY1" fmla="*/ 1655928 h 1693459"/>
              <a:gd name="connsiteX2" fmla="*/ 900752 w 3712191"/>
              <a:gd name="connsiteY2" fmla="*/ 1574041 h 1693459"/>
              <a:gd name="connsiteX3" fmla="*/ 1255594 w 3712191"/>
              <a:gd name="connsiteY3" fmla="*/ 1123665 h 1693459"/>
              <a:gd name="connsiteX4" fmla="*/ 1937982 w 3712191"/>
              <a:gd name="connsiteY4" fmla="*/ 86436 h 1693459"/>
              <a:gd name="connsiteX5" fmla="*/ 2415654 w 3712191"/>
              <a:gd name="connsiteY5" fmla="*/ 605050 h 1693459"/>
              <a:gd name="connsiteX6" fmla="*/ 2715904 w 3712191"/>
              <a:gd name="connsiteY6" fmla="*/ 1519450 h 1693459"/>
              <a:gd name="connsiteX7" fmla="*/ 2975212 w 3712191"/>
              <a:gd name="connsiteY7" fmla="*/ 1642280 h 1693459"/>
              <a:gd name="connsiteX8" fmla="*/ 3712191 w 3712191"/>
              <a:gd name="connsiteY8" fmla="*/ 1683224 h 1693459"/>
              <a:gd name="connsiteX0" fmla="*/ 0 w 3712191"/>
              <a:gd name="connsiteY0" fmla="*/ 1662752 h 1686635"/>
              <a:gd name="connsiteX1" fmla="*/ 641445 w 3712191"/>
              <a:gd name="connsiteY1" fmla="*/ 1649104 h 1686635"/>
              <a:gd name="connsiteX2" fmla="*/ 900752 w 3712191"/>
              <a:gd name="connsiteY2" fmla="*/ 1567217 h 1686635"/>
              <a:gd name="connsiteX3" fmla="*/ 1255594 w 3712191"/>
              <a:gd name="connsiteY3" fmla="*/ 1116841 h 1686635"/>
              <a:gd name="connsiteX4" fmla="*/ 1937982 w 3712191"/>
              <a:gd name="connsiteY4" fmla="*/ 79612 h 1686635"/>
              <a:gd name="connsiteX5" fmla="*/ 2320119 w 3712191"/>
              <a:gd name="connsiteY5" fmla="*/ 639169 h 1686635"/>
              <a:gd name="connsiteX6" fmla="*/ 2715904 w 3712191"/>
              <a:gd name="connsiteY6" fmla="*/ 1512626 h 1686635"/>
              <a:gd name="connsiteX7" fmla="*/ 2975212 w 3712191"/>
              <a:gd name="connsiteY7" fmla="*/ 1635456 h 1686635"/>
              <a:gd name="connsiteX8" fmla="*/ 3712191 w 3712191"/>
              <a:gd name="connsiteY8" fmla="*/ 1676400 h 1686635"/>
              <a:gd name="connsiteX0" fmla="*/ 0 w 3712191"/>
              <a:gd name="connsiteY0" fmla="*/ 1705970 h 1729853"/>
              <a:gd name="connsiteX1" fmla="*/ 641445 w 3712191"/>
              <a:gd name="connsiteY1" fmla="*/ 1692322 h 1729853"/>
              <a:gd name="connsiteX2" fmla="*/ 900752 w 3712191"/>
              <a:gd name="connsiteY2" fmla="*/ 1610435 h 1729853"/>
              <a:gd name="connsiteX3" fmla="*/ 1255594 w 3712191"/>
              <a:gd name="connsiteY3" fmla="*/ 1160059 h 1729853"/>
              <a:gd name="connsiteX4" fmla="*/ 1937982 w 3712191"/>
              <a:gd name="connsiteY4" fmla="*/ 122830 h 1729853"/>
              <a:gd name="connsiteX5" fmla="*/ 2183642 w 3712191"/>
              <a:gd name="connsiteY5" fmla="*/ 423080 h 1729853"/>
              <a:gd name="connsiteX6" fmla="*/ 2320119 w 3712191"/>
              <a:gd name="connsiteY6" fmla="*/ 682387 h 1729853"/>
              <a:gd name="connsiteX7" fmla="*/ 2715904 w 3712191"/>
              <a:gd name="connsiteY7" fmla="*/ 1555844 h 1729853"/>
              <a:gd name="connsiteX8" fmla="*/ 2975212 w 3712191"/>
              <a:gd name="connsiteY8" fmla="*/ 1678674 h 1729853"/>
              <a:gd name="connsiteX9" fmla="*/ 3712191 w 3712191"/>
              <a:gd name="connsiteY9" fmla="*/ 1719618 h 1729853"/>
              <a:gd name="connsiteX0" fmla="*/ 0 w 3712191"/>
              <a:gd name="connsiteY0" fmla="*/ 1617259 h 1641142"/>
              <a:gd name="connsiteX1" fmla="*/ 641445 w 3712191"/>
              <a:gd name="connsiteY1" fmla="*/ 1603611 h 1641142"/>
              <a:gd name="connsiteX2" fmla="*/ 900752 w 3712191"/>
              <a:gd name="connsiteY2" fmla="*/ 1521724 h 1641142"/>
              <a:gd name="connsiteX3" fmla="*/ 1255594 w 3712191"/>
              <a:gd name="connsiteY3" fmla="*/ 1071348 h 1641142"/>
              <a:gd name="connsiteX4" fmla="*/ 1583140 w 3712191"/>
              <a:gd name="connsiteY4" fmla="*/ 539086 h 1641142"/>
              <a:gd name="connsiteX5" fmla="*/ 1937982 w 3712191"/>
              <a:gd name="connsiteY5" fmla="*/ 34119 h 1641142"/>
              <a:gd name="connsiteX6" fmla="*/ 2183642 w 3712191"/>
              <a:gd name="connsiteY6" fmla="*/ 334369 h 1641142"/>
              <a:gd name="connsiteX7" fmla="*/ 2320119 w 3712191"/>
              <a:gd name="connsiteY7" fmla="*/ 593676 h 1641142"/>
              <a:gd name="connsiteX8" fmla="*/ 2715904 w 3712191"/>
              <a:gd name="connsiteY8" fmla="*/ 1467133 h 1641142"/>
              <a:gd name="connsiteX9" fmla="*/ 2975212 w 3712191"/>
              <a:gd name="connsiteY9" fmla="*/ 1589963 h 1641142"/>
              <a:gd name="connsiteX10" fmla="*/ 3712191 w 3712191"/>
              <a:gd name="connsiteY10" fmla="*/ 1630907 h 1641142"/>
              <a:gd name="connsiteX0" fmla="*/ 0 w 3712191"/>
              <a:gd name="connsiteY0" fmla="*/ 1617259 h 1658202"/>
              <a:gd name="connsiteX1" fmla="*/ 641445 w 3712191"/>
              <a:gd name="connsiteY1" fmla="*/ 1603611 h 1658202"/>
              <a:gd name="connsiteX2" fmla="*/ 900752 w 3712191"/>
              <a:gd name="connsiteY2" fmla="*/ 1521724 h 1658202"/>
              <a:gd name="connsiteX3" fmla="*/ 1255594 w 3712191"/>
              <a:gd name="connsiteY3" fmla="*/ 1071348 h 1658202"/>
              <a:gd name="connsiteX4" fmla="*/ 1583140 w 3712191"/>
              <a:gd name="connsiteY4" fmla="*/ 539086 h 1658202"/>
              <a:gd name="connsiteX5" fmla="*/ 1937982 w 3712191"/>
              <a:gd name="connsiteY5" fmla="*/ 34119 h 1658202"/>
              <a:gd name="connsiteX6" fmla="*/ 2183642 w 3712191"/>
              <a:gd name="connsiteY6" fmla="*/ 334369 h 1658202"/>
              <a:gd name="connsiteX7" fmla="*/ 2320119 w 3712191"/>
              <a:gd name="connsiteY7" fmla="*/ 593676 h 1658202"/>
              <a:gd name="connsiteX8" fmla="*/ 2715904 w 3712191"/>
              <a:gd name="connsiteY8" fmla="*/ 1467133 h 1658202"/>
              <a:gd name="connsiteX9" fmla="*/ 2975212 w 3712191"/>
              <a:gd name="connsiteY9" fmla="*/ 1630906 h 1658202"/>
              <a:gd name="connsiteX10" fmla="*/ 3712191 w 3712191"/>
              <a:gd name="connsiteY10" fmla="*/ 1630907 h 1658202"/>
              <a:gd name="connsiteX0" fmla="*/ 0 w 3712191"/>
              <a:gd name="connsiteY0" fmla="*/ 1617259 h 1658202"/>
              <a:gd name="connsiteX1" fmla="*/ 641445 w 3712191"/>
              <a:gd name="connsiteY1" fmla="*/ 1603611 h 1658202"/>
              <a:gd name="connsiteX2" fmla="*/ 900752 w 3712191"/>
              <a:gd name="connsiteY2" fmla="*/ 1521724 h 1658202"/>
              <a:gd name="connsiteX3" fmla="*/ 1255594 w 3712191"/>
              <a:gd name="connsiteY3" fmla="*/ 1071348 h 1658202"/>
              <a:gd name="connsiteX4" fmla="*/ 1583140 w 3712191"/>
              <a:gd name="connsiteY4" fmla="*/ 539086 h 1658202"/>
              <a:gd name="connsiteX5" fmla="*/ 1937982 w 3712191"/>
              <a:gd name="connsiteY5" fmla="*/ 34119 h 1658202"/>
              <a:gd name="connsiteX6" fmla="*/ 2183642 w 3712191"/>
              <a:gd name="connsiteY6" fmla="*/ 334369 h 1658202"/>
              <a:gd name="connsiteX7" fmla="*/ 2470245 w 3712191"/>
              <a:gd name="connsiteY7" fmla="*/ 975813 h 1658202"/>
              <a:gd name="connsiteX8" fmla="*/ 2715904 w 3712191"/>
              <a:gd name="connsiteY8" fmla="*/ 1467133 h 1658202"/>
              <a:gd name="connsiteX9" fmla="*/ 2975212 w 3712191"/>
              <a:gd name="connsiteY9" fmla="*/ 1630906 h 1658202"/>
              <a:gd name="connsiteX10" fmla="*/ 3712191 w 3712191"/>
              <a:gd name="connsiteY10" fmla="*/ 1630907 h 1658202"/>
              <a:gd name="connsiteX0" fmla="*/ 0 w 3712191"/>
              <a:gd name="connsiteY0" fmla="*/ 1585415 h 1626358"/>
              <a:gd name="connsiteX1" fmla="*/ 641445 w 3712191"/>
              <a:gd name="connsiteY1" fmla="*/ 1571767 h 1626358"/>
              <a:gd name="connsiteX2" fmla="*/ 900752 w 3712191"/>
              <a:gd name="connsiteY2" fmla="*/ 1489880 h 1626358"/>
              <a:gd name="connsiteX3" fmla="*/ 1255594 w 3712191"/>
              <a:gd name="connsiteY3" fmla="*/ 1039504 h 1626358"/>
              <a:gd name="connsiteX4" fmla="*/ 1583140 w 3712191"/>
              <a:gd name="connsiteY4" fmla="*/ 507242 h 1626358"/>
              <a:gd name="connsiteX5" fmla="*/ 1937982 w 3712191"/>
              <a:gd name="connsiteY5" fmla="*/ 2275 h 1626358"/>
              <a:gd name="connsiteX6" fmla="*/ 2265528 w 3712191"/>
              <a:gd name="connsiteY6" fmla="*/ 493594 h 1626358"/>
              <a:gd name="connsiteX7" fmla="*/ 2470245 w 3712191"/>
              <a:gd name="connsiteY7" fmla="*/ 943969 h 1626358"/>
              <a:gd name="connsiteX8" fmla="*/ 2715904 w 3712191"/>
              <a:gd name="connsiteY8" fmla="*/ 1435289 h 1626358"/>
              <a:gd name="connsiteX9" fmla="*/ 2975212 w 3712191"/>
              <a:gd name="connsiteY9" fmla="*/ 1599062 h 1626358"/>
              <a:gd name="connsiteX10" fmla="*/ 3712191 w 3712191"/>
              <a:gd name="connsiteY10" fmla="*/ 1599063 h 1626358"/>
              <a:gd name="connsiteX0" fmla="*/ 0 w 3712191"/>
              <a:gd name="connsiteY0" fmla="*/ 1353404 h 1394347"/>
              <a:gd name="connsiteX1" fmla="*/ 641445 w 3712191"/>
              <a:gd name="connsiteY1" fmla="*/ 1339756 h 1394347"/>
              <a:gd name="connsiteX2" fmla="*/ 900752 w 3712191"/>
              <a:gd name="connsiteY2" fmla="*/ 1257869 h 1394347"/>
              <a:gd name="connsiteX3" fmla="*/ 1255594 w 3712191"/>
              <a:gd name="connsiteY3" fmla="*/ 807493 h 1394347"/>
              <a:gd name="connsiteX4" fmla="*/ 1583140 w 3712191"/>
              <a:gd name="connsiteY4" fmla="*/ 275231 h 1394347"/>
              <a:gd name="connsiteX5" fmla="*/ 1924334 w 3712191"/>
              <a:gd name="connsiteY5" fmla="*/ 2275 h 1394347"/>
              <a:gd name="connsiteX6" fmla="*/ 2265528 w 3712191"/>
              <a:gd name="connsiteY6" fmla="*/ 261583 h 1394347"/>
              <a:gd name="connsiteX7" fmla="*/ 2470245 w 3712191"/>
              <a:gd name="connsiteY7" fmla="*/ 711958 h 1394347"/>
              <a:gd name="connsiteX8" fmla="*/ 2715904 w 3712191"/>
              <a:gd name="connsiteY8" fmla="*/ 1203278 h 1394347"/>
              <a:gd name="connsiteX9" fmla="*/ 2975212 w 3712191"/>
              <a:gd name="connsiteY9" fmla="*/ 1367051 h 1394347"/>
              <a:gd name="connsiteX10" fmla="*/ 3712191 w 3712191"/>
              <a:gd name="connsiteY10" fmla="*/ 1367052 h 1394347"/>
              <a:gd name="connsiteX0" fmla="*/ 0 w 3712191"/>
              <a:gd name="connsiteY0" fmla="*/ 1353404 h 1394347"/>
              <a:gd name="connsiteX1" fmla="*/ 641445 w 3712191"/>
              <a:gd name="connsiteY1" fmla="*/ 1339756 h 1394347"/>
              <a:gd name="connsiteX2" fmla="*/ 900752 w 3712191"/>
              <a:gd name="connsiteY2" fmla="*/ 1257869 h 1394347"/>
              <a:gd name="connsiteX3" fmla="*/ 1255594 w 3712191"/>
              <a:gd name="connsiteY3" fmla="*/ 807493 h 1394347"/>
              <a:gd name="connsiteX4" fmla="*/ 1583140 w 3712191"/>
              <a:gd name="connsiteY4" fmla="*/ 275231 h 1394347"/>
              <a:gd name="connsiteX5" fmla="*/ 1924334 w 3712191"/>
              <a:gd name="connsiteY5" fmla="*/ 2275 h 1394347"/>
              <a:gd name="connsiteX6" fmla="*/ 2265528 w 3712191"/>
              <a:gd name="connsiteY6" fmla="*/ 261583 h 1394347"/>
              <a:gd name="connsiteX7" fmla="*/ 2470245 w 3712191"/>
              <a:gd name="connsiteY7" fmla="*/ 780197 h 1394347"/>
              <a:gd name="connsiteX8" fmla="*/ 2715904 w 3712191"/>
              <a:gd name="connsiteY8" fmla="*/ 1203278 h 1394347"/>
              <a:gd name="connsiteX9" fmla="*/ 2975212 w 3712191"/>
              <a:gd name="connsiteY9" fmla="*/ 1367051 h 1394347"/>
              <a:gd name="connsiteX10" fmla="*/ 3712191 w 3712191"/>
              <a:gd name="connsiteY10" fmla="*/ 1367052 h 1394347"/>
              <a:gd name="connsiteX0" fmla="*/ 0 w 3712191"/>
              <a:gd name="connsiteY0" fmla="*/ 1351129 h 1392072"/>
              <a:gd name="connsiteX1" fmla="*/ 641445 w 3712191"/>
              <a:gd name="connsiteY1" fmla="*/ 1337481 h 1392072"/>
              <a:gd name="connsiteX2" fmla="*/ 900752 w 3712191"/>
              <a:gd name="connsiteY2" fmla="*/ 1255594 h 1392072"/>
              <a:gd name="connsiteX3" fmla="*/ 1255594 w 3712191"/>
              <a:gd name="connsiteY3" fmla="*/ 805218 h 1392072"/>
              <a:gd name="connsiteX4" fmla="*/ 1583140 w 3712191"/>
              <a:gd name="connsiteY4" fmla="*/ 272956 h 1392072"/>
              <a:gd name="connsiteX5" fmla="*/ 1924334 w 3712191"/>
              <a:gd name="connsiteY5" fmla="*/ 0 h 1392072"/>
              <a:gd name="connsiteX6" fmla="*/ 2197289 w 3712191"/>
              <a:gd name="connsiteY6" fmla="*/ 272956 h 1392072"/>
              <a:gd name="connsiteX7" fmla="*/ 2470245 w 3712191"/>
              <a:gd name="connsiteY7" fmla="*/ 777922 h 1392072"/>
              <a:gd name="connsiteX8" fmla="*/ 2715904 w 3712191"/>
              <a:gd name="connsiteY8" fmla="*/ 1201003 h 1392072"/>
              <a:gd name="connsiteX9" fmla="*/ 2975212 w 3712191"/>
              <a:gd name="connsiteY9" fmla="*/ 1364776 h 1392072"/>
              <a:gd name="connsiteX10" fmla="*/ 3712191 w 3712191"/>
              <a:gd name="connsiteY10" fmla="*/ 1364777 h 1392072"/>
              <a:gd name="connsiteX0" fmla="*/ 0 w 3712191"/>
              <a:gd name="connsiteY0" fmla="*/ 1355678 h 1396621"/>
              <a:gd name="connsiteX1" fmla="*/ 641445 w 3712191"/>
              <a:gd name="connsiteY1" fmla="*/ 1342030 h 1396621"/>
              <a:gd name="connsiteX2" fmla="*/ 900752 w 3712191"/>
              <a:gd name="connsiteY2" fmla="*/ 1260143 h 1396621"/>
              <a:gd name="connsiteX3" fmla="*/ 1255594 w 3712191"/>
              <a:gd name="connsiteY3" fmla="*/ 809767 h 1396621"/>
              <a:gd name="connsiteX4" fmla="*/ 1624083 w 3712191"/>
              <a:gd name="connsiteY4" fmla="*/ 304800 h 1396621"/>
              <a:gd name="connsiteX5" fmla="*/ 1924334 w 3712191"/>
              <a:gd name="connsiteY5" fmla="*/ 4549 h 1396621"/>
              <a:gd name="connsiteX6" fmla="*/ 2197289 w 3712191"/>
              <a:gd name="connsiteY6" fmla="*/ 277505 h 1396621"/>
              <a:gd name="connsiteX7" fmla="*/ 2470245 w 3712191"/>
              <a:gd name="connsiteY7" fmla="*/ 782471 h 1396621"/>
              <a:gd name="connsiteX8" fmla="*/ 2715904 w 3712191"/>
              <a:gd name="connsiteY8" fmla="*/ 1205552 h 1396621"/>
              <a:gd name="connsiteX9" fmla="*/ 2975212 w 3712191"/>
              <a:gd name="connsiteY9" fmla="*/ 1369325 h 1396621"/>
              <a:gd name="connsiteX10" fmla="*/ 3712191 w 3712191"/>
              <a:gd name="connsiteY10" fmla="*/ 1369326 h 1396621"/>
              <a:gd name="connsiteX0" fmla="*/ 0 w 3712191"/>
              <a:gd name="connsiteY0" fmla="*/ 1364777 h 1405720"/>
              <a:gd name="connsiteX1" fmla="*/ 641445 w 3712191"/>
              <a:gd name="connsiteY1" fmla="*/ 1351129 h 1405720"/>
              <a:gd name="connsiteX2" fmla="*/ 900752 w 3712191"/>
              <a:gd name="connsiteY2" fmla="*/ 1269242 h 1405720"/>
              <a:gd name="connsiteX3" fmla="*/ 1255594 w 3712191"/>
              <a:gd name="connsiteY3" fmla="*/ 818866 h 1405720"/>
              <a:gd name="connsiteX4" fmla="*/ 1665026 w 3712191"/>
              <a:gd name="connsiteY4" fmla="*/ 204717 h 1405720"/>
              <a:gd name="connsiteX5" fmla="*/ 1924334 w 3712191"/>
              <a:gd name="connsiteY5" fmla="*/ 13648 h 1405720"/>
              <a:gd name="connsiteX6" fmla="*/ 2197289 w 3712191"/>
              <a:gd name="connsiteY6" fmla="*/ 286604 h 1405720"/>
              <a:gd name="connsiteX7" fmla="*/ 2470245 w 3712191"/>
              <a:gd name="connsiteY7" fmla="*/ 791570 h 1405720"/>
              <a:gd name="connsiteX8" fmla="*/ 2715904 w 3712191"/>
              <a:gd name="connsiteY8" fmla="*/ 1214651 h 1405720"/>
              <a:gd name="connsiteX9" fmla="*/ 2975212 w 3712191"/>
              <a:gd name="connsiteY9" fmla="*/ 1378424 h 1405720"/>
              <a:gd name="connsiteX10" fmla="*/ 3712191 w 3712191"/>
              <a:gd name="connsiteY10" fmla="*/ 1378425 h 1405720"/>
              <a:gd name="connsiteX0" fmla="*/ 0 w 3712191"/>
              <a:gd name="connsiteY0" fmla="*/ 1355678 h 1396621"/>
              <a:gd name="connsiteX1" fmla="*/ 641445 w 3712191"/>
              <a:gd name="connsiteY1" fmla="*/ 1342030 h 1396621"/>
              <a:gd name="connsiteX2" fmla="*/ 900752 w 3712191"/>
              <a:gd name="connsiteY2" fmla="*/ 1260143 h 1396621"/>
              <a:gd name="connsiteX3" fmla="*/ 1255594 w 3712191"/>
              <a:gd name="connsiteY3" fmla="*/ 809767 h 1396621"/>
              <a:gd name="connsiteX4" fmla="*/ 1665026 w 3712191"/>
              <a:gd name="connsiteY4" fmla="*/ 195618 h 1396621"/>
              <a:gd name="connsiteX5" fmla="*/ 1924334 w 3712191"/>
              <a:gd name="connsiteY5" fmla="*/ 4549 h 1396621"/>
              <a:gd name="connsiteX6" fmla="*/ 2183641 w 3712191"/>
              <a:gd name="connsiteY6" fmla="*/ 222914 h 1396621"/>
              <a:gd name="connsiteX7" fmla="*/ 2470245 w 3712191"/>
              <a:gd name="connsiteY7" fmla="*/ 782471 h 1396621"/>
              <a:gd name="connsiteX8" fmla="*/ 2715904 w 3712191"/>
              <a:gd name="connsiteY8" fmla="*/ 1205552 h 1396621"/>
              <a:gd name="connsiteX9" fmla="*/ 2975212 w 3712191"/>
              <a:gd name="connsiteY9" fmla="*/ 1369325 h 1396621"/>
              <a:gd name="connsiteX10" fmla="*/ 3712191 w 3712191"/>
              <a:gd name="connsiteY10" fmla="*/ 1369326 h 1396621"/>
              <a:gd name="connsiteX0" fmla="*/ 0 w 3712191"/>
              <a:gd name="connsiteY0" fmla="*/ 1355678 h 1396621"/>
              <a:gd name="connsiteX1" fmla="*/ 641445 w 3712191"/>
              <a:gd name="connsiteY1" fmla="*/ 1342030 h 1396621"/>
              <a:gd name="connsiteX2" fmla="*/ 900752 w 3712191"/>
              <a:gd name="connsiteY2" fmla="*/ 1260143 h 1396621"/>
              <a:gd name="connsiteX3" fmla="*/ 1392071 w 3712191"/>
              <a:gd name="connsiteY3" fmla="*/ 727880 h 1396621"/>
              <a:gd name="connsiteX4" fmla="*/ 1665026 w 3712191"/>
              <a:gd name="connsiteY4" fmla="*/ 195618 h 1396621"/>
              <a:gd name="connsiteX5" fmla="*/ 1924334 w 3712191"/>
              <a:gd name="connsiteY5" fmla="*/ 4549 h 1396621"/>
              <a:gd name="connsiteX6" fmla="*/ 2183641 w 3712191"/>
              <a:gd name="connsiteY6" fmla="*/ 222914 h 1396621"/>
              <a:gd name="connsiteX7" fmla="*/ 2470245 w 3712191"/>
              <a:gd name="connsiteY7" fmla="*/ 782471 h 1396621"/>
              <a:gd name="connsiteX8" fmla="*/ 2715904 w 3712191"/>
              <a:gd name="connsiteY8" fmla="*/ 1205552 h 1396621"/>
              <a:gd name="connsiteX9" fmla="*/ 2975212 w 3712191"/>
              <a:gd name="connsiteY9" fmla="*/ 1369325 h 1396621"/>
              <a:gd name="connsiteX10" fmla="*/ 3712191 w 3712191"/>
              <a:gd name="connsiteY10" fmla="*/ 1369326 h 1396621"/>
              <a:gd name="connsiteX0" fmla="*/ 0 w 3712191"/>
              <a:gd name="connsiteY0" fmla="*/ 1355678 h 1396621"/>
              <a:gd name="connsiteX1" fmla="*/ 641445 w 3712191"/>
              <a:gd name="connsiteY1" fmla="*/ 1342030 h 1396621"/>
              <a:gd name="connsiteX2" fmla="*/ 1119116 w 3712191"/>
              <a:gd name="connsiteY2" fmla="*/ 1246496 h 1396621"/>
              <a:gd name="connsiteX3" fmla="*/ 1392071 w 3712191"/>
              <a:gd name="connsiteY3" fmla="*/ 727880 h 1396621"/>
              <a:gd name="connsiteX4" fmla="*/ 1665026 w 3712191"/>
              <a:gd name="connsiteY4" fmla="*/ 195618 h 1396621"/>
              <a:gd name="connsiteX5" fmla="*/ 1924334 w 3712191"/>
              <a:gd name="connsiteY5" fmla="*/ 4549 h 1396621"/>
              <a:gd name="connsiteX6" fmla="*/ 2183641 w 3712191"/>
              <a:gd name="connsiteY6" fmla="*/ 222914 h 1396621"/>
              <a:gd name="connsiteX7" fmla="*/ 2470245 w 3712191"/>
              <a:gd name="connsiteY7" fmla="*/ 782471 h 1396621"/>
              <a:gd name="connsiteX8" fmla="*/ 2715904 w 3712191"/>
              <a:gd name="connsiteY8" fmla="*/ 1205552 h 1396621"/>
              <a:gd name="connsiteX9" fmla="*/ 2975212 w 3712191"/>
              <a:gd name="connsiteY9" fmla="*/ 1369325 h 1396621"/>
              <a:gd name="connsiteX10" fmla="*/ 3712191 w 3712191"/>
              <a:gd name="connsiteY10" fmla="*/ 1369326 h 1396621"/>
              <a:gd name="connsiteX0" fmla="*/ 0 w 3712191"/>
              <a:gd name="connsiteY0" fmla="*/ 1355678 h 1394346"/>
              <a:gd name="connsiteX1" fmla="*/ 641445 w 3712191"/>
              <a:gd name="connsiteY1" fmla="*/ 1342030 h 1394346"/>
              <a:gd name="connsiteX2" fmla="*/ 1119116 w 3712191"/>
              <a:gd name="connsiteY2" fmla="*/ 1246496 h 1394346"/>
              <a:gd name="connsiteX3" fmla="*/ 1392071 w 3712191"/>
              <a:gd name="connsiteY3" fmla="*/ 727880 h 1394346"/>
              <a:gd name="connsiteX4" fmla="*/ 1665026 w 3712191"/>
              <a:gd name="connsiteY4" fmla="*/ 195618 h 1394346"/>
              <a:gd name="connsiteX5" fmla="*/ 1924334 w 3712191"/>
              <a:gd name="connsiteY5" fmla="*/ 4549 h 1394346"/>
              <a:gd name="connsiteX6" fmla="*/ 2183641 w 3712191"/>
              <a:gd name="connsiteY6" fmla="*/ 222914 h 1394346"/>
              <a:gd name="connsiteX7" fmla="*/ 2470245 w 3712191"/>
              <a:gd name="connsiteY7" fmla="*/ 782471 h 1394346"/>
              <a:gd name="connsiteX8" fmla="*/ 2661313 w 3712191"/>
              <a:gd name="connsiteY8" fmla="*/ 1219200 h 1394346"/>
              <a:gd name="connsiteX9" fmla="*/ 2975212 w 3712191"/>
              <a:gd name="connsiteY9" fmla="*/ 1369325 h 1394346"/>
              <a:gd name="connsiteX10" fmla="*/ 3712191 w 3712191"/>
              <a:gd name="connsiteY10" fmla="*/ 1369326 h 1394346"/>
              <a:gd name="connsiteX0" fmla="*/ 0 w 3712191"/>
              <a:gd name="connsiteY0" fmla="*/ 1355678 h 1394346"/>
              <a:gd name="connsiteX1" fmla="*/ 641445 w 3712191"/>
              <a:gd name="connsiteY1" fmla="*/ 1342030 h 1394346"/>
              <a:gd name="connsiteX2" fmla="*/ 1119116 w 3712191"/>
              <a:gd name="connsiteY2" fmla="*/ 1246496 h 1394346"/>
              <a:gd name="connsiteX3" fmla="*/ 1392071 w 3712191"/>
              <a:gd name="connsiteY3" fmla="*/ 727880 h 1394346"/>
              <a:gd name="connsiteX4" fmla="*/ 1665026 w 3712191"/>
              <a:gd name="connsiteY4" fmla="*/ 195618 h 1394346"/>
              <a:gd name="connsiteX5" fmla="*/ 1924334 w 3712191"/>
              <a:gd name="connsiteY5" fmla="*/ 4549 h 1394346"/>
              <a:gd name="connsiteX6" fmla="*/ 2183641 w 3712191"/>
              <a:gd name="connsiteY6" fmla="*/ 222914 h 1394346"/>
              <a:gd name="connsiteX7" fmla="*/ 2429302 w 3712191"/>
              <a:gd name="connsiteY7" fmla="*/ 768823 h 1394346"/>
              <a:gd name="connsiteX8" fmla="*/ 2661313 w 3712191"/>
              <a:gd name="connsiteY8" fmla="*/ 1219200 h 1394346"/>
              <a:gd name="connsiteX9" fmla="*/ 2975212 w 3712191"/>
              <a:gd name="connsiteY9" fmla="*/ 1369325 h 1394346"/>
              <a:gd name="connsiteX10" fmla="*/ 3712191 w 3712191"/>
              <a:gd name="connsiteY10" fmla="*/ 1369326 h 1394346"/>
              <a:gd name="connsiteX0" fmla="*/ 0 w 3712191"/>
              <a:gd name="connsiteY0" fmla="*/ 1355678 h 1394346"/>
              <a:gd name="connsiteX1" fmla="*/ 641445 w 3712191"/>
              <a:gd name="connsiteY1" fmla="*/ 1342030 h 1394346"/>
              <a:gd name="connsiteX2" fmla="*/ 1119116 w 3712191"/>
              <a:gd name="connsiteY2" fmla="*/ 1246496 h 1394346"/>
              <a:gd name="connsiteX3" fmla="*/ 1392071 w 3712191"/>
              <a:gd name="connsiteY3" fmla="*/ 727880 h 1394346"/>
              <a:gd name="connsiteX4" fmla="*/ 1665026 w 3712191"/>
              <a:gd name="connsiteY4" fmla="*/ 195618 h 1394346"/>
              <a:gd name="connsiteX5" fmla="*/ 1924334 w 3712191"/>
              <a:gd name="connsiteY5" fmla="*/ 4549 h 1394346"/>
              <a:gd name="connsiteX6" fmla="*/ 2183641 w 3712191"/>
              <a:gd name="connsiteY6" fmla="*/ 222914 h 1394346"/>
              <a:gd name="connsiteX7" fmla="*/ 2456597 w 3712191"/>
              <a:gd name="connsiteY7" fmla="*/ 782471 h 1394346"/>
              <a:gd name="connsiteX8" fmla="*/ 2661313 w 3712191"/>
              <a:gd name="connsiteY8" fmla="*/ 1219200 h 1394346"/>
              <a:gd name="connsiteX9" fmla="*/ 2975212 w 3712191"/>
              <a:gd name="connsiteY9" fmla="*/ 1369325 h 1394346"/>
              <a:gd name="connsiteX10" fmla="*/ 3712191 w 3712191"/>
              <a:gd name="connsiteY10" fmla="*/ 1369326 h 1394346"/>
              <a:gd name="connsiteX0" fmla="*/ 0 w 3712191"/>
              <a:gd name="connsiteY0" fmla="*/ 1355678 h 1398896"/>
              <a:gd name="connsiteX1" fmla="*/ 641445 w 3712191"/>
              <a:gd name="connsiteY1" fmla="*/ 1342030 h 1398896"/>
              <a:gd name="connsiteX2" fmla="*/ 1119116 w 3712191"/>
              <a:gd name="connsiteY2" fmla="*/ 1246496 h 1398896"/>
              <a:gd name="connsiteX3" fmla="*/ 1392071 w 3712191"/>
              <a:gd name="connsiteY3" fmla="*/ 727880 h 1398896"/>
              <a:gd name="connsiteX4" fmla="*/ 1665026 w 3712191"/>
              <a:gd name="connsiteY4" fmla="*/ 195618 h 1398896"/>
              <a:gd name="connsiteX5" fmla="*/ 1924334 w 3712191"/>
              <a:gd name="connsiteY5" fmla="*/ 4549 h 1398896"/>
              <a:gd name="connsiteX6" fmla="*/ 2183641 w 3712191"/>
              <a:gd name="connsiteY6" fmla="*/ 222914 h 1398896"/>
              <a:gd name="connsiteX7" fmla="*/ 2456597 w 3712191"/>
              <a:gd name="connsiteY7" fmla="*/ 782471 h 1398896"/>
              <a:gd name="connsiteX8" fmla="*/ 2688609 w 3712191"/>
              <a:gd name="connsiteY8" fmla="*/ 1301087 h 1398896"/>
              <a:gd name="connsiteX9" fmla="*/ 2975212 w 3712191"/>
              <a:gd name="connsiteY9" fmla="*/ 1369325 h 1398896"/>
              <a:gd name="connsiteX10" fmla="*/ 3712191 w 3712191"/>
              <a:gd name="connsiteY10" fmla="*/ 1369326 h 1398896"/>
              <a:gd name="connsiteX0" fmla="*/ 0 w 3712191"/>
              <a:gd name="connsiteY0" fmla="*/ 1355678 h 1385248"/>
              <a:gd name="connsiteX1" fmla="*/ 641445 w 3712191"/>
              <a:gd name="connsiteY1" fmla="*/ 1342030 h 1385248"/>
              <a:gd name="connsiteX2" fmla="*/ 1119116 w 3712191"/>
              <a:gd name="connsiteY2" fmla="*/ 1246496 h 1385248"/>
              <a:gd name="connsiteX3" fmla="*/ 1392071 w 3712191"/>
              <a:gd name="connsiteY3" fmla="*/ 727880 h 1385248"/>
              <a:gd name="connsiteX4" fmla="*/ 1665026 w 3712191"/>
              <a:gd name="connsiteY4" fmla="*/ 195618 h 1385248"/>
              <a:gd name="connsiteX5" fmla="*/ 1924334 w 3712191"/>
              <a:gd name="connsiteY5" fmla="*/ 4549 h 1385248"/>
              <a:gd name="connsiteX6" fmla="*/ 2183641 w 3712191"/>
              <a:gd name="connsiteY6" fmla="*/ 222914 h 1385248"/>
              <a:gd name="connsiteX7" fmla="*/ 2456597 w 3712191"/>
              <a:gd name="connsiteY7" fmla="*/ 782471 h 1385248"/>
              <a:gd name="connsiteX8" fmla="*/ 2647666 w 3712191"/>
              <a:gd name="connsiteY8" fmla="*/ 1287439 h 1385248"/>
              <a:gd name="connsiteX9" fmla="*/ 2975212 w 3712191"/>
              <a:gd name="connsiteY9" fmla="*/ 1369325 h 1385248"/>
              <a:gd name="connsiteX10" fmla="*/ 3712191 w 3712191"/>
              <a:gd name="connsiteY10" fmla="*/ 1369326 h 1385248"/>
              <a:gd name="connsiteX0" fmla="*/ 0 w 3712191"/>
              <a:gd name="connsiteY0" fmla="*/ 1355678 h 1392072"/>
              <a:gd name="connsiteX1" fmla="*/ 641445 w 3712191"/>
              <a:gd name="connsiteY1" fmla="*/ 1342030 h 1392072"/>
              <a:gd name="connsiteX2" fmla="*/ 1119116 w 3712191"/>
              <a:gd name="connsiteY2" fmla="*/ 1246496 h 1392072"/>
              <a:gd name="connsiteX3" fmla="*/ 1392071 w 3712191"/>
              <a:gd name="connsiteY3" fmla="*/ 727880 h 1392072"/>
              <a:gd name="connsiteX4" fmla="*/ 1665026 w 3712191"/>
              <a:gd name="connsiteY4" fmla="*/ 195618 h 1392072"/>
              <a:gd name="connsiteX5" fmla="*/ 1924334 w 3712191"/>
              <a:gd name="connsiteY5" fmla="*/ 4549 h 1392072"/>
              <a:gd name="connsiteX6" fmla="*/ 2183641 w 3712191"/>
              <a:gd name="connsiteY6" fmla="*/ 222914 h 1392072"/>
              <a:gd name="connsiteX7" fmla="*/ 2415654 w 3712191"/>
              <a:gd name="connsiteY7" fmla="*/ 741527 h 1392072"/>
              <a:gd name="connsiteX8" fmla="*/ 2647666 w 3712191"/>
              <a:gd name="connsiteY8" fmla="*/ 1287439 h 1392072"/>
              <a:gd name="connsiteX9" fmla="*/ 2975212 w 3712191"/>
              <a:gd name="connsiteY9" fmla="*/ 1369325 h 1392072"/>
              <a:gd name="connsiteX10" fmla="*/ 3712191 w 3712191"/>
              <a:gd name="connsiteY10" fmla="*/ 1369326 h 1392072"/>
              <a:gd name="connsiteX0" fmla="*/ 0 w 3712191"/>
              <a:gd name="connsiteY0" fmla="*/ 1355678 h 1385248"/>
              <a:gd name="connsiteX1" fmla="*/ 641445 w 3712191"/>
              <a:gd name="connsiteY1" fmla="*/ 1342030 h 1385248"/>
              <a:gd name="connsiteX2" fmla="*/ 1119116 w 3712191"/>
              <a:gd name="connsiteY2" fmla="*/ 1246496 h 1385248"/>
              <a:gd name="connsiteX3" fmla="*/ 1392071 w 3712191"/>
              <a:gd name="connsiteY3" fmla="*/ 727880 h 1385248"/>
              <a:gd name="connsiteX4" fmla="*/ 1665026 w 3712191"/>
              <a:gd name="connsiteY4" fmla="*/ 195618 h 1385248"/>
              <a:gd name="connsiteX5" fmla="*/ 1924334 w 3712191"/>
              <a:gd name="connsiteY5" fmla="*/ 4549 h 1385248"/>
              <a:gd name="connsiteX6" fmla="*/ 2183641 w 3712191"/>
              <a:gd name="connsiteY6" fmla="*/ 222914 h 1385248"/>
              <a:gd name="connsiteX7" fmla="*/ 2415654 w 3712191"/>
              <a:gd name="connsiteY7" fmla="*/ 741527 h 1385248"/>
              <a:gd name="connsiteX8" fmla="*/ 2661314 w 3712191"/>
              <a:gd name="connsiteY8" fmla="*/ 1273791 h 1385248"/>
              <a:gd name="connsiteX9" fmla="*/ 2975212 w 3712191"/>
              <a:gd name="connsiteY9" fmla="*/ 1369325 h 1385248"/>
              <a:gd name="connsiteX10" fmla="*/ 3712191 w 3712191"/>
              <a:gd name="connsiteY10" fmla="*/ 1369326 h 1385248"/>
              <a:gd name="connsiteX0" fmla="*/ 0 w 2975212"/>
              <a:gd name="connsiteY0" fmla="*/ 1355678 h 1378424"/>
              <a:gd name="connsiteX1" fmla="*/ 641445 w 2975212"/>
              <a:gd name="connsiteY1" fmla="*/ 1342030 h 1378424"/>
              <a:gd name="connsiteX2" fmla="*/ 1119116 w 2975212"/>
              <a:gd name="connsiteY2" fmla="*/ 1246496 h 1378424"/>
              <a:gd name="connsiteX3" fmla="*/ 1392071 w 2975212"/>
              <a:gd name="connsiteY3" fmla="*/ 727880 h 1378424"/>
              <a:gd name="connsiteX4" fmla="*/ 1665026 w 2975212"/>
              <a:gd name="connsiteY4" fmla="*/ 195618 h 1378424"/>
              <a:gd name="connsiteX5" fmla="*/ 1924334 w 2975212"/>
              <a:gd name="connsiteY5" fmla="*/ 4549 h 1378424"/>
              <a:gd name="connsiteX6" fmla="*/ 2183641 w 2975212"/>
              <a:gd name="connsiteY6" fmla="*/ 222914 h 1378424"/>
              <a:gd name="connsiteX7" fmla="*/ 2415654 w 2975212"/>
              <a:gd name="connsiteY7" fmla="*/ 741527 h 1378424"/>
              <a:gd name="connsiteX8" fmla="*/ 2661314 w 2975212"/>
              <a:gd name="connsiteY8" fmla="*/ 1273791 h 1378424"/>
              <a:gd name="connsiteX9" fmla="*/ 2975212 w 2975212"/>
              <a:gd name="connsiteY9" fmla="*/ 1369325 h 1378424"/>
              <a:gd name="connsiteX0" fmla="*/ 0 w 2333767"/>
              <a:gd name="connsiteY0" fmla="*/ 1342030 h 1378424"/>
              <a:gd name="connsiteX1" fmla="*/ 477671 w 2333767"/>
              <a:gd name="connsiteY1" fmla="*/ 1246496 h 1378424"/>
              <a:gd name="connsiteX2" fmla="*/ 750626 w 2333767"/>
              <a:gd name="connsiteY2" fmla="*/ 727880 h 1378424"/>
              <a:gd name="connsiteX3" fmla="*/ 1023581 w 2333767"/>
              <a:gd name="connsiteY3" fmla="*/ 195618 h 1378424"/>
              <a:gd name="connsiteX4" fmla="*/ 1282889 w 2333767"/>
              <a:gd name="connsiteY4" fmla="*/ 4549 h 1378424"/>
              <a:gd name="connsiteX5" fmla="*/ 1542196 w 2333767"/>
              <a:gd name="connsiteY5" fmla="*/ 222914 h 1378424"/>
              <a:gd name="connsiteX6" fmla="*/ 1774209 w 2333767"/>
              <a:gd name="connsiteY6" fmla="*/ 741527 h 1378424"/>
              <a:gd name="connsiteX7" fmla="*/ 2019869 w 2333767"/>
              <a:gd name="connsiteY7" fmla="*/ 1273791 h 1378424"/>
              <a:gd name="connsiteX8" fmla="*/ 2333767 w 2333767"/>
              <a:gd name="connsiteY8" fmla="*/ 1369325 h 1378424"/>
              <a:gd name="connsiteX0" fmla="*/ 0 w 2238233"/>
              <a:gd name="connsiteY0" fmla="*/ 1342030 h 1378424"/>
              <a:gd name="connsiteX1" fmla="*/ 382137 w 2238233"/>
              <a:gd name="connsiteY1" fmla="*/ 1246496 h 1378424"/>
              <a:gd name="connsiteX2" fmla="*/ 655092 w 2238233"/>
              <a:gd name="connsiteY2" fmla="*/ 727880 h 1378424"/>
              <a:gd name="connsiteX3" fmla="*/ 928047 w 2238233"/>
              <a:gd name="connsiteY3" fmla="*/ 195618 h 1378424"/>
              <a:gd name="connsiteX4" fmla="*/ 1187355 w 2238233"/>
              <a:gd name="connsiteY4" fmla="*/ 4549 h 1378424"/>
              <a:gd name="connsiteX5" fmla="*/ 1446662 w 2238233"/>
              <a:gd name="connsiteY5" fmla="*/ 222914 h 1378424"/>
              <a:gd name="connsiteX6" fmla="*/ 1678675 w 2238233"/>
              <a:gd name="connsiteY6" fmla="*/ 741527 h 1378424"/>
              <a:gd name="connsiteX7" fmla="*/ 1924335 w 2238233"/>
              <a:gd name="connsiteY7" fmla="*/ 1273791 h 1378424"/>
              <a:gd name="connsiteX8" fmla="*/ 2238233 w 2238233"/>
              <a:gd name="connsiteY8" fmla="*/ 1369325 h 1378424"/>
              <a:gd name="connsiteX0" fmla="*/ 0 w 2238233"/>
              <a:gd name="connsiteY0" fmla="*/ 1342030 h 1378424"/>
              <a:gd name="connsiteX1" fmla="*/ 122830 w 2238233"/>
              <a:gd name="connsiteY1" fmla="*/ 1342029 h 1378424"/>
              <a:gd name="connsiteX2" fmla="*/ 382137 w 2238233"/>
              <a:gd name="connsiteY2" fmla="*/ 1246496 h 1378424"/>
              <a:gd name="connsiteX3" fmla="*/ 655092 w 2238233"/>
              <a:gd name="connsiteY3" fmla="*/ 727880 h 1378424"/>
              <a:gd name="connsiteX4" fmla="*/ 928047 w 2238233"/>
              <a:gd name="connsiteY4" fmla="*/ 195618 h 1378424"/>
              <a:gd name="connsiteX5" fmla="*/ 1187355 w 2238233"/>
              <a:gd name="connsiteY5" fmla="*/ 4549 h 1378424"/>
              <a:gd name="connsiteX6" fmla="*/ 1446662 w 2238233"/>
              <a:gd name="connsiteY6" fmla="*/ 222914 h 1378424"/>
              <a:gd name="connsiteX7" fmla="*/ 1678675 w 2238233"/>
              <a:gd name="connsiteY7" fmla="*/ 741527 h 1378424"/>
              <a:gd name="connsiteX8" fmla="*/ 1924335 w 2238233"/>
              <a:gd name="connsiteY8" fmla="*/ 1273791 h 1378424"/>
              <a:gd name="connsiteX9" fmla="*/ 2238233 w 2238233"/>
              <a:gd name="connsiteY9" fmla="*/ 1369325 h 1378424"/>
              <a:gd name="connsiteX0" fmla="*/ 0 w 2238233"/>
              <a:gd name="connsiteY0" fmla="*/ 1342030 h 1378424"/>
              <a:gd name="connsiteX1" fmla="*/ 382137 w 2238233"/>
              <a:gd name="connsiteY1" fmla="*/ 1246496 h 1378424"/>
              <a:gd name="connsiteX2" fmla="*/ 655092 w 2238233"/>
              <a:gd name="connsiteY2" fmla="*/ 727880 h 1378424"/>
              <a:gd name="connsiteX3" fmla="*/ 928047 w 2238233"/>
              <a:gd name="connsiteY3" fmla="*/ 195618 h 1378424"/>
              <a:gd name="connsiteX4" fmla="*/ 1187355 w 2238233"/>
              <a:gd name="connsiteY4" fmla="*/ 4549 h 1378424"/>
              <a:gd name="connsiteX5" fmla="*/ 1446662 w 2238233"/>
              <a:gd name="connsiteY5" fmla="*/ 222914 h 1378424"/>
              <a:gd name="connsiteX6" fmla="*/ 1678675 w 2238233"/>
              <a:gd name="connsiteY6" fmla="*/ 741527 h 1378424"/>
              <a:gd name="connsiteX7" fmla="*/ 1924335 w 2238233"/>
              <a:gd name="connsiteY7" fmla="*/ 1273791 h 1378424"/>
              <a:gd name="connsiteX8" fmla="*/ 2238233 w 2238233"/>
              <a:gd name="connsiteY8" fmla="*/ 1369325 h 1378424"/>
              <a:gd name="connsiteX0" fmla="*/ 0 w 2165081"/>
              <a:gd name="connsiteY0" fmla="*/ 1371290 h 1378424"/>
              <a:gd name="connsiteX1" fmla="*/ 308985 w 2165081"/>
              <a:gd name="connsiteY1" fmla="*/ 1246496 h 1378424"/>
              <a:gd name="connsiteX2" fmla="*/ 581940 w 2165081"/>
              <a:gd name="connsiteY2" fmla="*/ 727880 h 1378424"/>
              <a:gd name="connsiteX3" fmla="*/ 854895 w 2165081"/>
              <a:gd name="connsiteY3" fmla="*/ 195618 h 1378424"/>
              <a:gd name="connsiteX4" fmla="*/ 1114203 w 2165081"/>
              <a:gd name="connsiteY4" fmla="*/ 4549 h 1378424"/>
              <a:gd name="connsiteX5" fmla="*/ 1373510 w 2165081"/>
              <a:gd name="connsiteY5" fmla="*/ 222914 h 1378424"/>
              <a:gd name="connsiteX6" fmla="*/ 1605523 w 2165081"/>
              <a:gd name="connsiteY6" fmla="*/ 741527 h 1378424"/>
              <a:gd name="connsiteX7" fmla="*/ 1851183 w 2165081"/>
              <a:gd name="connsiteY7" fmla="*/ 1273791 h 1378424"/>
              <a:gd name="connsiteX8" fmla="*/ 2165081 w 2165081"/>
              <a:gd name="connsiteY8" fmla="*/ 1369325 h 1378424"/>
              <a:gd name="connsiteX0" fmla="*/ 0 w 2165081"/>
              <a:gd name="connsiteY0" fmla="*/ 1371290 h 1378424"/>
              <a:gd name="connsiteX1" fmla="*/ 308985 w 2165081"/>
              <a:gd name="connsiteY1" fmla="*/ 1268442 h 1378424"/>
              <a:gd name="connsiteX2" fmla="*/ 581940 w 2165081"/>
              <a:gd name="connsiteY2" fmla="*/ 727880 h 1378424"/>
              <a:gd name="connsiteX3" fmla="*/ 854895 w 2165081"/>
              <a:gd name="connsiteY3" fmla="*/ 195618 h 1378424"/>
              <a:gd name="connsiteX4" fmla="*/ 1114203 w 2165081"/>
              <a:gd name="connsiteY4" fmla="*/ 4549 h 1378424"/>
              <a:gd name="connsiteX5" fmla="*/ 1373510 w 2165081"/>
              <a:gd name="connsiteY5" fmla="*/ 222914 h 1378424"/>
              <a:gd name="connsiteX6" fmla="*/ 1605523 w 2165081"/>
              <a:gd name="connsiteY6" fmla="*/ 741527 h 1378424"/>
              <a:gd name="connsiteX7" fmla="*/ 1851183 w 2165081"/>
              <a:gd name="connsiteY7" fmla="*/ 1273791 h 1378424"/>
              <a:gd name="connsiteX8" fmla="*/ 2165081 w 2165081"/>
              <a:gd name="connsiteY8" fmla="*/ 1369325 h 1378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5081" h="1378424">
                <a:moveTo>
                  <a:pt x="0" y="1371290"/>
                </a:moveTo>
                <a:cubicBezTo>
                  <a:pt x="79612" y="1351387"/>
                  <a:pt x="211995" y="1375677"/>
                  <a:pt x="308985" y="1268442"/>
                </a:cubicBezTo>
                <a:cubicBezTo>
                  <a:pt x="405975" y="1161207"/>
                  <a:pt x="490955" y="906684"/>
                  <a:pt x="581940" y="727880"/>
                </a:cubicBezTo>
                <a:cubicBezTo>
                  <a:pt x="672925" y="549076"/>
                  <a:pt x="766185" y="316173"/>
                  <a:pt x="854895" y="195618"/>
                </a:cubicBezTo>
                <a:cubicBezTo>
                  <a:pt x="943605" y="75063"/>
                  <a:pt x="1027767" y="0"/>
                  <a:pt x="1114203" y="4549"/>
                </a:cubicBezTo>
                <a:cubicBezTo>
                  <a:pt x="1200639" y="9098"/>
                  <a:pt x="1291623" y="100084"/>
                  <a:pt x="1373510" y="222914"/>
                </a:cubicBezTo>
                <a:cubicBezTo>
                  <a:pt x="1455397" y="345744"/>
                  <a:pt x="1525911" y="566381"/>
                  <a:pt x="1605523" y="741527"/>
                </a:cubicBezTo>
                <a:cubicBezTo>
                  <a:pt x="1685135" y="916673"/>
                  <a:pt x="1757923" y="1169158"/>
                  <a:pt x="1851183" y="1273791"/>
                </a:cubicBezTo>
                <a:cubicBezTo>
                  <a:pt x="1944443" y="1378424"/>
                  <a:pt x="1989935" y="1353403"/>
                  <a:pt x="2165081" y="1369325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9" name="Forma livre 128"/>
          <p:cNvSpPr/>
          <p:nvPr/>
        </p:nvSpPr>
        <p:spPr>
          <a:xfrm>
            <a:off x="2816682" y="2577616"/>
            <a:ext cx="1835897" cy="1378424"/>
          </a:xfrm>
          <a:custGeom>
            <a:avLst/>
            <a:gdLst>
              <a:gd name="connsiteX0" fmla="*/ 0 w 3712191"/>
              <a:gd name="connsiteY0" fmla="*/ 1669576 h 1703695"/>
              <a:gd name="connsiteX1" fmla="*/ 641445 w 3712191"/>
              <a:gd name="connsiteY1" fmla="*/ 1655928 h 1703695"/>
              <a:gd name="connsiteX2" fmla="*/ 900752 w 3712191"/>
              <a:gd name="connsiteY2" fmla="*/ 1574041 h 1703695"/>
              <a:gd name="connsiteX3" fmla="*/ 1255594 w 3712191"/>
              <a:gd name="connsiteY3" fmla="*/ 1123665 h 1703695"/>
              <a:gd name="connsiteX4" fmla="*/ 1937982 w 3712191"/>
              <a:gd name="connsiteY4" fmla="*/ 86436 h 1703695"/>
              <a:gd name="connsiteX5" fmla="*/ 2415654 w 3712191"/>
              <a:gd name="connsiteY5" fmla="*/ 605050 h 1703695"/>
              <a:gd name="connsiteX6" fmla="*/ 2661313 w 3712191"/>
              <a:gd name="connsiteY6" fmla="*/ 1314734 h 1703695"/>
              <a:gd name="connsiteX7" fmla="*/ 2975212 w 3712191"/>
              <a:gd name="connsiteY7" fmla="*/ 1642280 h 1703695"/>
              <a:gd name="connsiteX8" fmla="*/ 3712191 w 3712191"/>
              <a:gd name="connsiteY8" fmla="*/ 1683224 h 1703695"/>
              <a:gd name="connsiteX0" fmla="*/ 0 w 3712191"/>
              <a:gd name="connsiteY0" fmla="*/ 1669576 h 1693459"/>
              <a:gd name="connsiteX1" fmla="*/ 641445 w 3712191"/>
              <a:gd name="connsiteY1" fmla="*/ 1655928 h 1693459"/>
              <a:gd name="connsiteX2" fmla="*/ 900752 w 3712191"/>
              <a:gd name="connsiteY2" fmla="*/ 1574041 h 1693459"/>
              <a:gd name="connsiteX3" fmla="*/ 1255594 w 3712191"/>
              <a:gd name="connsiteY3" fmla="*/ 1123665 h 1693459"/>
              <a:gd name="connsiteX4" fmla="*/ 1937982 w 3712191"/>
              <a:gd name="connsiteY4" fmla="*/ 86436 h 1693459"/>
              <a:gd name="connsiteX5" fmla="*/ 2415654 w 3712191"/>
              <a:gd name="connsiteY5" fmla="*/ 605050 h 1693459"/>
              <a:gd name="connsiteX6" fmla="*/ 2715904 w 3712191"/>
              <a:gd name="connsiteY6" fmla="*/ 1519450 h 1693459"/>
              <a:gd name="connsiteX7" fmla="*/ 2975212 w 3712191"/>
              <a:gd name="connsiteY7" fmla="*/ 1642280 h 1693459"/>
              <a:gd name="connsiteX8" fmla="*/ 3712191 w 3712191"/>
              <a:gd name="connsiteY8" fmla="*/ 1683224 h 1693459"/>
              <a:gd name="connsiteX0" fmla="*/ 0 w 3712191"/>
              <a:gd name="connsiteY0" fmla="*/ 1662752 h 1686635"/>
              <a:gd name="connsiteX1" fmla="*/ 641445 w 3712191"/>
              <a:gd name="connsiteY1" fmla="*/ 1649104 h 1686635"/>
              <a:gd name="connsiteX2" fmla="*/ 900752 w 3712191"/>
              <a:gd name="connsiteY2" fmla="*/ 1567217 h 1686635"/>
              <a:gd name="connsiteX3" fmla="*/ 1255594 w 3712191"/>
              <a:gd name="connsiteY3" fmla="*/ 1116841 h 1686635"/>
              <a:gd name="connsiteX4" fmla="*/ 1937982 w 3712191"/>
              <a:gd name="connsiteY4" fmla="*/ 79612 h 1686635"/>
              <a:gd name="connsiteX5" fmla="*/ 2320119 w 3712191"/>
              <a:gd name="connsiteY5" fmla="*/ 639169 h 1686635"/>
              <a:gd name="connsiteX6" fmla="*/ 2715904 w 3712191"/>
              <a:gd name="connsiteY6" fmla="*/ 1512626 h 1686635"/>
              <a:gd name="connsiteX7" fmla="*/ 2975212 w 3712191"/>
              <a:gd name="connsiteY7" fmla="*/ 1635456 h 1686635"/>
              <a:gd name="connsiteX8" fmla="*/ 3712191 w 3712191"/>
              <a:gd name="connsiteY8" fmla="*/ 1676400 h 1686635"/>
              <a:gd name="connsiteX0" fmla="*/ 0 w 3712191"/>
              <a:gd name="connsiteY0" fmla="*/ 1705970 h 1729853"/>
              <a:gd name="connsiteX1" fmla="*/ 641445 w 3712191"/>
              <a:gd name="connsiteY1" fmla="*/ 1692322 h 1729853"/>
              <a:gd name="connsiteX2" fmla="*/ 900752 w 3712191"/>
              <a:gd name="connsiteY2" fmla="*/ 1610435 h 1729853"/>
              <a:gd name="connsiteX3" fmla="*/ 1255594 w 3712191"/>
              <a:gd name="connsiteY3" fmla="*/ 1160059 h 1729853"/>
              <a:gd name="connsiteX4" fmla="*/ 1937982 w 3712191"/>
              <a:gd name="connsiteY4" fmla="*/ 122830 h 1729853"/>
              <a:gd name="connsiteX5" fmla="*/ 2183642 w 3712191"/>
              <a:gd name="connsiteY5" fmla="*/ 423080 h 1729853"/>
              <a:gd name="connsiteX6" fmla="*/ 2320119 w 3712191"/>
              <a:gd name="connsiteY6" fmla="*/ 682387 h 1729853"/>
              <a:gd name="connsiteX7" fmla="*/ 2715904 w 3712191"/>
              <a:gd name="connsiteY7" fmla="*/ 1555844 h 1729853"/>
              <a:gd name="connsiteX8" fmla="*/ 2975212 w 3712191"/>
              <a:gd name="connsiteY8" fmla="*/ 1678674 h 1729853"/>
              <a:gd name="connsiteX9" fmla="*/ 3712191 w 3712191"/>
              <a:gd name="connsiteY9" fmla="*/ 1719618 h 1729853"/>
              <a:gd name="connsiteX0" fmla="*/ 0 w 3712191"/>
              <a:gd name="connsiteY0" fmla="*/ 1617259 h 1641142"/>
              <a:gd name="connsiteX1" fmla="*/ 641445 w 3712191"/>
              <a:gd name="connsiteY1" fmla="*/ 1603611 h 1641142"/>
              <a:gd name="connsiteX2" fmla="*/ 900752 w 3712191"/>
              <a:gd name="connsiteY2" fmla="*/ 1521724 h 1641142"/>
              <a:gd name="connsiteX3" fmla="*/ 1255594 w 3712191"/>
              <a:gd name="connsiteY3" fmla="*/ 1071348 h 1641142"/>
              <a:gd name="connsiteX4" fmla="*/ 1583140 w 3712191"/>
              <a:gd name="connsiteY4" fmla="*/ 539086 h 1641142"/>
              <a:gd name="connsiteX5" fmla="*/ 1937982 w 3712191"/>
              <a:gd name="connsiteY5" fmla="*/ 34119 h 1641142"/>
              <a:gd name="connsiteX6" fmla="*/ 2183642 w 3712191"/>
              <a:gd name="connsiteY6" fmla="*/ 334369 h 1641142"/>
              <a:gd name="connsiteX7" fmla="*/ 2320119 w 3712191"/>
              <a:gd name="connsiteY7" fmla="*/ 593676 h 1641142"/>
              <a:gd name="connsiteX8" fmla="*/ 2715904 w 3712191"/>
              <a:gd name="connsiteY8" fmla="*/ 1467133 h 1641142"/>
              <a:gd name="connsiteX9" fmla="*/ 2975212 w 3712191"/>
              <a:gd name="connsiteY9" fmla="*/ 1589963 h 1641142"/>
              <a:gd name="connsiteX10" fmla="*/ 3712191 w 3712191"/>
              <a:gd name="connsiteY10" fmla="*/ 1630907 h 1641142"/>
              <a:gd name="connsiteX0" fmla="*/ 0 w 3712191"/>
              <a:gd name="connsiteY0" fmla="*/ 1617259 h 1658202"/>
              <a:gd name="connsiteX1" fmla="*/ 641445 w 3712191"/>
              <a:gd name="connsiteY1" fmla="*/ 1603611 h 1658202"/>
              <a:gd name="connsiteX2" fmla="*/ 900752 w 3712191"/>
              <a:gd name="connsiteY2" fmla="*/ 1521724 h 1658202"/>
              <a:gd name="connsiteX3" fmla="*/ 1255594 w 3712191"/>
              <a:gd name="connsiteY3" fmla="*/ 1071348 h 1658202"/>
              <a:gd name="connsiteX4" fmla="*/ 1583140 w 3712191"/>
              <a:gd name="connsiteY4" fmla="*/ 539086 h 1658202"/>
              <a:gd name="connsiteX5" fmla="*/ 1937982 w 3712191"/>
              <a:gd name="connsiteY5" fmla="*/ 34119 h 1658202"/>
              <a:gd name="connsiteX6" fmla="*/ 2183642 w 3712191"/>
              <a:gd name="connsiteY6" fmla="*/ 334369 h 1658202"/>
              <a:gd name="connsiteX7" fmla="*/ 2320119 w 3712191"/>
              <a:gd name="connsiteY7" fmla="*/ 593676 h 1658202"/>
              <a:gd name="connsiteX8" fmla="*/ 2715904 w 3712191"/>
              <a:gd name="connsiteY8" fmla="*/ 1467133 h 1658202"/>
              <a:gd name="connsiteX9" fmla="*/ 2975212 w 3712191"/>
              <a:gd name="connsiteY9" fmla="*/ 1630906 h 1658202"/>
              <a:gd name="connsiteX10" fmla="*/ 3712191 w 3712191"/>
              <a:gd name="connsiteY10" fmla="*/ 1630907 h 1658202"/>
              <a:gd name="connsiteX0" fmla="*/ 0 w 3712191"/>
              <a:gd name="connsiteY0" fmla="*/ 1617259 h 1658202"/>
              <a:gd name="connsiteX1" fmla="*/ 641445 w 3712191"/>
              <a:gd name="connsiteY1" fmla="*/ 1603611 h 1658202"/>
              <a:gd name="connsiteX2" fmla="*/ 900752 w 3712191"/>
              <a:gd name="connsiteY2" fmla="*/ 1521724 h 1658202"/>
              <a:gd name="connsiteX3" fmla="*/ 1255594 w 3712191"/>
              <a:gd name="connsiteY3" fmla="*/ 1071348 h 1658202"/>
              <a:gd name="connsiteX4" fmla="*/ 1583140 w 3712191"/>
              <a:gd name="connsiteY4" fmla="*/ 539086 h 1658202"/>
              <a:gd name="connsiteX5" fmla="*/ 1937982 w 3712191"/>
              <a:gd name="connsiteY5" fmla="*/ 34119 h 1658202"/>
              <a:gd name="connsiteX6" fmla="*/ 2183642 w 3712191"/>
              <a:gd name="connsiteY6" fmla="*/ 334369 h 1658202"/>
              <a:gd name="connsiteX7" fmla="*/ 2470245 w 3712191"/>
              <a:gd name="connsiteY7" fmla="*/ 975813 h 1658202"/>
              <a:gd name="connsiteX8" fmla="*/ 2715904 w 3712191"/>
              <a:gd name="connsiteY8" fmla="*/ 1467133 h 1658202"/>
              <a:gd name="connsiteX9" fmla="*/ 2975212 w 3712191"/>
              <a:gd name="connsiteY9" fmla="*/ 1630906 h 1658202"/>
              <a:gd name="connsiteX10" fmla="*/ 3712191 w 3712191"/>
              <a:gd name="connsiteY10" fmla="*/ 1630907 h 1658202"/>
              <a:gd name="connsiteX0" fmla="*/ 0 w 3712191"/>
              <a:gd name="connsiteY0" fmla="*/ 1585415 h 1626358"/>
              <a:gd name="connsiteX1" fmla="*/ 641445 w 3712191"/>
              <a:gd name="connsiteY1" fmla="*/ 1571767 h 1626358"/>
              <a:gd name="connsiteX2" fmla="*/ 900752 w 3712191"/>
              <a:gd name="connsiteY2" fmla="*/ 1489880 h 1626358"/>
              <a:gd name="connsiteX3" fmla="*/ 1255594 w 3712191"/>
              <a:gd name="connsiteY3" fmla="*/ 1039504 h 1626358"/>
              <a:gd name="connsiteX4" fmla="*/ 1583140 w 3712191"/>
              <a:gd name="connsiteY4" fmla="*/ 507242 h 1626358"/>
              <a:gd name="connsiteX5" fmla="*/ 1937982 w 3712191"/>
              <a:gd name="connsiteY5" fmla="*/ 2275 h 1626358"/>
              <a:gd name="connsiteX6" fmla="*/ 2265528 w 3712191"/>
              <a:gd name="connsiteY6" fmla="*/ 493594 h 1626358"/>
              <a:gd name="connsiteX7" fmla="*/ 2470245 w 3712191"/>
              <a:gd name="connsiteY7" fmla="*/ 943969 h 1626358"/>
              <a:gd name="connsiteX8" fmla="*/ 2715904 w 3712191"/>
              <a:gd name="connsiteY8" fmla="*/ 1435289 h 1626358"/>
              <a:gd name="connsiteX9" fmla="*/ 2975212 w 3712191"/>
              <a:gd name="connsiteY9" fmla="*/ 1599062 h 1626358"/>
              <a:gd name="connsiteX10" fmla="*/ 3712191 w 3712191"/>
              <a:gd name="connsiteY10" fmla="*/ 1599063 h 1626358"/>
              <a:gd name="connsiteX0" fmla="*/ 0 w 3712191"/>
              <a:gd name="connsiteY0" fmla="*/ 1353404 h 1394347"/>
              <a:gd name="connsiteX1" fmla="*/ 641445 w 3712191"/>
              <a:gd name="connsiteY1" fmla="*/ 1339756 h 1394347"/>
              <a:gd name="connsiteX2" fmla="*/ 900752 w 3712191"/>
              <a:gd name="connsiteY2" fmla="*/ 1257869 h 1394347"/>
              <a:gd name="connsiteX3" fmla="*/ 1255594 w 3712191"/>
              <a:gd name="connsiteY3" fmla="*/ 807493 h 1394347"/>
              <a:gd name="connsiteX4" fmla="*/ 1583140 w 3712191"/>
              <a:gd name="connsiteY4" fmla="*/ 275231 h 1394347"/>
              <a:gd name="connsiteX5" fmla="*/ 1924334 w 3712191"/>
              <a:gd name="connsiteY5" fmla="*/ 2275 h 1394347"/>
              <a:gd name="connsiteX6" fmla="*/ 2265528 w 3712191"/>
              <a:gd name="connsiteY6" fmla="*/ 261583 h 1394347"/>
              <a:gd name="connsiteX7" fmla="*/ 2470245 w 3712191"/>
              <a:gd name="connsiteY7" fmla="*/ 711958 h 1394347"/>
              <a:gd name="connsiteX8" fmla="*/ 2715904 w 3712191"/>
              <a:gd name="connsiteY8" fmla="*/ 1203278 h 1394347"/>
              <a:gd name="connsiteX9" fmla="*/ 2975212 w 3712191"/>
              <a:gd name="connsiteY9" fmla="*/ 1367051 h 1394347"/>
              <a:gd name="connsiteX10" fmla="*/ 3712191 w 3712191"/>
              <a:gd name="connsiteY10" fmla="*/ 1367052 h 1394347"/>
              <a:gd name="connsiteX0" fmla="*/ 0 w 3712191"/>
              <a:gd name="connsiteY0" fmla="*/ 1353404 h 1394347"/>
              <a:gd name="connsiteX1" fmla="*/ 641445 w 3712191"/>
              <a:gd name="connsiteY1" fmla="*/ 1339756 h 1394347"/>
              <a:gd name="connsiteX2" fmla="*/ 900752 w 3712191"/>
              <a:gd name="connsiteY2" fmla="*/ 1257869 h 1394347"/>
              <a:gd name="connsiteX3" fmla="*/ 1255594 w 3712191"/>
              <a:gd name="connsiteY3" fmla="*/ 807493 h 1394347"/>
              <a:gd name="connsiteX4" fmla="*/ 1583140 w 3712191"/>
              <a:gd name="connsiteY4" fmla="*/ 275231 h 1394347"/>
              <a:gd name="connsiteX5" fmla="*/ 1924334 w 3712191"/>
              <a:gd name="connsiteY5" fmla="*/ 2275 h 1394347"/>
              <a:gd name="connsiteX6" fmla="*/ 2265528 w 3712191"/>
              <a:gd name="connsiteY6" fmla="*/ 261583 h 1394347"/>
              <a:gd name="connsiteX7" fmla="*/ 2470245 w 3712191"/>
              <a:gd name="connsiteY7" fmla="*/ 780197 h 1394347"/>
              <a:gd name="connsiteX8" fmla="*/ 2715904 w 3712191"/>
              <a:gd name="connsiteY8" fmla="*/ 1203278 h 1394347"/>
              <a:gd name="connsiteX9" fmla="*/ 2975212 w 3712191"/>
              <a:gd name="connsiteY9" fmla="*/ 1367051 h 1394347"/>
              <a:gd name="connsiteX10" fmla="*/ 3712191 w 3712191"/>
              <a:gd name="connsiteY10" fmla="*/ 1367052 h 1394347"/>
              <a:gd name="connsiteX0" fmla="*/ 0 w 3712191"/>
              <a:gd name="connsiteY0" fmla="*/ 1351129 h 1392072"/>
              <a:gd name="connsiteX1" fmla="*/ 641445 w 3712191"/>
              <a:gd name="connsiteY1" fmla="*/ 1337481 h 1392072"/>
              <a:gd name="connsiteX2" fmla="*/ 900752 w 3712191"/>
              <a:gd name="connsiteY2" fmla="*/ 1255594 h 1392072"/>
              <a:gd name="connsiteX3" fmla="*/ 1255594 w 3712191"/>
              <a:gd name="connsiteY3" fmla="*/ 805218 h 1392072"/>
              <a:gd name="connsiteX4" fmla="*/ 1583140 w 3712191"/>
              <a:gd name="connsiteY4" fmla="*/ 272956 h 1392072"/>
              <a:gd name="connsiteX5" fmla="*/ 1924334 w 3712191"/>
              <a:gd name="connsiteY5" fmla="*/ 0 h 1392072"/>
              <a:gd name="connsiteX6" fmla="*/ 2197289 w 3712191"/>
              <a:gd name="connsiteY6" fmla="*/ 272956 h 1392072"/>
              <a:gd name="connsiteX7" fmla="*/ 2470245 w 3712191"/>
              <a:gd name="connsiteY7" fmla="*/ 777922 h 1392072"/>
              <a:gd name="connsiteX8" fmla="*/ 2715904 w 3712191"/>
              <a:gd name="connsiteY8" fmla="*/ 1201003 h 1392072"/>
              <a:gd name="connsiteX9" fmla="*/ 2975212 w 3712191"/>
              <a:gd name="connsiteY9" fmla="*/ 1364776 h 1392072"/>
              <a:gd name="connsiteX10" fmla="*/ 3712191 w 3712191"/>
              <a:gd name="connsiteY10" fmla="*/ 1364777 h 1392072"/>
              <a:gd name="connsiteX0" fmla="*/ 0 w 3712191"/>
              <a:gd name="connsiteY0" fmla="*/ 1355678 h 1396621"/>
              <a:gd name="connsiteX1" fmla="*/ 641445 w 3712191"/>
              <a:gd name="connsiteY1" fmla="*/ 1342030 h 1396621"/>
              <a:gd name="connsiteX2" fmla="*/ 900752 w 3712191"/>
              <a:gd name="connsiteY2" fmla="*/ 1260143 h 1396621"/>
              <a:gd name="connsiteX3" fmla="*/ 1255594 w 3712191"/>
              <a:gd name="connsiteY3" fmla="*/ 809767 h 1396621"/>
              <a:gd name="connsiteX4" fmla="*/ 1624083 w 3712191"/>
              <a:gd name="connsiteY4" fmla="*/ 304800 h 1396621"/>
              <a:gd name="connsiteX5" fmla="*/ 1924334 w 3712191"/>
              <a:gd name="connsiteY5" fmla="*/ 4549 h 1396621"/>
              <a:gd name="connsiteX6" fmla="*/ 2197289 w 3712191"/>
              <a:gd name="connsiteY6" fmla="*/ 277505 h 1396621"/>
              <a:gd name="connsiteX7" fmla="*/ 2470245 w 3712191"/>
              <a:gd name="connsiteY7" fmla="*/ 782471 h 1396621"/>
              <a:gd name="connsiteX8" fmla="*/ 2715904 w 3712191"/>
              <a:gd name="connsiteY8" fmla="*/ 1205552 h 1396621"/>
              <a:gd name="connsiteX9" fmla="*/ 2975212 w 3712191"/>
              <a:gd name="connsiteY9" fmla="*/ 1369325 h 1396621"/>
              <a:gd name="connsiteX10" fmla="*/ 3712191 w 3712191"/>
              <a:gd name="connsiteY10" fmla="*/ 1369326 h 1396621"/>
              <a:gd name="connsiteX0" fmla="*/ 0 w 3712191"/>
              <a:gd name="connsiteY0" fmla="*/ 1364777 h 1405720"/>
              <a:gd name="connsiteX1" fmla="*/ 641445 w 3712191"/>
              <a:gd name="connsiteY1" fmla="*/ 1351129 h 1405720"/>
              <a:gd name="connsiteX2" fmla="*/ 900752 w 3712191"/>
              <a:gd name="connsiteY2" fmla="*/ 1269242 h 1405720"/>
              <a:gd name="connsiteX3" fmla="*/ 1255594 w 3712191"/>
              <a:gd name="connsiteY3" fmla="*/ 818866 h 1405720"/>
              <a:gd name="connsiteX4" fmla="*/ 1665026 w 3712191"/>
              <a:gd name="connsiteY4" fmla="*/ 204717 h 1405720"/>
              <a:gd name="connsiteX5" fmla="*/ 1924334 w 3712191"/>
              <a:gd name="connsiteY5" fmla="*/ 13648 h 1405720"/>
              <a:gd name="connsiteX6" fmla="*/ 2197289 w 3712191"/>
              <a:gd name="connsiteY6" fmla="*/ 286604 h 1405720"/>
              <a:gd name="connsiteX7" fmla="*/ 2470245 w 3712191"/>
              <a:gd name="connsiteY7" fmla="*/ 791570 h 1405720"/>
              <a:gd name="connsiteX8" fmla="*/ 2715904 w 3712191"/>
              <a:gd name="connsiteY8" fmla="*/ 1214651 h 1405720"/>
              <a:gd name="connsiteX9" fmla="*/ 2975212 w 3712191"/>
              <a:gd name="connsiteY9" fmla="*/ 1378424 h 1405720"/>
              <a:gd name="connsiteX10" fmla="*/ 3712191 w 3712191"/>
              <a:gd name="connsiteY10" fmla="*/ 1378425 h 1405720"/>
              <a:gd name="connsiteX0" fmla="*/ 0 w 3712191"/>
              <a:gd name="connsiteY0" fmla="*/ 1355678 h 1396621"/>
              <a:gd name="connsiteX1" fmla="*/ 641445 w 3712191"/>
              <a:gd name="connsiteY1" fmla="*/ 1342030 h 1396621"/>
              <a:gd name="connsiteX2" fmla="*/ 900752 w 3712191"/>
              <a:gd name="connsiteY2" fmla="*/ 1260143 h 1396621"/>
              <a:gd name="connsiteX3" fmla="*/ 1255594 w 3712191"/>
              <a:gd name="connsiteY3" fmla="*/ 809767 h 1396621"/>
              <a:gd name="connsiteX4" fmla="*/ 1665026 w 3712191"/>
              <a:gd name="connsiteY4" fmla="*/ 195618 h 1396621"/>
              <a:gd name="connsiteX5" fmla="*/ 1924334 w 3712191"/>
              <a:gd name="connsiteY5" fmla="*/ 4549 h 1396621"/>
              <a:gd name="connsiteX6" fmla="*/ 2183641 w 3712191"/>
              <a:gd name="connsiteY6" fmla="*/ 222914 h 1396621"/>
              <a:gd name="connsiteX7" fmla="*/ 2470245 w 3712191"/>
              <a:gd name="connsiteY7" fmla="*/ 782471 h 1396621"/>
              <a:gd name="connsiteX8" fmla="*/ 2715904 w 3712191"/>
              <a:gd name="connsiteY8" fmla="*/ 1205552 h 1396621"/>
              <a:gd name="connsiteX9" fmla="*/ 2975212 w 3712191"/>
              <a:gd name="connsiteY9" fmla="*/ 1369325 h 1396621"/>
              <a:gd name="connsiteX10" fmla="*/ 3712191 w 3712191"/>
              <a:gd name="connsiteY10" fmla="*/ 1369326 h 1396621"/>
              <a:gd name="connsiteX0" fmla="*/ 0 w 3712191"/>
              <a:gd name="connsiteY0" fmla="*/ 1355678 h 1396621"/>
              <a:gd name="connsiteX1" fmla="*/ 641445 w 3712191"/>
              <a:gd name="connsiteY1" fmla="*/ 1342030 h 1396621"/>
              <a:gd name="connsiteX2" fmla="*/ 900752 w 3712191"/>
              <a:gd name="connsiteY2" fmla="*/ 1260143 h 1396621"/>
              <a:gd name="connsiteX3" fmla="*/ 1392071 w 3712191"/>
              <a:gd name="connsiteY3" fmla="*/ 727880 h 1396621"/>
              <a:gd name="connsiteX4" fmla="*/ 1665026 w 3712191"/>
              <a:gd name="connsiteY4" fmla="*/ 195618 h 1396621"/>
              <a:gd name="connsiteX5" fmla="*/ 1924334 w 3712191"/>
              <a:gd name="connsiteY5" fmla="*/ 4549 h 1396621"/>
              <a:gd name="connsiteX6" fmla="*/ 2183641 w 3712191"/>
              <a:gd name="connsiteY6" fmla="*/ 222914 h 1396621"/>
              <a:gd name="connsiteX7" fmla="*/ 2470245 w 3712191"/>
              <a:gd name="connsiteY7" fmla="*/ 782471 h 1396621"/>
              <a:gd name="connsiteX8" fmla="*/ 2715904 w 3712191"/>
              <a:gd name="connsiteY8" fmla="*/ 1205552 h 1396621"/>
              <a:gd name="connsiteX9" fmla="*/ 2975212 w 3712191"/>
              <a:gd name="connsiteY9" fmla="*/ 1369325 h 1396621"/>
              <a:gd name="connsiteX10" fmla="*/ 3712191 w 3712191"/>
              <a:gd name="connsiteY10" fmla="*/ 1369326 h 1396621"/>
              <a:gd name="connsiteX0" fmla="*/ 0 w 3712191"/>
              <a:gd name="connsiteY0" fmla="*/ 1355678 h 1396621"/>
              <a:gd name="connsiteX1" fmla="*/ 641445 w 3712191"/>
              <a:gd name="connsiteY1" fmla="*/ 1342030 h 1396621"/>
              <a:gd name="connsiteX2" fmla="*/ 1119116 w 3712191"/>
              <a:gd name="connsiteY2" fmla="*/ 1246496 h 1396621"/>
              <a:gd name="connsiteX3" fmla="*/ 1392071 w 3712191"/>
              <a:gd name="connsiteY3" fmla="*/ 727880 h 1396621"/>
              <a:gd name="connsiteX4" fmla="*/ 1665026 w 3712191"/>
              <a:gd name="connsiteY4" fmla="*/ 195618 h 1396621"/>
              <a:gd name="connsiteX5" fmla="*/ 1924334 w 3712191"/>
              <a:gd name="connsiteY5" fmla="*/ 4549 h 1396621"/>
              <a:gd name="connsiteX6" fmla="*/ 2183641 w 3712191"/>
              <a:gd name="connsiteY6" fmla="*/ 222914 h 1396621"/>
              <a:gd name="connsiteX7" fmla="*/ 2470245 w 3712191"/>
              <a:gd name="connsiteY7" fmla="*/ 782471 h 1396621"/>
              <a:gd name="connsiteX8" fmla="*/ 2715904 w 3712191"/>
              <a:gd name="connsiteY8" fmla="*/ 1205552 h 1396621"/>
              <a:gd name="connsiteX9" fmla="*/ 2975212 w 3712191"/>
              <a:gd name="connsiteY9" fmla="*/ 1369325 h 1396621"/>
              <a:gd name="connsiteX10" fmla="*/ 3712191 w 3712191"/>
              <a:gd name="connsiteY10" fmla="*/ 1369326 h 1396621"/>
              <a:gd name="connsiteX0" fmla="*/ 0 w 3712191"/>
              <a:gd name="connsiteY0" fmla="*/ 1355678 h 1394346"/>
              <a:gd name="connsiteX1" fmla="*/ 641445 w 3712191"/>
              <a:gd name="connsiteY1" fmla="*/ 1342030 h 1394346"/>
              <a:gd name="connsiteX2" fmla="*/ 1119116 w 3712191"/>
              <a:gd name="connsiteY2" fmla="*/ 1246496 h 1394346"/>
              <a:gd name="connsiteX3" fmla="*/ 1392071 w 3712191"/>
              <a:gd name="connsiteY3" fmla="*/ 727880 h 1394346"/>
              <a:gd name="connsiteX4" fmla="*/ 1665026 w 3712191"/>
              <a:gd name="connsiteY4" fmla="*/ 195618 h 1394346"/>
              <a:gd name="connsiteX5" fmla="*/ 1924334 w 3712191"/>
              <a:gd name="connsiteY5" fmla="*/ 4549 h 1394346"/>
              <a:gd name="connsiteX6" fmla="*/ 2183641 w 3712191"/>
              <a:gd name="connsiteY6" fmla="*/ 222914 h 1394346"/>
              <a:gd name="connsiteX7" fmla="*/ 2470245 w 3712191"/>
              <a:gd name="connsiteY7" fmla="*/ 782471 h 1394346"/>
              <a:gd name="connsiteX8" fmla="*/ 2661313 w 3712191"/>
              <a:gd name="connsiteY8" fmla="*/ 1219200 h 1394346"/>
              <a:gd name="connsiteX9" fmla="*/ 2975212 w 3712191"/>
              <a:gd name="connsiteY9" fmla="*/ 1369325 h 1394346"/>
              <a:gd name="connsiteX10" fmla="*/ 3712191 w 3712191"/>
              <a:gd name="connsiteY10" fmla="*/ 1369326 h 1394346"/>
              <a:gd name="connsiteX0" fmla="*/ 0 w 3712191"/>
              <a:gd name="connsiteY0" fmla="*/ 1355678 h 1394346"/>
              <a:gd name="connsiteX1" fmla="*/ 641445 w 3712191"/>
              <a:gd name="connsiteY1" fmla="*/ 1342030 h 1394346"/>
              <a:gd name="connsiteX2" fmla="*/ 1119116 w 3712191"/>
              <a:gd name="connsiteY2" fmla="*/ 1246496 h 1394346"/>
              <a:gd name="connsiteX3" fmla="*/ 1392071 w 3712191"/>
              <a:gd name="connsiteY3" fmla="*/ 727880 h 1394346"/>
              <a:gd name="connsiteX4" fmla="*/ 1665026 w 3712191"/>
              <a:gd name="connsiteY4" fmla="*/ 195618 h 1394346"/>
              <a:gd name="connsiteX5" fmla="*/ 1924334 w 3712191"/>
              <a:gd name="connsiteY5" fmla="*/ 4549 h 1394346"/>
              <a:gd name="connsiteX6" fmla="*/ 2183641 w 3712191"/>
              <a:gd name="connsiteY6" fmla="*/ 222914 h 1394346"/>
              <a:gd name="connsiteX7" fmla="*/ 2429302 w 3712191"/>
              <a:gd name="connsiteY7" fmla="*/ 768823 h 1394346"/>
              <a:gd name="connsiteX8" fmla="*/ 2661313 w 3712191"/>
              <a:gd name="connsiteY8" fmla="*/ 1219200 h 1394346"/>
              <a:gd name="connsiteX9" fmla="*/ 2975212 w 3712191"/>
              <a:gd name="connsiteY9" fmla="*/ 1369325 h 1394346"/>
              <a:gd name="connsiteX10" fmla="*/ 3712191 w 3712191"/>
              <a:gd name="connsiteY10" fmla="*/ 1369326 h 1394346"/>
              <a:gd name="connsiteX0" fmla="*/ 0 w 3712191"/>
              <a:gd name="connsiteY0" fmla="*/ 1355678 h 1394346"/>
              <a:gd name="connsiteX1" fmla="*/ 641445 w 3712191"/>
              <a:gd name="connsiteY1" fmla="*/ 1342030 h 1394346"/>
              <a:gd name="connsiteX2" fmla="*/ 1119116 w 3712191"/>
              <a:gd name="connsiteY2" fmla="*/ 1246496 h 1394346"/>
              <a:gd name="connsiteX3" fmla="*/ 1392071 w 3712191"/>
              <a:gd name="connsiteY3" fmla="*/ 727880 h 1394346"/>
              <a:gd name="connsiteX4" fmla="*/ 1665026 w 3712191"/>
              <a:gd name="connsiteY4" fmla="*/ 195618 h 1394346"/>
              <a:gd name="connsiteX5" fmla="*/ 1924334 w 3712191"/>
              <a:gd name="connsiteY5" fmla="*/ 4549 h 1394346"/>
              <a:gd name="connsiteX6" fmla="*/ 2183641 w 3712191"/>
              <a:gd name="connsiteY6" fmla="*/ 222914 h 1394346"/>
              <a:gd name="connsiteX7" fmla="*/ 2456597 w 3712191"/>
              <a:gd name="connsiteY7" fmla="*/ 782471 h 1394346"/>
              <a:gd name="connsiteX8" fmla="*/ 2661313 w 3712191"/>
              <a:gd name="connsiteY8" fmla="*/ 1219200 h 1394346"/>
              <a:gd name="connsiteX9" fmla="*/ 2975212 w 3712191"/>
              <a:gd name="connsiteY9" fmla="*/ 1369325 h 1394346"/>
              <a:gd name="connsiteX10" fmla="*/ 3712191 w 3712191"/>
              <a:gd name="connsiteY10" fmla="*/ 1369326 h 1394346"/>
              <a:gd name="connsiteX0" fmla="*/ 0 w 3712191"/>
              <a:gd name="connsiteY0" fmla="*/ 1355678 h 1398896"/>
              <a:gd name="connsiteX1" fmla="*/ 641445 w 3712191"/>
              <a:gd name="connsiteY1" fmla="*/ 1342030 h 1398896"/>
              <a:gd name="connsiteX2" fmla="*/ 1119116 w 3712191"/>
              <a:gd name="connsiteY2" fmla="*/ 1246496 h 1398896"/>
              <a:gd name="connsiteX3" fmla="*/ 1392071 w 3712191"/>
              <a:gd name="connsiteY3" fmla="*/ 727880 h 1398896"/>
              <a:gd name="connsiteX4" fmla="*/ 1665026 w 3712191"/>
              <a:gd name="connsiteY4" fmla="*/ 195618 h 1398896"/>
              <a:gd name="connsiteX5" fmla="*/ 1924334 w 3712191"/>
              <a:gd name="connsiteY5" fmla="*/ 4549 h 1398896"/>
              <a:gd name="connsiteX6" fmla="*/ 2183641 w 3712191"/>
              <a:gd name="connsiteY6" fmla="*/ 222914 h 1398896"/>
              <a:gd name="connsiteX7" fmla="*/ 2456597 w 3712191"/>
              <a:gd name="connsiteY7" fmla="*/ 782471 h 1398896"/>
              <a:gd name="connsiteX8" fmla="*/ 2688609 w 3712191"/>
              <a:gd name="connsiteY8" fmla="*/ 1301087 h 1398896"/>
              <a:gd name="connsiteX9" fmla="*/ 2975212 w 3712191"/>
              <a:gd name="connsiteY9" fmla="*/ 1369325 h 1398896"/>
              <a:gd name="connsiteX10" fmla="*/ 3712191 w 3712191"/>
              <a:gd name="connsiteY10" fmla="*/ 1369326 h 1398896"/>
              <a:gd name="connsiteX0" fmla="*/ 0 w 3712191"/>
              <a:gd name="connsiteY0" fmla="*/ 1355678 h 1385248"/>
              <a:gd name="connsiteX1" fmla="*/ 641445 w 3712191"/>
              <a:gd name="connsiteY1" fmla="*/ 1342030 h 1385248"/>
              <a:gd name="connsiteX2" fmla="*/ 1119116 w 3712191"/>
              <a:gd name="connsiteY2" fmla="*/ 1246496 h 1385248"/>
              <a:gd name="connsiteX3" fmla="*/ 1392071 w 3712191"/>
              <a:gd name="connsiteY3" fmla="*/ 727880 h 1385248"/>
              <a:gd name="connsiteX4" fmla="*/ 1665026 w 3712191"/>
              <a:gd name="connsiteY4" fmla="*/ 195618 h 1385248"/>
              <a:gd name="connsiteX5" fmla="*/ 1924334 w 3712191"/>
              <a:gd name="connsiteY5" fmla="*/ 4549 h 1385248"/>
              <a:gd name="connsiteX6" fmla="*/ 2183641 w 3712191"/>
              <a:gd name="connsiteY6" fmla="*/ 222914 h 1385248"/>
              <a:gd name="connsiteX7" fmla="*/ 2456597 w 3712191"/>
              <a:gd name="connsiteY7" fmla="*/ 782471 h 1385248"/>
              <a:gd name="connsiteX8" fmla="*/ 2647666 w 3712191"/>
              <a:gd name="connsiteY8" fmla="*/ 1287439 h 1385248"/>
              <a:gd name="connsiteX9" fmla="*/ 2975212 w 3712191"/>
              <a:gd name="connsiteY9" fmla="*/ 1369325 h 1385248"/>
              <a:gd name="connsiteX10" fmla="*/ 3712191 w 3712191"/>
              <a:gd name="connsiteY10" fmla="*/ 1369326 h 1385248"/>
              <a:gd name="connsiteX0" fmla="*/ 0 w 3712191"/>
              <a:gd name="connsiteY0" fmla="*/ 1355678 h 1392072"/>
              <a:gd name="connsiteX1" fmla="*/ 641445 w 3712191"/>
              <a:gd name="connsiteY1" fmla="*/ 1342030 h 1392072"/>
              <a:gd name="connsiteX2" fmla="*/ 1119116 w 3712191"/>
              <a:gd name="connsiteY2" fmla="*/ 1246496 h 1392072"/>
              <a:gd name="connsiteX3" fmla="*/ 1392071 w 3712191"/>
              <a:gd name="connsiteY3" fmla="*/ 727880 h 1392072"/>
              <a:gd name="connsiteX4" fmla="*/ 1665026 w 3712191"/>
              <a:gd name="connsiteY4" fmla="*/ 195618 h 1392072"/>
              <a:gd name="connsiteX5" fmla="*/ 1924334 w 3712191"/>
              <a:gd name="connsiteY5" fmla="*/ 4549 h 1392072"/>
              <a:gd name="connsiteX6" fmla="*/ 2183641 w 3712191"/>
              <a:gd name="connsiteY6" fmla="*/ 222914 h 1392072"/>
              <a:gd name="connsiteX7" fmla="*/ 2415654 w 3712191"/>
              <a:gd name="connsiteY7" fmla="*/ 741527 h 1392072"/>
              <a:gd name="connsiteX8" fmla="*/ 2647666 w 3712191"/>
              <a:gd name="connsiteY8" fmla="*/ 1287439 h 1392072"/>
              <a:gd name="connsiteX9" fmla="*/ 2975212 w 3712191"/>
              <a:gd name="connsiteY9" fmla="*/ 1369325 h 1392072"/>
              <a:gd name="connsiteX10" fmla="*/ 3712191 w 3712191"/>
              <a:gd name="connsiteY10" fmla="*/ 1369326 h 1392072"/>
              <a:gd name="connsiteX0" fmla="*/ 0 w 3712191"/>
              <a:gd name="connsiteY0" fmla="*/ 1355678 h 1385248"/>
              <a:gd name="connsiteX1" fmla="*/ 641445 w 3712191"/>
              <a:gd name="connsiteY1" fmla="*/ 1342030 h 1385248"/>
              <a:gd name="connsiteX2" fmla="*/ 1119116 w 3712191"/>
              <a:gd name="connsiteY2" fmla="*/ 1246496 h 1385248"/>
              <a:gd name="connsiteX3" fmla="*/ 1392071 w 3712191"/>
              <a:gd name="connsiteY3" fmla="*/ 727880 h 1385248"/>
              <a:gd name="connsiteX4" fmla="*/ 1665026 w 3712191"/>
              <a:gd name="connsiteY4" fmla="*/ 195618 h 1385248"/>
              <a:gd name="connsiteX5" fmla="*/ 1924334 w 3712191"/>
              <a:gd name="connsiteY5" fmla="*/ 4549 h 1385248"/>
              <a:gd name="connsiteX6" fmla="*/ 2183641 w 3712191"/>
              <a:gd name="connsiteY6" fmla="*/ 222914 h 1385248"/>
              <a:gd name="connsiteX7" fmla="*/ 2415654 w 3712191"/>
              <a:gd name="connsiteY7" fmla="*/ 741527 h 1385248"/>
              <a:gd name="connsiteX8" fmla="*/ 2661314 w 3712191"/>
              <a:gd name="connsiteY8" fmla="*/ 1273791 h 1385248"/>
              <a:gd name="connsiteX9" fmla="*/ 2975212 w 3712191"/>
              <a:gd name="connsiteY9" fmla="*/ 1369325 h 1385248"/>
              <a:gd name="connsiteX10" fmla="*/ 3712191 w 3712191"/>
              <a:gd name="connsiteY10" fmla="*/ 1369326 h 1385248"/>
              <a:gd name="connsiteX0" fmla="*/ 0 w 2975212"/>
              <a:gd name="connsiteY0" fmla="*/ 1355678 h 1378424"/>
              <a:gd name="connsiteX1" fmla="*/ 641445 w 2975212"/>
              <a:gd name="connsiteY1" fmla="*/ 1342030 h 1378424"/>
              <a:gd name="connsiteX2" fmla="*/ 1119116 w 2975212"/>
              <a:gd name="connsiteY2" fmla="*/ 1246496 h 1378424"/>
              <a:gd name="connsiteX3" fmla="*/ 1392071 w 2975212"/>
              <a:gd name="connsiteY3" fmla="*/ 727880 h 1378424"/>
              <a:gd name="connsiteX4" fmla="*/ 1665026 w 2975212"/>
              <a:gd name="connsiteY4" fmla="*/ 195618 h 1378424"/>
              <a:gd name="connsiteX5" fmla="*/ 1924334 w 2975212"/>
              <a:gd name="connsiteY5" fmla="*/ 4549 h 1378424"/>
              <a:gd name="connsiteX6" fmla="*/ 2183641 w 2975212"/>
              <a:gd name="connsiteY6" fmla="*/ 222914 h 1378424"/>
              <a:gd name="connsiteX7" fmla="*/ 2415654 w 2975212"/>
              <a:gd name="connsiteY7" fmla="*/ 741527 h 1378424"/>
              <a:gd name="connsiteX8" fmla="*/ 2661314 w 2975212"/>
              <a:gd name="connsiteY8" fmla="*/ 1273791 h 1378424"/>
              <a:gd name="connsiteX9" fmla="*/ 2975212 w 2975212"/>
              <a:gd name="connsiteY9" fmla="*/ 1369325 h 1378424"/>
              <a:gd name="connsiteX0" fmla="*/ 0 w 2333767"/>
              <a:gd name="connsiteY0" fmla="*/ 1342030 h 1378424"/>
              <a:gd name="connsiteX1" fmla="*/ 477671 w 2333767"/>
              <a:gd name="connsiteY1" fmla="*/ 1246496 h 1378424"/>
              <a:gd name="connsiteX2" fmla="*/ 750626 w 2333767"/>
              <a:gd name="connsiteY2" fmla="*/ 727880 h 1378424"/>
              <a:gd name="connsiteX3" fmla="*/ 1023581 w 2333767"/>
              <a:gd name="connsiteY3" fmla="*/ 195618 h 1378424"/>
              <a:gd name="connsiteX4" fmla="*/ 1282889 w 2333767"/>
              <a:gd name="connsiteY4" fmla="*/ 4549 h 1378424"/>
              <a:gd name="connsiteX5" fmla="*/ 1542196 w 2333767"/>
              <a:gd name="connsiteY5" fmla="*/ 222914 h 1378424"/>
              <a:gd name="connsiteX6" fmla="*/ 1774209 w 2333767"/>
              <a:gd name="connsiteY6" fmla="*/ 741527 h 1378424"/>
              <a:gd name="connsiteX7" fmla="*/ 2019869 w 2333767"/>
              <a:gd name="connsiteY7" fmla="*/ 1273791 h 1378424"/>
              <a:gd name="connsiteX8" fmla="*/ 2333767 w 2333767"/>
              <a:gd name="connsiteY8" fmla="*/ 1369325 h 1378424"/>
              <a:gd name="connsiteX0" fmla="*/ 0 w 2238233"/>
              <a:gd name="connsiteY0" fmla="*/ 1342030 h 1378424"/>
              <a:gd name="connsiteX1" fmla="*/ 382137 w 2238233"/>
              <a:gd name="connsiteY1" fmla="*/ 1246496 h 1378424"/>
              <a:gd name="connsiteX2" fmla="*/ 655092 w 2238233"/>
              <a:gd name="connsiteY2" fmla="*/ 727880 h 1378424"/>
              <a:gd name="connsiteX3" fmla="*/ 928047 w 2238233"/>
              <a:gd name="connsiteY3" fmla="*/ 195618 h 1378424"/>
              <a:gd name="connsiteX4" fmla="*/ 1187355 w 2238233"/>
              <a:gd name="connsiteY4" fmla="*/ 4549 h 1378424"/>
              <a:gd name="connsiteX5" fmla="*/ 1446662 w 2238233"/>
              <a:gd name="connsiteY5" fmla="*/ 222914 h 1378424"/>
              <a:gd name="connsiteX6" fmla="*/ 1678675 w 2238233"/>
              <a:gd name="connsiteY6" fmla="*/ 741527 h 1378424"/>
              <a:gd name="connsiteX7" fmla="*/ 1924335 w 2238233"/>
              <a:gd name="connsiteY7" fmla="*/ 1273791 h 1378424"/>
              <a:gd name="connsiteX8" fmla="*/ 2238233 w 2238233"/>
              <a:gd name="connsiteY8" fmla="*/ 1369325 h 1378424"/>
              <a:gd name="connsiteX0" fmla="*/ 0 w 2238233"/>
              <a:gd name="connsiteY0" fmla="*/ 1342030 h 1378424"/>
              <a:gd name="connsiteX1" fmla="*/ 122830 w 2238233"/>
              <a:gd name="connsiteY1" fmla="*/ 1342029 h 1378424"/>
              <a:gd name="connsiteX2" fmla="*/ 382137 w 2238233"/>
              <a:gd name="connsiteY2" fmla="*/ 1246496 h 1378424"/>
              <a:gd name="connsiteX3" fmla="*/ 655092 w 2238233"/>
              <a:gd name="connsiteY3" fmla="*/ 727880 h 1378424"/>
              <a:gd name="connsiteX4" fmla="*/ 928047 w 2238233"/>
              <a:gd name="connsiteY4" fmla="*/ 195618 h 1378424"/>
              <a:gd name="connsiteX5" fmla="*/ 1187355 w 2238233"/>
              <a:gd name="connsiteY5" fmla="*/ 4549 h 1378424"/>
              <a:gd name="connsiteX6" fmla="*/ 1446662 w 2238233"/>
              <a:gd name="connsiteY6" fmla="*/ 222914 h 1378424"/>
              <a:gd name="connsiteX7" fmla="*/ 1678675 w 2238233"/>
              <a:gd name="connsiteY7" fmla="*/ 741527 h 1378424"/>
              <a:gd name="connsiteX8" fmla="*/ 1924335 w 2238233"/>
              <a:gd name="connsiteY8" fmla="*/ 1273791 h 1378424"/>
              <a:gd name="connsiteX9" fmla="*/ 2238233 w 2238233"/>
              <a:gd name="connsiteY9" fmla="*/ 1369325 h 1378424"/>
              <a:gd name="connsiteX0" fmla="*/ 0 w 2238233"/>
              <a:gd name="connsiteY0" fmla="*/ 1342030 h 1378424"/>
              <a:gd name="connsiteX1" fmla="*/ 382137 w 2238233"/>
              <a:gd name="connsiteY1" fmla="*/ 1246496 h 1378424"/>
              <a:gd name="connsiteX2" fmla="*/ 655092 w 2238233"/>
              <a:gd name="connsiteY2" fmla="*/ 727880 h 1378424"/>
              <a:gd name="connsiteX3" fmla="*/ 928047 w 2238233"/>
              <a:gd name="connsiteY3" fmla="*/ 195618 h 1378424"/>
              <a:gd name="connsiteX4" fmla="*/ 1187355 w 2238233"/>
              <a:gd name="connsiteY4" fmla="*/ 4549 h 1378424"/>
              <a:gd name="connsiteX5" fmla="*/ 1446662 w 2238233"/>
              <a:gd name="connsiteY5" fmla="*/ 222914 h 1378424"/>
              <a:gd name="connsiteX6" fmla="*/ 1678675 w 2238233"/>
              <a:gd name="connsiteY6" fmla="*/ 741527 h 1378424"/>
              <a:gd name="connsiteX7" fmla="*/ 1924335 w 2238233"/>
              <a:gd name="connsiteY7" fmla="*/ 1273791 h 1378424"/>
              <a:gd name="connsiteX8" fmla="*/ 2238233 w 2238233"/>
              <a:gd name="connsiteY8" fmla="*/ 1369325 h 1378424"/>
              <a:gd name="connsiteX0" fmla="*/ 0 w 2165081"/>
              <a:gd name="connsiteY0" fmla="*/ 1371290 h 1378424"/>
              <a:gd name="connsiteX1" fmla="*/ 308985 w 2165081"/>
              <a:gd name="connsiteY1" fmla="*/ 1246496 h 1378424"/>
              <a:gd name="connsiteX2" fmla="*/ 581940 w 2165081"/>
              <a:gd name="connsiteY2" fmla="*/ 727880 h 1378424"/>
              <a:gd name="connsiteX3" fmla="*/ 854895 w 2165081"/>
              <a:gd name="connsiteY3" fmla="*/ 195618 h 1378424"/>
              <a:gd name="connsiteX4" fmla="*/ 1114203 w 2165081"/>
              <a:gd name="connsiteY4" fmla="*/ 4549 h 1378424"/>
              <a:gd name="connsiteX5" fmla="*/ 1373510 w 2165081"/>
              <a:gd name="connsiteY5" fmla="*/ 222914 h 1378424"/>
              <a:gd name="connsiteX6" fmla="*/ 1605523 w 2165081"/>
              <a:gd name="connsiteY6" fmla="*/ 741527 h 1378424"/>
              <a:gd name="connsiteX7" fmla="*/ 1851183 w 2165081"/>
              <a:gd name="connsiteY7" fmla="*/ 1273791 h 1378424"/>
              <a:gd name="connsiteX8" fmla="*/ 2165081 w 2165081"/>
              <a:gd name="connsiteY8" fmla="*/ 1369325 h 1378424"/>
              <a:gd name="connsiteX0" fmla="*/ 0 w 2165081"/>
              <a:gd name="connsiteY0" fmla="*/ 1371290 h 1378424"/>
              <a:gd name="connsiteX1" fmla="*/ 308985 w 2165081"/>
              <a:gd name="connsiteY1" fmla="*/ 1268442 h 1378424"/>
              <a:gd name="connsiteX2" fmla="*/ 581940 w 2165081"/>
              <a:gd name="connsiteY2" fmla="*/ 727880 h 1378424"/>
              <a:gd name="connsiteX3" fmla="*/ 854895 w 2165081"/>
              <a:gd name="connsiteY3" fmla="*/ 195618 h 1378424"/>
              <a:gd name="connsiteX4" fmla="*/ 1114203 w 2165081"/>
              <a:gd name="connsiteY4" fmla="*/ 4549 h 1378424"/>
              <a:gd name="connsiteX5" fmla="*/ 1373510 w 2165081"/>
              <a:gd name="connsiteY5" fmla="*/ 222914 h 1378424"/>
              <a:gd name="connsiteX6" fmla="*/ 1605523 w 2165081"/>
              <a:gd name="connsiteY6" fmla="*/ 741527 h 1378424"/>
              <a:gd name="connsiteX7" fmla="*/ 1851183 w 2165081"/>
              <a:gd name="connsiteY7" fmla="*/ 1273791 h 1378424"/>
              <a:gd name="connsiteX8" fmla="*/ 2165081 w 2165081"/>
              <a:gd name="connsiteY8" fmla="*/ 1369325 h 1378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5081" h="1378424">
                <a:moveTo>
                  <a:pt x="0" y="1371290"/>
                </a:moveTo>
                <a:cubicBezTo>
                  <a:pt x="79612" y="1351387"/>
                  <a:pt x="211995" y="1375677"/>
                  <a:pt x="308985" y="1268442"/>
                </a:cubicBezTo>
                <a:cubicBezTo>
                  <a:pt x="405975" y="1161207"/>
                  <a:pt x="490955" y="906684"/>
                  <a:pt x="581940" y="727880"/>
                </a:cubicBezTo>
                <a:cubicBezTo>
                  <a:pt x="672925" y="549076"/>
                  <a:pt x="766185" y="316173"/>
                  <a:pt x="854895" y="195618"/>
                </a:cubicBezTo>
                <a:cubicBezTo>
                  <a:pt x="943605" y="75063"/>
                  <a:pt x="1027767" y="0"/>
                  <a:pt x="1114203" y="4549"/>
                </a:cubicBezTo>
                <a:cubicBezTo>
                  <a:pt x="1200639" y="9098"/>
                  <a:pt x="1291623" y="100084"/>
                  <a:pt x="1373510" y="222914"/>
                </a:cubicBezTo>
                <a:cubicBezTo>
                  <a:pt x="1455397" y="345744"/>
                  <a:pt x="1525911" y="566381"/>
                  <a:pt x="1605523" y="741527"/>
                </a:cubicBezTo>
                <a:cubicBezTo>
                  <a:pt x="1685135" y="916673"/>
                  <a:pt x="1757923" y="1169158"/>
                  <a:pt x="1851183" y="1273791"/>
                </a:cubicBezTo>
                <a:cubicBezTo>
                  <a:pt x="1944443" y="1378424"/>
                  <a:pt x="1989935" y="1353403"/>
                  <a:pt x="2165081" y="1369325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0" name="CaixaDeTexto 129"/>
          <p:cNvSpPr txBox="1"/>
          <p:nvPr/>
        </p:nvSpPr>
        <p:spPr>
          <a:xfrm>
            <a:off x="1618843" y="2137159"/>
            <a:ext cx="66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 smtClean="0">
                <a:solidFill>
                  <a:srgbClr val="FF0000"/>
                </a:solidFill>
                <a:cs typeface="Times New Roman" pitchFamily="18" charset="0"/>
              </a:rPr>
              <a:t>s</a:t>
            </a:r>
            <a:r>
              <a:rPr lang="pt-B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pt-BR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pt-B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pt-BR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128" grpId="0" animBg="1"/>
      <p:bldP spid="129" grpId="0" animBg="1"/>
      <p:bldP spid="1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tângulo 130"/>
          <p:cNvSpPr/>
          <p:nvPr/>
        </p:nvSpPr>
        <p:spPr>
          <a:xfrm>
            <a:off x="4701641" y="1663272"/>
            <a:ext cx="1816926" cy="1690780"/>
          </a:xfrm>
          <a:prstGeom prst="rect">
            <a:avLst/>
          </a:prstGeom>
          <a:solidFill>
            <a:schemeClr val="accent6">
              <a:lumMod val="75000"/>
              <a:alpha val="6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Análise Espectral (Blocos)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85852" y="1143966"/>
            <a:ext cx="7572428" cy="5000660"/>
          </a:xfrm>
        </p:spPr>
        <p:txBody>
          <a:bodyPr/>
          <a:lstStyle/>
          <a:p>
            <a:r>
              <a:rPr lang="pt-BR" dirty="0" smtClean="0"/>
              <a:t>Não-Paramétrica (via DFT</a:t>
            </a:r>
            <a:r>
              <a:rPr lang="pt-BR" i="1" baseline="-25000" dirty="0" smtClean="0"/>
              <a:t>N</a:t>
            </a:r>
            <a:r>
              <a:rPr lang="pt-BR" dirty="0" smtClean="0"/>
              <a:t>)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17 a 20 de janeiro de 2011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LNCC-PV 2011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25</a:t>
            </a:fld>
            <a:endParaRPr lang="en-GB" dirty="0"/>
          </a:p>
        </p:txBody>
      </p:sp>
      <p:grpSp>
        <p:nvGrpSpPr>
          <p:cNvPr id="129" name="Grupo 128"/>
          <p:cNvGrpSpPr/>
          <p:nvPr/>
        </p:nvGrpSpPr>
        <p:grpSpPr>
          <a:xfrm>
            <a:off x="-4493" y="3679371"/>
            <a:ext cx="9433581" cy="1611601"/>
            <a:chOff x="-4493" y="3757950"/>
            <a:chExt cx="9433581" cy="1837831"/>
          </a:xfrm>
        </p:grpSpPr>
        <p:grpSp>
          <p:nvGrpSpPr>
            <p:cNvPr id="7" name="Grupo 52"/>
            <p:cNvGrpSpPr/>
            <p:nvPr/>
          </p:nvGrpSpPr>
          <p:grpSpPr>
            <a:xfrm>
              <a:off x="-4493" y="3759925"/>
              <a:ext cx="3915539" cy="1834075"/>
              <a:chOff x="479047" y="1604103"/>
              <a:chExt cx="3915539" cy="2257927"/>
            </a:xfrm>
            <a:scene3d>
              <a:camera prst="orthographicFront">
                <a:rot lat="3000000" lon="18600000" rev="1200000"/>
              </a:camera>
              <a:lightRig rig="threePt" dir="t"/>
            </a:scene3d>
          </p:grpSpPr>
          <p:sp>
            <p:nvSpPr>
              <p:cNvPr id="54" name="Forma livre 53"/>
              <p:cNvSpPr/>
              <p:nvPr/>
            </p:nvSpPr>
            <p:spPr>
              <a:xfrm>
                <a:off x="709684" y="2138257"/>
                <a:ext cx="3125337" cy="1045085"/>
              </a:xfrm>
              <a:custGeom>
                <a:avLst/>
                <a:gdLst>
                  <a:gd name="connsiteX0" fmla="*/ 0 w 3125337"/>
                  <a:gd name="connsiteY0" fmla="*/ 1078174 h 1344306"/>
                  <a:gd name="connsiteX1" fmla="*/ 354841 w 3125337"/>
                  <a:gd name="connsiteY1" fmla="*/ 368490 h 1344306"/>
                  <a:gd name="connsiteX2" fmla="*/ 682388 w 3125337"/>
                  <a:gd name="connsiteY2" fmla="*/ 559559 h 1344306"/>
                  <a:gd name="connsiteX3" fmla="*/ 1009934 w 3125337"/>
                  <a:gd name="connsiteY3" fmla="*/ 27296 h 1344306"/>
                  <a:gd name="connsiteX4" fmla="*/ 1351128 w 3125337"/>
                  <a:gd name="connsiteY4" fmla="*/ 395786 h 1344306"/>
                  <a:gd name="connsiteX5" fmla="*/ 1692322 w 3125337"/>
                  <a:gd name="connsiteY5" fmla="*/ 1091822 h 1344306"/>
                  <a:gd name="connsiteX6" fmla="*/ 2033516 w 3125337"/>
                  <a:gd name="connsiteY6" fmla="*/ 1269243 h 1344306"/>
                  <a:gd name="connsiteX7" fmla="*/ 2374710 w 3125337"/>
                  <a:gd name="connsiteY7" fmla="*/ 641446 h 1344306"/>
                  <a:gd name="connsiteX8" fmla="*/ 2729552 w 3125337"/>
                  <a:gd name="connsiteY8" fmla="*/ 1037231 h 1344306"/>
                  <a:gd name="connsiteX9" fmla="*/ 3125337 w 3125337"/>
                  <a:gd name="connsiteY9" fmla="*/ 1323834 h 1344306"/>
                  <a:gd name="connsiteX0" fmla="*/ 0 w 3125337"/>
                  <a:gd name="connsiteY0" fmla="*/ 1071960 h 1338092"/>
                  <a:gd name="connsiteX1" fmla="*/ 354841 w 3125337"/>
                  <a:gd name="connsiteY1" fmla="*/ 362276 h 1338092"/>
                  <a:gd name="connsiteX2" fmla="*/ 709683 w 3125337"/>
                  <a:gd name="connsiteY2" fmla="*/ 516065 h 1338092"/>
                  <a:gd name="connsiteX3" fmla="*/ 1009934 w 3125337"/>
                  <a:gd name="connsiteY3" fmla="*/ 21082 h 1338092"/>
                  <a:gd name="connsiteX4" fmla="*/ 1351128 w 3125337"/>
                  <a:gd name="connsiteY4" fmla="*/ 389572 h 1338092"/>
                  <a:gd name="connsiteX5" fmla="*/ 1692322 w 3125337"/>
                  <a:gd name="connsiteY5" fmla="*/ 1085608 h 1338092"/>
                  <a:gd name="connsiteX6" fmla="*/ 2033516 w 3125337"/>
                  <a:gd name="connsiteY6" fmla="*/ 1263029 h 1338092"/>
                  <a:gd name="connsiteX7" fmla="*/ 2374710 w 3125337"/>
                  <a:gd name="connsiteY7" fmla="*/ 635232 h 1338092"/>
                  <a:gd name="connsiteX8" fmla="*/ 2729552 w 3125337"/>
                  <a:gd name="connsiteY8" fmla="*/ 1031017 h 1338092"/>
                  <a:gd name="connsiteX9" fmla="*/ 3125337 w 3125337"/>
                  <a:gd name="connsiteY9" fmla="*/ 1317620 h 1338092"/>
                  <a:gd name="connsiteX0" fmla="*/ 0 w 3125337"/>
                  <a:gd name="connsiteY0" fmla="*/ 1079416 h 1345548"/>
                  <a:gd name="connsiteX1" fmla="*/ 354841 w 3125337"/>
                  <a:gd name="connsiteY1" fmla="*/ 369732 h 1345548"/>
                  <a:gd name="connsiteX2" fmla="*/ 709683 w 3125337"/>
                  <a:gd name="connsiteY2" fmla="*/ 523521 h 1345548"/>
                  <a:gd name="connsiteX3" fmla="*/ 1009934 w 3125337"/>
                  <a:gd name="connsiteY3" fmla="*/ 28538 h 1345548"/>
                  <a:gd name="connsiteX4" fmla="*/ 1357952 w 3125337"/>
                  <a:gd name="connsiteY4" fmla="*/ 352292 h 1345548"/>
                  <a:gd name="connsiteX5" fmla="*/ 1692322 w 3125337"/>
                  <a:gd name="connsiteY5" fmla="*/ 1093064 h 1345548"/>
                  <a:gd name="connsiteX6" fmla="*/ 2033516 w 3125337"/>
                  <a:gd name="connsiteY6" fmla="*/ 1270485 h 1345548"/>
                  <a:gd name="connsiteX7" fmla="*/ 2374710 w 3125337"/>
                  <a:gd name="connsiteY7" fmla="*/ 642688 h 1345548"/>
                  <a:gd name="connsiteX8" fmla="*/ 2729552 w 3125337"/>
                  <a:gd name="connsiteY8" fmla="*/ 1038473 h 1345548"/>
                  <a:gd name="connsiteX9" fmla="*/ 3125337 w 3125337"/>
                  <a:gd name="connsiteY9" fmla="*/ 1325076 h 1345548"/>
                  <a:gd name="connsiteX0" fmla="*/ 0 w 3125337"/>
                  <a:gd name="connsiteY0" fmla="*/ 1079416 h 1330634"/>
                  <a:gd name="connsiteX1" fmla="*/ 354841 w 3125337"/>
                  <a:gd name="connsiteY1" fmla="*/ 369732 h 1330634"/>
                  <a:gd name="connsiteX2" fmla="*/ 709683 w 3125337"/>
                  <a:gd name="connsiteY2" fmla="*/ 523521 h 1330634"/>
                  <a:gd name="connsiteX3" fmla="*/ 1009934 w 3125337"/>
                  <a:gd name="connsiteY3" fmla="*/ 28538 h 1330634"/>
                  <a:gd name="connsiteX4" fmla="*/ 1357952 w 3125337"/>
                  <a:gd name="connsiteY4" fmla="*/ 352292 h 1330634"/>
                  <a:gd name="connsiteX5" fmla="*/ 1692322 w 3125337"/>
                  <a:gd name="connsiteY5" fmla="*/ 1003591 h 1330634"/>
                  <a:gd name="connsiteX6" fmla="*/ 2033516 w 3125337"/>
                  <a:gd name="connsiteY6" fmla="*/ 1270485 h 1330634"/>
                  <a:gd name="connsiteX7" fmla="*/ 2374710 w 3125337"/>
                  <a:gd name="connsiteY7" fmla="*/ 642688 h 1330634"/>
                  <a:gd name="connsiteX8" fmla="*/ 2729552 w 3125337"/>
                  <a:gd name="connsiteY8" fmla="*/ 1038473 h 1330634"/>
                  <a:gd name="connsiteX9" fmla="*/ 3125337 w 3125337"/>
                  <a:gd name="connsiteY9" fmla="*/ 1325076 h 1330634"/>
                  <a:gd name="connsiteX0" fmla="*/ 0 w 3125337"/>
                  <a:gd name="connsiteY0" fmla="*/ 1079416 h 1325076"/>
                  <a:gd name="connsiteX1" fmla="*/ 354841 w 3125337"/>
                  <a:gd name="connsiteY1" fmla="*/ 369732 h 1325076"/>
                  <a:gd name="connsiteX2" fmla="*/ 709683 w 3125337"/>
                  <a:gd name="connsiteY2" fmla="*/ 523521 h 1325076"/>
                  <a:gd name="connsiteX3" fmla="*/ 1009934 w 3125337"/>
                  <a:gd name="connsiteY3" fmla="*/ 28538 h 1325076"/>
                  <a:gd name="connsiteX4" fmla="*/ 1357952 w 3125337"/>
                  <a:gd name="connsiteY4" fmla="*/ 352292 h 1325076"/>
                  <a:gd name="connsiteX5" fmla="*/ 1692322 w 3125337"/>
                  <a:gd name="connsiteY5" fmla="*/ 1003591 h 1325076"/>
                  <a:gd name="connsiteX6" fmla="*/ 2040340 w 3125337"/>
                  <a:gd name="connsiteY6" fmla="*/ 1195924 h 1325076"/>
                  <a:gd name="connsiteX7" fmla="*/ 2374710 w 3125337"/>
                  <a:gd name="connsiteY7" fmla="*/ 642688 h 1325076"/>
                  <a:gd name="connsiteX8" fmla="*/ 2729552 w 3125337"/>
                  <a:gd name="connsiteY8" fmla="*/ 1038473 h 1325076"/>
                  <a:gd name="connsiteX9" fmla="*/ 3125337 w 3125337"/>
                  <a:gd name="connsiteY9" fmla="*/ 1325076 h 1325076"/>
                  <a:gd name="connsiteX0" fmla="*/ 0 w 3125337"/>
                  <a:gd name="connsiteY0" fmla="*/ 1079416 h 1325076"/>
                  <a:gd name="connsiteX1" fmla="*/ 354841 w 3125337"/>
                  <a:gd name="connsiteY1" fmla="*/ 369732 h 1325076"/>
                  <a:gd name="connsiteX2" fmla="*/ 709683 w 3125337"/>
                  <a:gd name="connsiteY2" fmla="*/ 523521 h 1325076"/>
                  <a:gd name="connsiteX3" fmla="*/ 1009934 w 3125337"/>
                  <a:gd name="connsiteY3" fmla="*/ 28538 h 1325076"/>
                  <a:gd name="connsiteX4" fmla="*/ 1357952 w 3125337"/>
                  <a:gd name="connsiteY4" fmla="*/ 352292 h 1325076"/>
                  <a:gd name="connsiteX5" fmla="*/ 1692322 w 3125337"/>
                  <a:gd name="connsiteY5" fmla="*/ 1003591 h 1325076"/>
                  <a:gd name="connsiteX6" fmla="*/ 2040340 w 3125337"/>
                  <a:gd name="connsiteY6" fmla="*/ 1195924 h 1325076"/>
                  <a:gd name="connsiteX7" fmla="*/ 2381534 w 3125337"/>
                  <a:gd name="connsiteY7" fmla="*/ 605407 h 1325076"/>
                  <a:gd name="connsiteX8" fmla="*/ 2729552 w 3125337"/>
                  <a:gd name="connsiteY8" fmla="*/ 1038473 h 1325076"/>
                  <a:gd name="connsiteX9" fmla="*/ 3125337 w 3125337"/>
                  <a:gd name="connsiteY9" fmla="*/ 1325076 h 1325076"/>
                  <a:gd name="connsiteX0" fmla="*/ 0 w 3125337"/>
                  <a:gd name="connsiteY0" fmla="*/ 1079416 h 1325076"/>
                  <a:gd name="connsiteX1" fmla="*/ 354841 w 3125337"/>
                  <a:gd name="connsiteY1" fmla="*/ 369732 h 1325076"/>
                  <a:gd name="connsiteX2" fmla="*/ 709683 w 3125337"/>
                  <a:gd name="connsiteY2" fmla="*/ 523521 h 1325076"/>
                  <a:gd name="connsiteX3" fmla="*/ 1009934 w 3125337"/>
                  <a:gd name="connsiteY3" fmla="*/ 28538 h 1325076"/>
                  <a:gd name="connsiteX4" fmla="*/ 1357952 w 3125337"/>
                  <a:gd name="connsiteY4" fmla="*/ 352292 h 1325076"/>
                  <a:gd name="connsiteX5" fmla="*/ 1692322 w 3125337"/>
                  <a:gd name="connsiteY5" fmla="*/ 1003591 h 1325076"/>
                  <a:gd name="connsiteX6" fmla="*/ 2040340 w 3125337"/>
                  <a:gd name="connsiteY6" fmla="*/ 1195924 h 1325076"/>
                  <a:gd name="connsiteX7" fmla="*/ 2381534 w 3125337"/>
                  <a:gd name="connsiteY7" fmla="*/ 605407 h 1325076"/>
                  <a:gd name="connsiteX8" fmla="*/ 2729552 w 3125337"/>
                  <a:gd name="connsiteY8" fmla="*/ 949001 h 1325076"/>
                  <a:gd name="connsiteX9" fmla="*/ 3125337 w 3125337"/>
                  <a:gd name="connsiteY9" fmla="*/ 1325076 h 1325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337" h="1325076">
                    <a:moveTo>
                      <a:pt x="0" y="1079416"/>
                    </a:moveTo>
                    <a:cubicBezTo>
                      <a:pt x="120555" y="767792"/>
                      <a:pt x="236561" y="462381"/>
                      <a:pt x="354841" y="369732"/>
                    </a:cubicBezTo>
                    <a:cubicBezTo>
                      <a:pt x="473122" y="277083"/>
                      <a:pt x="600501" y="580387"/>
                      <a:pt x="709683" y="523521"/>
                    </a:cubicBezTo>
                    <a:cubicBezTo>
                      <a:pt x="818865" y="466655"/>
                      <a:pt x="901889" y="57076"/>
                      <a:pt x="1009934" y="28538"/>
                    </a:cubicBezTo>
                    <a:cubicBezTo>
                      <a:pt x="1117979" y="0"/>
                      <a:pt x="1244221" y="189783"/>
                      <a:pt x="1357952" y="352292"/>
                    </a:cubicBezTo>
                    <a:cubicBezTo>
                      <a:pt x="1471683" y="514801"/>
                      <a:pt x="1578591" y="862986"/>
                      <a:pt x="1692322" y="1003591"/>
                    </a:cubicBezTo>
                    <a:cubicBezTo>
                      <a:pt x="1806053" y="1144196"/>
                      <a:pt x="1925471" y="1262288"/>
                      <a:pt x="2040340" y="1195924"/>
                    </a:cubicBezTo>
                    <a:cubicBezTo>
                      <a:pt x="2155209" y="1129560"/>
                      <a:pt x="2266665" y="646561"/>
                      <a:pt x="2381534" y="605407"/>
                    </a:cubicBezTo>
                    <a:cubicBezTo>
                      <a:pt x="2496403" y="564253"/>
                      <a:pt x="2605585" y="829056"/>
                      <a:pt x="2729552" y="949001"/>
                    </a:cubicBezTo>
                    <a:cubicBezTo>
                      <a:pt x="2853519" y="1068946"/>
                      <a:pt x="2989997" y="1238640"/>
                      <a:pt x="3125337" y="1325076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8" name="Grupo 115"/>
              <p:cNvGrpSpPr/>
              <p:nvPr/>
            </p:nvGrpSpPr>
            <p:grpSpPr>
              <a:xfrm>
                <a:off x="479047" y="1604103"/>
                <a:ext cx="3915539" cy="2257927"/>
                <a:chOff x="1253308" y="3091220"/>
                <a:chExt cx="2604083" cy="2257927"/>
              </a:xfrm>
            </p:grpSpPr>
            <p:cxnSp>
              <p:nvCxnSpPr>
                <p:cNvPr id="56" name="Straight Connector 2"/>
                <p:cNvCxnSpPr/>
                <p:nvPr/>
              </p:nvCxnSpPr>
              <p:spPr>
                <a:xfrm>
                  <a:off x="1397948" y="4808307"/>
                  <a:ext cx="2327891" cy="0"/>
                </a:xfrm>
                <a:prstGeom prst="line">
                  <a:avLst/>
                </a:prstGeom>
                <a:ln w="12700"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4"/>
                <p:cNvCxnSpPr/>
                <p:nvPr/>
              </p:nvCxnSpPr>
              <p:spPr>
                <a:xfrm rot="5400000" flipH="1" flipV="1">
                  <a:off x="1207804" y="4613091"/>
                  <a:ext cx="408595" cy="794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Arrow Connector 5"/>
                <p:cNvCxnSpPr/>
                <p:nvPr/>
              </p:nvCxnSpPr>
              <p:spPr>
                <a:xfrm rot="5400000" flipH="1" flipV="1">
                  <a:off x="1189803" y="4375708"/>
                  <a:ext cx="897166" cy="826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Arrow Connector 6"/>
                <p:cNvCxnSpPr/>
                <p:nvPr/>
              </p:nvCxnSpPr>
              <p:spPr>
                <a:xfrm rot="5400000" flipH="1" flipV="1">
                  <a:off x="1470367" y="4430796"/>
                  <a:ext cx="788606" cy="794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Arrow Connector 7"/>
                <p:cNvCxnSpPr/>
                <p:nvPr/>
              </p:nvCxnSpPr>
              <p:spPr>
                <a:xfrm rot="5400000" flipH="1" flipV="1">
                  <a:off x="1500693" y="4234853"/>
                  <a:ext cx="1180490" cy="794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Arrow Connector 8"/>
                <p:cNvCxnSpPr/>
                <p:nvPr/>
              </p:nvCxnSpPr>
              <p:spPr>
                <a:xfrm rot="5400000" flipH="1" flipV="1">
                  <a:off x="1869066" y="4356398"/>
                  <a:ext cx="896279" cy="794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Arrow Connector 9"/>
                <p:cNvCxnSpPr/>
                <p:nvPr/>
              </p:nvCxnSpPr>
              <p:spPr>
                <a:xfrm rot="5400000" flipH="1" flipV="1">
                  <a:off x="2351385" y="4616130"/>
                  <a:ext cx="383386" cy="1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Arrow Connector 10"/>
                <p:cNvCxnSpPr/>
                <p:nvPr/>
              </p:nvCxnSpPr>
              <p:spPr>
                <a:xfrm rot="5400000">
                  <a:off x="2644804" y="4675618"/>
                  <a:ext cx="248290" cy="794"/>
                </a:xfrm>
                <a:prstGeom prst="straightConnector1">
                  <a:avLst/>
                </a:prstGeom>
                <a:ln w="28575">
                  <a:headEnd type="oval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Arrow Connector 11"/>
                <p:cNvCxnSpPr/>
                <p:nvPr/>
              </p:nvCxnSpPr>
              <p:spPr>
                <a:xfrm rot="5400000">
                  <a:off x="2648259" y="4454775"/>
                  <a:ext cx="693916" cy="794"/>
                </a:xfrm>
                <a:prstGeom prst="straightConnector1">
                  <a:avLst/>
                </a:prstGeom>
                <a:ln w="28575">
                  <a:headEnd type="oval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Arrow Connector 12"/>
                <p:cNvCxnSpPr/>
                <p:nvPr/>
              </p:nvCxnSpPr>
              <p:spPr>
                <a:xfrm rot="5400000">
                  <a:off x="3008270" y="4587263"/>
                  <a:ext cx="426429" cy="794"/>
                </a:xfrm>
                <a:prstGeom prst="straightConnector1">
                  <a:avLst/>
                </a:prstGeom>
                <a:ln w="28575">
                  <a:headEnd type="oval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CaixaDeTexto 71"/>
                <p:cNvSpPr txBox="1"/>
                <p:nvPr/>
              </p:nvSpPr>
              <p:spPr>
                <a:xfrm>
                  <a:off x="1259540" y="4832137"/>
                  <a:ext cx="31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dirty="0" smtClean="0"/>
                    <a:t>0</a:t>
                  </a:r>
                  <a:endParaRPr lang="pt-BR" dirty="0"/>
                </a:p>
              </p:txBody>
            </p:sp>
            <p:sp>
              <p:nvSpPr>
                <p:cNvPr id="73" name="CaixaDeTexto 72"/>
                <p:cNvSpPr txBox="1"/>
                <p:nvPr/>
              </p:nvSpPr>
              <p:spPr>
                <a:xfrm>
                  <a:off x="1253308" y="3091220"/>
                  <a:ext cx="767805" cy="5683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2400" i="1" dirty="0" smtClean="0"/>
                    <a:t>|</a:t>
                  </a:r>
                  <a:r>
                    <a:rPr lang="pt-BR" sz="2400" i="1" dirty="0" err="1" smtClean="0"/>
                    <a:t>Y</a:t>
                  </a:r>
                  <a:r>
                    <a:rPr lang="pt-BR" sz="2400" i="1" baseline="-25000" dirty="0" err="1" smtClean="0"/>
                    <a:t>s</a:t>
                  </a:r>
                  <a:r>
                    <a:rPr lang="pt-BR" sz="2400" dirty="0" smtClean="0"/>
                    <a:t>[</a:t>
                  </a:r>
                  <a:r>
                    <a:rPr lang="pt-BR" sz="2400" i="1" dirty="0" smtClean="0"/>
                    <a:t>k</a:t>
                  </a:r>
                  <a:r>
                    <a:rPr lang="pt-BR" sz="2400" dirty="0" smtClean="0"/>
                    <a:t>,1]|</a:t>
                  </a:r>
                  <a:endParaRPr lang="pt-BR" sz="2400" dirty="0"/>
                </a:p>
              </p:txBody>
            </p:sp>
            <p:sp>
              <p:nvSpPr>
                <p:cNvPr id="74" name="CaixaDeTexto 73"/>
                <p:cNvSpPr txBox="1"/>
                <p:nvPr/>
              </p:nvSpPr>
              <p:spPr>
                <a:xfrm>
                  <a:off x="3518837" y="4769896"/>
                  <a:ext cx="338554" cy="461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2400" i="1" dirty="0" smtClean="0"/>
                    <a:t>k</a:t>
                  </a:r>
                </a:p>
              </p:txBody>
            </p:sp>
            <p:sp>
              <p:nvSpPr>
                <p:cNvPr id="75" name="CaixaDeTexto 74"/>
                <p:cNvSpPr txBox="1"/>
                <p:nvPr/>
              </p:nvSpPr>
              <p:spPr>
                <a:xfrm>
                  <a:off x="2002841" y="4873786"/>
                  <a:ext cx="1402134" cy="4753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i="1" spc="600" dirty="0" smtClean="0"/>
                    <a:t>Freqüência</a:t>
                  </a:r>
                </a:p>
                <a:p>
                  <a:pPr algn="ctr"/>
                  <a:r>
                    <a:rPr lang="pt-BR" spc="600" dirty="0" smtClean="0"/>
                    <a:t>(índice)</a:t>
                  </a:r>
                  <a:endParaRPr lang="pt-BR" spc="600" dirty="0"/>
                </a:p>
              </p:txBody>
            </p:sp>
          </p:grpSp>
        </p:grpSp>
        <p:grpSp>
          <p:nvGrpSpPr>
            <p:cNvPr id="9" name="Grupo 75"/>
            <p:cNvGrpSpPr/>
            <p:nvPr/>
          </p:nvGrpSpPr>
          <p:grpSpPr>
            <a:xfrm>
              <a:off x="1758005" y="4015232"/>
              <a:ext cx="3915539" cy="1580549"/>
              <a:chOff x="5228464" y="2875619"/>
              <a:chExt cx="3915539" cy="2257927"/>
            </a:xfrm>
            <a:scene3d>
              <a:camera prst="orthographicFront">
                <a:rot lat="3000000" lon="18600000" rev="1200000"/>
              </a:camera>
              <a:lightRig rig="threePt" dir="t"/>
            </a:scene3d>
          </p:grpSpPr>
          <p:sp>
            <p:nvSpPr>
              <p:cNvPr id="77" name="Forma livre 76"/>
              <p:cNvSpPr/>
              <p:nvPr/>
            </p:nvSpPr>
            <p:spPr>
              <a:xfrm>
                <a:off x="5445457" y="3664424"/>
                <a:ext cx="3057098" cy="727881"/>
              </a:xfrm>
              <a:custGeom>
                <a:avLst/>
                <a:gdLst>
                  <a:gd name="connsiteX0" fmla="*/ 0 w 3057098"/>
                  <a:gd name="connsiteY0" fmla="*/ 6824 h 727881"/>
                  <a:gd name="connsiteX1" fmla="*/ 341194 w 3057098"/>
                  <a:gd name="connsiteY1" fmla="*/ 334370 h 727881"/>
                  <a:gd name="connsiteX2" fmla="*/ 682388 w 3057098"/>
                  <a:gd name="connsiteY2" fmla="*/ 552734 h 727881"/>
                  <a:gd name="connsiteX3" fmla="*/ 1023582 w 3057098"/>
                  <a:gd name="connsiteY3" fmla="*/ 702860 h 727881"/>
                  <a:gd name="connsiteX4" fmla="*/ 1364776 w 3057098"/>
                  <a:gd name="connsiteY4" fmla="*/ 402609 h 727881"/>
                  <a:gd name="connsiteX5" fmla="*/ 1705970 w 3057098"/>
                  <a:gd name="connsiteY5" fmla="*/ 6824 h 727881"/>
                  <a:gd name="connsiteX6" fmla="*/ 2047164 w 3057098"/>
                  <a:gd name="connsiteY6" fmla="*/ 361666 h 727881"/>
                  <a:gd name="connsiteX7" fmla="*/ 2402006 w 3057098"/>
                  <a:gd name="connsiteY7" fmla="*/ 225188 h 727881"/>
                  <a:gd name="connsiteX8" fmla="*/ 2729552 w 3057098"/>
                  <a:gd name="connsiteY8" fmla="*/ 498143 h 727881"/>
                  <a:gd name="connsiteX9" fmla="*/ 3057098 w 3057098"/>
                  <a:gd name="connsiteY9" fmla="*/ 716507 h 72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57098" h="727881">
                    <a:moveTo>
                      <a:pt x="0" y="6824"/>
                    </a:moveTo>
                    <a:cubicBezTo>
                      <a:pt x="113731" y="125104"/>
                      <a:pt x="227463" y="243385"/>
                      <a:pt x="341194" y="334370"/>
                    </a:cubicBezTo>
                    <a:cubicBezTo>
                      <a:pt x="454925" y="425355"/>
                      <a:pt x="568657" y="491319"/>
                      <a:pt x="682388" y="552734"/>
                    </a:cubicBezTo>
                    <a:cubicBezTo>
                      <a:pt x="796119" y="614149"/>
                      <a:pt x="909851" y="727881"/>
                      <a:pt x="1023582" y="702860"/>
                    </a:cubicBezTo>
                    <a:cubicBezTo>
                      <a:pt x="1137313" y="677839"/>
                      <a:pt x="1251045" y="518615"/>
                      <a:pt x="1364776" y="402609"/>
                    </a:cubicBezTo>
                    <a:cubicBezTo>
                      <a:pt x="1478507" y="286603"/>
                      <a:pt x="1592239" y="13648"/>
                      <a:pt x="1705970" y="6824"/>
                    </a:cubicBezTo>
                    <a:cubicBezTo>
                      <a:pt x="1819701" y="0"/>
                      <a:pt x="1931158" y="325272"/>
                      <a:pt x="2047164" y="361666"/>
                    </a:cubicBezTo>
                    <a:cubicBezTo>
                      <a:pt x="2163170" y="398060"/>
                      <a:pt x="2288275" y="202442"/>
                      <a:pt x="2402006" y="225188"/>
                    </a:cubicBezTo>
                    <a:cubicBezTo>
                      <a:pt x="2515737" y="247934"/>
                      <a:pt x="2620370" y="416256"/>
                      <a:pt x="2729552" y="498143"/>
                    </a:cubicBezTo>
                    <a:cubicBezTo>
                      <a:pt x="2838734" y="580030"/>
                      <a:pt x="2947916" y="648268"/>
                      <a:pt x="3057098" y="716507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10" name="Grupo 115"/>
              <p:cNvGrpSpPr/>
              <p:nvPr/>
            </p:nvGrpSpPr>
            <p:grpSpPr>
              <a:xfrm>
                <a:off x="5228464" y="2875619"/>
                <a:ext cx="3915539" cy="2257927"/>
                <a:chOff x="1253308" y="3091220"/>
                <a:chExt cx="2604083" cy="2257927"/>
              </a:xfrm>
            </p:grpSpPr>
            <p:cxnSp>
              <p:nvCxnSpPr>
                <p:cNvPr id="79" name="Straight Connector 2"/>
                <p:cNvCxnSpPr/>
                <p:nvPr/>
              </p:nvCxnSpPr>
              <p:spPr>
                <a:xfrm>
                  <a:off x="1397948" y="4808307"/>
                  <a:ext cx="2327891" cy="0"/>
                </a:xfrm>
                <a:prstGeom prst="line">
                  <a:avLst/>
                </a:prstGeom>
                <a:ln w="12700"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Arrow Connector 4"/>
                <p:cNvCxnSpPr/>
                <p:nvPr/>
              </p:nvCxnSpPr>
              <p:spPr>
                <a:xfrm rot="5400000" flipH="1" flipV="1">
                  <a:off x="946237" y="4352584"/>
                  <a:ext cx="930937" cy="1056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Arrow Connector 5"/>
                <p:cNvCxnSpPr/>
                <p:nvPr/>
              </p:nvCxnSpPr>
              <p:spPr>
                <a:xfrm rot="5400000" flipH="1" flipV="1">
                  <a:off x="1325995" y="4512992"/>
                  <a:ext cx="623957" cy="1056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Arrow Connector 6"/>
                <p:cNvCxnSpPr/>
                <p:nvPr/>
              </p:nvCxnSpPr>
              <p:spPr>
                <a:xfrm rot="5400000" flipH="1" flipV="1">
                  <a:off x="1674729" y="4636218"/>
                  <a:ext cx="379089" cy="1056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Arrow Connector 7"/>
                <p:cNvCxnSpPr/>
                <p:nvPr/>
              </p:nvCxnSpPr>
              <p:spPr>
                <a:xfrm rot="5400000" flipH="1" flipV="1">
                  <a:off x="1968311" y="4704853"/>
                  <a:ext cx="243404" cy="1056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Arrow Connector 8"/>
                <p:cNvCxnSpPr/>
                <p:nvPr/>
              </p:nvCxnSpPr>
              <p:spPr>
                <a:xfrm rot="5400000" flipH="1" flipV="1">
                  <a:off x="2055659" y="4544051"/>
                  <a:ext cx="522301" cy="1056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Arrow Connector 9"/>
                <p:cNvCxnSpPr/>
                <p:nvPr/>
              </p:nvCxnSpPr>
              <p:spPr>
                <a:xfrm rot="5400000" flipH="1" flipV="1">
                  <a:off x="2082590" y="4347603"/>
                  <a:ext cx="920975" cy="1056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Arrow Connector 10"/>
                <p:cNvCxnSpPr/>
                <p:nvPr/>
              </p:nvCxnSpPr>
              <p:spPr>
                <a:xfrm rot="5400000">
                  <a:off x="2489318" y="4521191"/>
                  <a:ext cx="558469" cy="1056"/>
                </a:xfrm>
                <a:prstGeom prst="straightConnector1">
                  <a:avLst/>
                </a:prstGeom>
                <a:ln w="28575">
                  <a:headEnd type="oval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Arrow Connector 11"/>
                <p:cNvCxnSpPr/>
                <p:nvPr/>
              </p:nvCxnSpPr>
              <p:spPr>
                <a:xfrm rot="5400000">
                  <a:off x="2648259" y="4454775"/>
                  <a:ext cx="693916" cy="794"/>
                </a:xfrm>
                <a:prstGeom prst="straightConnector1">
                  <a:avLst/>
                </a:prstGeom>
                <a:ln w="28575">
                  <a:headEnd type="oval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Arrow Connector 12"/>
                <p:cNvCxnSpPr/>
                <p:nvPr/>
              </p:nvCxnSpPr>
              <p:spPr>
                <a:xfrm rot="5400000">
                  <a:off x="3008270" y="4587263"/>
                  <a:ext cx="426429" cy="794"/>
                </a:xfrm>
                <a:prstGeom prst="straightConnector1">
                  <a:avLst/>
                </a:prstGeom>
                <a:ln w="28575">
                  <a:headEnd type="oval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9" name="CaixaDeTexto 88"/>
                <p:cNvSpPr txBox="1"/>
                <p:nvPr/>
              </p:nvSpPr>
              <p:spPr>
                <a:xfrm>
                  <a:off x="1259540" y="4832136"/>
                  <a:ext cx="31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dirty="0" smtClean="0"/>
                    <a:t>0</a:t>
                  </a:r>
                  <a:endParaRPr lang="pt-BR" dirty="0"/>
                </a:p>
              </p:txBody>
            </p:sp>
            <p:sp>
              <p:nvSpPr>
                <p:cNvPr id="90" name="CaixaDeTexto 89"/>
                <p:cNvSpPr txBox="1"/>
                <p:nvPr/>
              </p:nvSpPr>
              <p:spPr>
                <a:xfrm>
                  <a:off x="1253308" y="3091220"/>
                  <a:ext cx="767805" cy="6595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2400" i="1" dirty="0" smtClean="0"/>
                    <a:t>|</a:t>
                  </a:r>
                  <a:r>
                    <a:rPr lang="pt-BR" sz="2400" i="1" dirty="0" err="1" smtClean="0"/>
                    <a:t>Y</a:t>
                  </a:r>
                  <a:r>
                    <a:rPr lang="pt-BR" sz="2400" i="1" baseline="-25000" dirty="0" err="1" smtClean="0"/>
                    <a:t>s</a:t>
                  </a:r>
                  <a:r>
                    <a:rPr lang="pt-BR" sz="2400" dirty="0" smtClean="0"/>
                    <a:t>[</a:t>
                  </a:r>
                  <a:r>
                    <a:rPr lang="pt-BR" sz="2400" i="1" dirty="0" smtClean="0"/>
                    <a:t>k</a:t>
                  </a:r>
                  <a:r>
                    <a:rPr lang="pt-BR" sz="2400" dirty="0" smtClean="0"/>
                    <a:t>,2]|</a:t>
                  </a:r>
                  <a:endParaRPr lang="pt-BR" sz="2400" dirty="0"/>
                </a:p>
              </p:txBody>
            </p:sp>
            <p:sp>
              <p:nvSpPr>
                <p:cNvPr id="91" name="CaixaDeTexto 90"/>
                <p:cNvSpPr txBox="1"/>
                <p:nvPr/>
              </p:nvSpPr>
              <p:spPr>
                <a:xfrm>
                  <a:off x="3518837" y="4769896"/>
                  <a:ext cx="33855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2400" i="1" dirty="0" smtClean="0"/>
                    <a:t>k</a:t>
                  </a:r>
                </a:p>
              </p:txBody>
            </p:sp>
            <p:sp>
              <p:nvSpPr>
                <p:cNvPr id="92" name="CaixaDeTexto 91"/>
                <p:cNvSpPr txBox="1"/>
                <p:nvPr/>
              </p:nvSpPr>
              <p:spPr>
                <a:xfrm>
                  <a:off x="2002841" y="4873786"/>
                  <a:ext cx="1402134" cy="4753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i="1" spc="600" dirty="0" smtClean="0"/>
                    <a:t>Freqüência</a:t>
                  </a:r>
                </a:p>
                <a:p>
                  <a:pPr algn="ctr"/>
                  <a:r>
                    <a:rPr lang="pt-BR" spc="600" dirty="0" smtClean="0"/>
                    <a:t>(índice)</a:t>
                  </a:r>
                  <a:endParaRPr lang="pt-BR" spc="600" dirty="0"/>
                </a:p>
              </p:txBody>
            </p:sp>
          </p:grpSp>
        </p:grpSp>
        <p:grpSp>
          <p:nvGrpSpPr>
            <p:cNvPr id="11" name="Grupo 92"/>
            <p:cNvGrpSpPr/>
            <p:nvPr/>
          </p:nvGrpSpPr>
          <p:grpSpPr>
            <a:xfrm>
              <a:off x="3769899" y="3759925"/>
              <a:ext cx="3915539" cy="1834076"/>
              <a:chOff x="479047" y="1604103"/>
              <a:chExt cx="3915539" cy="2257927"/>
            </a:xfrm>
            <a:scene3d>
              <a:camera prst="orthographicFront">
                <a:rot lat="3000000" lon="18600000" rev="1200000"/>
              </a:camera>
              <a:lightRig rig="threePt" dir="t"/>
            </a:scene3d>
          </p:grpSpPr>
          <p:sp>
            <p:nvSpPr>
              <p:cNvPr id="94" name="Forma livre 93"/>
              <p:cNvSpPr/>
              <p:nvPr/>
            </p:nvSpPr>
            <p:spPr>
              <a:xfrm>
                <a:off x="709684" y="2312365"/>
                <a:ext cx="3125337" cy="870978"/>
              </a:xfrm>
              <a:custGeom>
                <a:avLst/>
                <a:gdLst>
                  <a:gd name="connsiteX0" fmla="*/ 0 w 3125337"/>
                  <a:gd name="connsiteY0" fmla="*/ 1078174 h 1344306"/>
                  <a:gd name="connsiteX1" fmla="*/ 354841 w 3125337"/>
                  <a:gd name="connsiteY1" fmla="*/ 368490 h 1344306"/>
                  <a:gd name="connsiteX2" fmla="*/ 682388 w 3125337"/>
                  <a:gd name="connsiteY2" fmla="*/ 559559 h 1344306"/>
                  <a:gd name="connsiteX3" fmla="*/ 1009934 w 3125337"/>
                  <a:gd name="connsiteY3" fmla="*/ 27296 h 1344306"/>
                  <a:gd name="connsiteX4" fmla="*/ 1351128 w 3125337"/>
                  <a:gd name="connsiteY4" fmla="*/ 395786 h 1344306"/>
                  <a:gd name="connsiteX5" fmla="*/ 1692322 w 3125337"/>
                  <a:gd name="connsiteY5" fmla="*/ 1091822 h 1344306"/>
                  <a:gd name="connsiteX6" fmla="*/ 2033516 w 3125337"/>
                  <a:gd name="connsiteY6" fmla="*/ 1269243 h 1344306"/>
                  <a:gd name="connsiteX7" fmla="*/ 2374710 w 3125337"/>
                  <a:gd name="connsiteY7" fmla="*/ 641446 h 1344306"/>
                  <a:gd name="connsiteX8" fmla="*/ 2729552 w 3125337"/>
                  <a:gd name="connsiteY8" fmla="*/ 1037231 h 1344306"/>
                  <a:gd name="connsiteX9" fmla="*/ 3125337 w 3125337"/>
                  <a:gd name="connsiteY9" fmla="*/ 1323834 h 1344306"/>
                  <a:gd name="connsiteX0" fmla="*/ 0 w 3125337"/>
                  <a:gd name="connsiteY0" fmla="*/ 1071960 h 1338092"/>
                  <a:gd name="connsiteX1" fmla="*/ 354841 w 3125337"/>
                  <a:gd name="connsiteY1" fmla="*/ 362276 h 1338092"/>
                  <a:gd name="connsiteX2" fmla="*/ 709683 w 3125337"/>
                  <a:gd name="connsiteY2" fmla="*/ 516065 h 1338092"/>
                  <a:gd name="connsiteX3" fmla="*/ 1009934 w 3125337"/>
                  <a:gd name="connsiteY3" fmla="*/ 21082 h 1338092"/>
                  <a:gd name="connsiteX4" fmla="*/ 1351128 w 3125337"/>
                  <a:gd name="connsiteY4" fmla="*/ 389572 h 1338092"/>
                  <a:gd name="connsiteX5" fmla="*/ 1692322 w 3125337"/>
                  <a:gd name="connsiteY5" fmla="*/ 1085608 h 1338092"/>
                  <a:gd name="connsiteX6" fmla="*/ 2033516 w 3125337"/>
                  <a:gd name="connsiteY6" fmla="*/ 1263029 h 1338092"/>
                  <a:gd name="connsiteX7" fmla="*/ 2374710 w 3125337"/>
                  <a:gd name="connsiteY7" fmla="*/ 635232 h 1338092"/>
                  <a:gd name="connsiteX8" fmla="*/ 2729552 w 3125337"/>
                  <a:gd name="connsiteY8" fmla="*/ 1031017 h 1338092"/>
                  <a:gd name="connsiteX9" fmla="*/ 3125337 w 3125337"/>
                  <a:gd name="connsiteY9" fmla="*/ 1317620 h 1338092"/>
                  <a:gd name="connsiteX0" fmla="*/ 0 w 3125337"/>
                  <a:gd name="connsiteY0" fmla="*/ 1079416 h 1345548"/>
                  <a:gd name="connsiteX1" fmla="*/ 354841 w 3125337"/>
                  <a:gd name="connsiteY1" fmla="*/ 369732 h 1345548"/>
                  <a:gd name="connsiteX2" fmla="*/ 709683 w 3125337"/>
                  <a:gd name="connsiteY2" fmla="*/ 523521 h 1345548"/>
                  <a:gd name="connsiteX3" fmla="*/ 1009934 w 3125337"/>
                  <a:gd name="connsiteY3" fmla="*/ 28538 h 1345548"/>
                  <a:gd name="connsiteX4" fmla="*/ 1357952 w 3125337"/>
                  <a:gd name="connsiteY4" fmla="*/ 352292 h 1345548"/>
                  <a:gd name="connsiteX5" fmla="*/ 1692322 w 3125337"/>
                  <a:gd name="connsiteY5" fmla="*/ 1093064 h 1345548"/>
                  <a:gd name="connsiteX6" fmla="*/ 2033516 w 3125337"/>
                  <a:gd name="connsiteY6" fmla="*/ 1270485 h 1345548"/>
                  <a:gd name="connsiteX7" fmla="*/ 2374710 w 3125337"/>
                  <a:gd name="connsiteY7" fmla="*/ 642688 h 1345548"/>
                  <a:gd name="connsiteX8" fmla="*/ 2729552 w 3125337"/>
                  <a:gd name="connsiteY8" fmla="*/ 1038473 h 1345548"/>
                  <a:gd name="connsiteX9" fmla="*/ 3125337 w 3125337"/>
                  <a:gd name="connsiteY9" fmla="*/ 1325076 h 1345548"/>
                  <a:gd name="connsiteX0" fmla="*/ 0 w 3125337"/>
                  <a:gd name="connsiteY0" fmla="*/ 1079416 h 1330634"/>
                  <a:gd name="connsiteX1" fmla="*/ 354841 w 3125337"/>
                  <a:gd name="connsiteY1" fmla="*/ 369732 h 1330634"/>
                  <a:gd name="connsiteX2" fmla="*/ 709683 w 3125337"/>
                  <a:gd name="connsiteY2" fmla="*/ 523521 h 1330634"/>
                  <a:gd name="connsiteX3" fmla="*/ 1009934 w 3125337"/>
                  <a:gd name="connsiteY3" fmla="*/ 28538 h 1330634"/>
                  <a:gd name="connsiteX4" fmla="*/ 1357952 w 3125337"/>
                  <a:gd name="connsiteY4" fmla="*/ 352292 h 1330634"/>
                  <a:gd name="connsiteX5" fmla="*/ 1692322 w 3125337"/>
                  <a:gd name="connsiteY5" fmla="*/ 1003591 h 1330634"/>
                  <a:gd name="connsiteX6" fmla="*/ 2033516 w 3125337"/>
                  <a:gd name="connsiteY6" fmla="*/ 1270485 h 1330634"/>
                  <a:gd name="connsiteX7" fmla="*/ 2374710 w 3125337"/>
                  <a:gd name="connsiteY7" fmla="*/ 642688 h 1330634"/>
                  <a:gd name="connsiteX8" fmla="*/ 2729552 w 3125337"/>
                  <a:gd name="connsiteY8" fmla="*/ 1038473 h 1330634"/>
                  <a:gd name="connsiteX9" fmla="*/ 3125337 w 3125337"/>
                  <a:gd name="connsiteY9" fmla="*/ 1325076 h 1330634"/>
                  <a:gd name="connsiteX0" fmla="*/ 0 w 3125337"/>
                  <a:gd name="connsiteY0" fmla="*/ 1079416 h 1325076"/>
                  <a:gd name="connsiteX1" fmla="*/ 354841 w 3125337"/>
                  <a:gd name="connsiteY1" fmla="*/ 369732 h 1325076"/>
                  <a:gd name="connsiteX2" fmla="*/ 709683 w 3125337"/>
                  <a:gd name="connsiteY2" fmla="*/ 523521 h 1325076"/>
                  <a:gd name="connsiteX3" fmla="*/ 1009934 w 3125337"/>
                  <a:gd name="connsiteY3" fmla="*/ 28538 h 1325076"/>
                  <a:gd name="connsiteX4" fmla="*/ 1357952 w 3125337"/>
                  <a:gd name="connsiteY4" fmla="*/ 352292 h 1325076"/>
                  <a:gd name="connsiteX5" fmla="*/ 1692322 w 3125337"/>
                  <a:gd name="connsiteY5" fmla="*/ 1003591 h 1325076"/>
                  <a:gd name="connsiteX6" fmla="*/ 2040340 w 3125337"/>
                  <a:gd name="connsiteY6" fmla="*/ 1195924 h 1325076"/>
                  <a:gd name="connsiteX7" fmla="*/ 2374710 w 3125337"/>
                  <a:gd name="connsiteY7" fmla="*/ 642688 h 1325076"/>
                  <a:gd name="connsiteX8" fmla="*/ 2729552 w 3125337"/>
                  <a:gd name="connsiteY8" fmla="*/ 1038473 h 1325076"/>
                  <a:gd name="connsiteX9" fmla="*/ 3125337 w 3125337"/>
                  <a:gd name="connsiteY9" fmla="*/ 1325076 h 1325076"/>
                  <a:gd name="connsiteX0" fmla="*/ 0 w 3125337"/>
                  <a:gd name="connsiteY0" fmla="*/ 1079416 h 1325076"/>
                  <a:gd name="connsiteX1" fmla="*/ 354841 w 3125337"/>
                  <a:gd name="connsiteY1" fmla="*/ 369732 h 1325076"/>
                  <a:gd name="connsiteX2" fmla="*/ 709683 w 3125337"/>
                  <a:gd name="connsiteY2" fmla="*/ 523521 h 1325076"/>
                  <a:gd name="connsiteX3" fmla="*/ 1009934 w 3125337"/>
                  <a:gd name="connsiteY3" fmla="*/ 28538 h 1325076"/>
                  <a:gd name="connsiteX4" fmla="*/ 1357952 w 3125337"/>
                  <a:gd name="connsiteY4" fmla="*/ 352292 h 1325076"/>
                  <a:gd name="connsiteX5" fmla="*/ 1692322 w 3125337"/>
                  <a:gd name="connsiteY5" fmla="*/ 1003591 h 1325076"/>
                  <a:gd name="connsiteX6" fmla="*/ 2040340 w 3125337"/>
                  <a:gd name="connsiteY6" fmla="*/ 1195924 h 1325076"/>
                  <a:gd name="connsiteX7" fmla="*/ 2381534 w 3125337"/>
                  <a:gd name="connsiteY7" fmla="*/ 605407 h 1325076"/>
                  <a:gd name="connsiteX8" fmla="*/ 2729552 w 3125337"/>
                  <a:gd name="connsiteY8" fmla="*/ 1038473 h 1325076"/>
                  <a:gd name="connsiteX9" fmla="*/ 3125337 w 3125337"/>
                  <a:gd name="connsiteY9" fmla="*/ 1325076 h 1325076"/>
                  <a:gd name="connsiteX0" fmla="*/ 0 w 3125337"/>
                  <a:gd name="connsiteY0" fmla="*/ 1079416 h 1325076"/>
                  <a:gd name="connsiteX1" fmla="*/ 354841 w 3125337"/>
                  <a:gd name="connsiteY1" fmla="*/ 369732 h 1325076"/>
                  <a:gd name="connsiteX2" fmla="*/ 709683 w 3125337"/>
                  <a:gd name="connsiteY2" fmla="*/ 523521 h 1325076"/>
                  <a:gd name="connsiteX3" fmla="*/ 1009934 w 3125337"/>
                  <a:gd name="connsiteY3" fmla="*/ 28538 h 1325076"/>
                  <a:gd name="connsiteX4" fmla="*/ 1357952 w 3125337"/>
                  <a:gd name="connsiteY4" fmla="*/ 352292 h 1325076"/>
                  <a:gd name="connsiteX5" fmla="*/ 1692322 w 3125337"/>
                  <a:gd name="connsiteY5" fmla="*/ 1003591 h 1325076"/>
                  <a:gd name="connsiteX6" fmla="*/ 2040340 w 3125337"/>
                  <a:gd name="connsiteY6" fmla="*/ 1195924 h 1325076"/>
                  <a:gd name="connsiteX7" fmla="*/ 2381534 w 3125337"/>
                  <a:gd name="connsiteY7" fmla="*/ 605407 h 1325076"/>
                  <a:gd name="connsiteX8" fmla="*/ 2729552 w 3125337"/>
                  <a:gd name="connsiteY8" fmla="*/ 949001 h 1325076"/>
                  <a:gd name="connsiteX9" fmla="*/ 3125337 w 3125337"/>
                  <a:gd name="connsiteY9" fmla="*/ 1325076 h 1325076"/>
                  <a:gd name="connsiteX0" fmla="*/ 0 w 3125337"/>
                  <a:gd name="connsiteY0" fmla="*/ 1079416 h 1325076"/>
                  <a:gd name="connsiteX1" fmla="*/ 361191 w 3125337"/>
                  <a:gd name="connsiteY1" fmla="*/ 723586 h 1325076"/>
                  <a:gd name="connsiteX2" fmla="*/ 709683 w 3125337"/>
                  <a:gd name="connsiteY2" fmla="*/ 523521 h 1325076"/>
                  <a:gd name="connsiteX3" fmla="*/ 1009934 w 3125337"/>
                  <a:gd name="connsiteY3" fmla="*/ 28538 h 1325076"/>
                  <a:gd name="connsiteX4" fmla="*/ 1357952 w 3125337"/>
                  <a:gd name="connsiteY4" fmla="*/ 352292 h 1325076"/>
                  <a:gd name="connsiteX5" fmla="*/ 1692322 w 3125337"/>
                  <a:gd name="connsiteY5" fmla="*/ 1003591 h 1325076"/>
                  <a:gd name="connsiteX6" fmla="*/ 2040340 w 3125337"/>
                  <a:gd name="connsiteY6" fmla="*/ 1195924 h 1325076"/>
                  <a:gd name="connsiteX7" fmla="*/ 2381534 w 3125337"/>
                  <a:gd name="connsiteY7" fmla="*/ 605407 h 1325076"/>
                  <a:gd name="connsiteX8" fmla="*/ 2729552 w 3125337"/>
                  <a:gd name="connsiteY8" fmla="*/ 949001 h 1325076"/>
                  <a:gd name="connsiteX9" fmla="*/ 3125337 w 3125337"/>
                  <a:gd name="connsiteY9" fmla="*/ 1325076 h 1325076"/>
                  <a:gd name="connsiteX0" fmla="*/ 0 w 3125337"/>
                  <a:gd name="connsiteY0" fmla="*/ 1070908 h 1316568"/>
                  <a:gd name="connsiteX1" fmla="*/ 361191 w 3125337"/>
                  <a:gd name="connsiteY1" fmla="*/ 715078 h 1316568"/>
                  <a:gd name="connsiteX2" fmla="*/ 671583 w 3125337"/>
                  <a:gd name="connsiteY2" fmla="*/ 223604 h 1316568"/>
                  <a:gd name="connsiteX3" fmla="*/ 1009934 w 3125337"/>
                  <a:gd name="connsiteY3" fmla="*/ 20030 h 1316568"/>
                  <a:gd name="connsiteX4" fmla="*/ 1357952 w 3125337"/>
                  <a:gd name="connsiteY4" fmla="*/ 343784 h 1316568"/>
                  <a:gd name="connsiteX5" fmla="*/ 1692322 w 3125337"/>
                  <a:gd name="connsiteY5" fmla="*/ 995083 h 1316568"/>
                  <a:gd name="connsiteX6" fmla="*/ 2040340 w 3125337"/>
                  <a:gd name="connsiteY6" fmla="*/ 1187416 h 1316568"/>
                  <a:gd name="connsiteX7" fmla="*/ 2381534 w 3125337"/>
                  <a:gd name="connsiteY7" fmla="*/ 596899 h 1316568"/>
                  <a:gd name="connsiteX8" fmla="*/ 2729552 w 3125337"/>
                  <a:gd name="connsiteY8" fmla="*/ 940493 h 1316568"/>
                  <a:gd name="connsiteX9" fmla="*/ 3125337 w 3125337"/>
                  <a:gd name="connsiteY9" fmla="*/ 1316568 h 1316568"/>
                  <a:gd name="connsiteX0" fmla="*/ 0 w 3125337"/>
                  <a:gd name="connsiteY0" fmla="*/ 858665 h 1104325"/>
                  <a:gd name="connsiteX1" fmla="*/ 361191 w 3125337"/>
                  <a:gd name="connsiteY1" fmla="*/ 502835 h 1104325"/>
                  <a:gd name="connsiteX2" fmla="*/ 671583 w 3125337"/>
                  <a:gd name="connsiteY2" fmla="*/ 11361 h 1104325"/>
                  <a:gd name="connsiteX3" fmla="*/ 1041684 w 3125337"/>
                  <a:gd name="connsiteY3" fmla="*/ 571002 h 1104325"/>
                  <a:gd name="connsiteX4" fmla="*/ 1357952 w 3125337"/>
                  <a:gd name="connsiteY4" fmla="*/ 131541 h 1104325"/>
                  <a:gd name="connsiteX5" fmla="*/ 1692322 w 3125337"/>
                  <a:gd name="connsiteY5" fmla="*/ 782840 h 1104325"/>
                  <a:gd name="connsiteX6" fmla="*/ 2040340 w 3125337"/>
                  <a:gd name="connsiteY6" fmla="*/ 975173 h 1104325"/>
                  <a:gd name="connsiteX7" fmla="*/ 2381534 w 3125337"/>
                  <a:gd name="connsiteY7" fmla="*/ 384656 h 1104325"/>
                  <a:gd name="connsiteX8" fmla="*/ 2729552 w 3125337"/>
                  <a:gd name="connsiteY8" fmla="*/ 728250 h 1104325"/>
                  <a:gd name="connsiteX9" fmla="*/ 3125337 w 3125337"/>
                  <a:gd name="connsiteY9" fmla="*/ 1104325 h 1104325"/>
                  <a:gd name="connsiteX0" fmla="*/ 0 w 3125337"/>
                  <a:gd name="connsiteY0" fmla="*/ 858665 h 1104325"/>
                  <a:gd name="connsiteX1" fmla="*/ 361191 w 3125337"/>
                  <a:gd name="connsiteY1" fmla="*/ 502835 h 1104325"/>
                  <a:gd name="connsiteX2" fmla="*/ 671583 w 3125337"/>
                  <a:gd name="connsiteY2" fmla="*/ 11361 h 1104325"/>
                  <a:gd name="connsiteX3" fmla="*/ 1041684 w 3125337"/>
                  <a:gd name="connsiteY3" fmla="*/ 571002 h 1104325"/>
                  <a:gd name="connsiteX4" fmla="*/ 1357952 w 3125337"/>
                  <a:gd name="connsiteY4" fmla="*/ 131541 h 1104325"/>
                  <a:gd name="connsiteX5" fmla="*/ 1692322 w 3125337"/>
                  <a:gd name="connsiteY5" fmla="*/ 782840 h 1104325"/>
                  <a:gd name="connsiteX6" fmla="*/ 2033990 w 3125337"/>
                  <a:gd name="connsiteY6" fmla="*/ 475614 h 1104325"/>
                  <a:gd name="connsiteX7" fmla="*/ 2381534 w 3125337"/>
                  <a:gd name="connsiteY7" fmla="*/ 384656 h 1104325"/>
                  <a:gd name="connsiteX8" fmla="*/ 2729552 w 3125337"/>
                  <a:gd name="connsiteY8" fmla="*/ 728250 h 1104325"/>
                  <a:gd name="connsiteX9" fmla="*/ 3125337 w 3125337"/>
                  <a:gd name="connsiteY9" fmla="*/ 1104325 h 1104325"/>
                  <a:gd name="connsiteX0" fmla="*/ 0 w 3125337"/>
                  <a:gd name="connsiteY0" fmla="*/ 858665 h 1104325"/>
                  <a:gd name="connsiteX1" fmla="*/ 361191 w 3125337"/>
                  <a:gd name="connsiteY1" fmla="*/ 502835 h 1104325"/>
                  <a:gd name="connsiteX2" fmla="*/ 671583 w 3125337"/>
                  <a:gd name="connsiteY2" fmla="*/ 11361 h 1104325"/>
                  <a:gd name="connsiteX3" fmla="*/ 1041684 w 3125337"/>
                  <a:gd name="connsiteY3" fmla="*/ 571002 h 1104325"/>
                  <a:gd name="connsiteX4" fmla="*/ 1357952 w 3125337"/>
                  <a:gd name="connsiteY4" fmla="*/ 131541 h 1104325"/>
                  <a:gd name="connsiteX5" fmla="*/ 1698672 w 3125337"/>
                  <a:gd name="connsiteY5" fmla="*/ 817532 h 1104325"/>
                  <a:gd name="connsiteX6" fmla="*/ 2033990 w 3125337"/>
                  <a:gd name="connsiteY6" fmla="*/ 475614 h 1104325"/>
                  <a:gd name="connsiteX7" fmla="*/ 2381534 w 3125337"/>
                  <a:gd name="connsiteY7" fmla="*/ 384656 h 1104325"/>
                  <a:gd name="connsiteX8" fmla="*/ 2729552 w 3125337"/>
                  <a:gd name="connsiteY8" fmla="*/ 728250 h 1104325"/>
                  <a:gd name="connsiteX9" fmla="*/ 3125337 w 3125337"/>
                  <a:gd name="connsiteY9" fmla="*/ 1104325 h 1104325"/>
                  <a:gd name="connsiteX0" fmla="*/ 0 w 3125337"/>
                  <a:gd name="connsiteY0" fmla="*/ 858665 h 1104325"/>
                  <a:gd name="connsiteX1" fmla="*/ 361191 w 3125337"/>
                  <a:gd name="connsiteY1" fmla="*/ 502835 h 1104325"/>
                  <a:gd name="connsiteX2" fmla="*/ 671583 w 3125337"/>
                  <a:gd name="connsiteY2" fmla="*/ 11361 h 1104325"/>
                  <a:gd name="connsiteX3" fmla="*/ 1041684 w 3125337"/>
                  <a:gd name="connsiteY3" fmla="*/ 571002 h 1104325"/>
                  <a:gd name="connsiteX4" fmla="*/ 1357952 w 3125337"/>
                  <a:gd name="connsiteY4" fmla="*/ 131541 h 1104325"/>
                  <a:gd name="connsiteX5" fmla="*/ 1698672 w 3125337"/>
                  <a:gd name="connsiteY5" fmla="*/ 817532 h 1104325"/>
                  <a:gd name="connsiteX6" fmla="*/ 2033990 w 3125337"/>
                  <a:gd name="connsiteY6" fmla="*/ 475614 h 1104325"/>
                  <a:gd name="connsiteX7" fmla="*/ 2387884 w 3125337"/>
                  <a:gd name="connsiteY7" fmla="*/ 877276 h 1104325"/>
                  <a:gd name="connsiteX8" fmla="*/ 2729552 w 3125337"/>
                  <a:gd name="connsiteY8" fmla="*/ 728250 h 1104325"/>
                  <a:gd name="connsiteX9" fmla="*/ 3125337 w 3125337"/>
                  <a:gd name="connsiteY9" fmla="*/ 1104325 h 1104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337" h="1104325">
                    <a:moveTo>
                      <a:pt x="0" y="858665"/>
                    </a:moveTo>
                    <a:cubicBezTo>
                      <a:pt x="120555" y="547041"/>
                      <a:pt x="249261" y="644052"/>
                      <a:pt x="361191" y="502835"/>
                    </a:cubicBezTo>
                    <a:cubicBezTo>
                      <a:pt x="473121" y="361618"/>
                      <a:pt x="558168" y="0"/>
                      <a:pt x="671583" y="11361"/>
                    </a:cubicBezTo>
                    <a:cubicBezTo>
                      <a:pt x="784998" y="22722"/>
                      <a:pt x="927289" y="550972"/>
                      <a:pt x="1041684" y="571002"/>
                    </a:cubicBezTo>
                    <a:cubicBezTo>
                      <a:pt x="1156079" y="591032"/>
                      <a:pt x="1248454" y="90453"/>
                      <a:pt x="1357952" y="131541"/>
                    </a:cubicBezTo>
                    <a:cubicBezTo>
                      <a:pt x="1467450" y="172629"/>
                      <a:pt x="1585999" y="760187"/>
                      <a:pt x="1698672" y="817532"/>
                    </a:cubicBezTo>
                    <a:cubicBezTo>
                      <a:pt x="1811345" y="874878"/>
                      <a:pt x="1919121" y="465657"/>
                      <a:pt x="2033990" y="475614"/>
                    </a:cubicBezTo>
                    <a:cubicBezTo>
                      <a:pt x="2148859" y="485571"/>
                      <a:pt x="2271957" y="835170"/>
                      <a:pt x="2387884" y="877276"/>
                    </a:cubicBezTo>
                    <a:cubicBezTo>
                      <a:pt x="2503811" y="919382"/>
                      <a:pt x="2606643" y="690409"/>
                      <a:pt x="2729552" y="728250"/>
                    </a:cubicBezTo>
                    <a:cubicBezTo>
                      <a:pt x="2852461" y="766092"/>
                      <a:pt x="2989997" y="1017889"/>
                      <a:pt x="3125337" y="1104325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12" name="Grupo 115"/>
              <p:cNvGrpSpPr/>
              <p:nvPr/>
            </p:nvGrpSpPr>
            <p:grpSpPr>
              <a:xfrm>
                <a:off x="479047" y="1604103"/>
                <a:ext cx="3915539" cy="2257927"/>
                <a:chOff x="1253308" y="3091220"/>
                <a:chExt cx="2604083" cy="2257927"/>
              </a:xfrm>
            </p:grpSpPr>
            <p:cxnSp>
              <p:nvCxnSpPr>
                <p:cNvPr id="96" name="Straight Connector 2"/>
                <p:cNvCxnSpPr/>
                <p:nvPr/>
              </p:nvCxnSpPr>
              <p:spPr>
                <a:xfrm>
                  <a:off x="1397948" y="4808307"/>
                  <a:ext cx="2327891" cy="0"/>
                </a:xfrm>
                <a:prstGeom prst="line">
                  <a:avLst/>
                </a:prstGeom>
                <a:ln w="12700"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Arrow Connector 4"/>
                <p:cNvCxnSpPr/>
                <p:nvPr/>
              </p:nvCxnSpPr>
              <p:spPr>
                <a:xfrm rot="5400000" flipH="1" flipV="1">
                  <a:off x="1207804" y="4613091"/>
                  <a:ext cx="408595" cy="794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Arrow Connector 5"/>
                <p:cNvCxnSpPr/>
                <p:nvPr/>
              </p:nvCxnSpPr>
              <p:spPr>
                <a:xfrm rot="5400000" flipH="1" flipV="1">
                  <a:off x="1325773" y="4513873"/>
                  <a:ext cx="623343" cy="1056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Arrow Connector 6"/>
                <p:cNvCxnSpPr/>
                <p:nvPr/>
              </p:nvCxnSpPr>
              <p:spPr>
                <a:xfrm rot="5400000" flipH="1" flipV="1">
                  <a:off x="1355548" y="4316927"/>
                  <a:ext cx="1017451" cy="1056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Arrow Connector 7"/>
                <p:cNvCxnSpPr/>
                <p:nvPr/>
              </p:nvCxnSpPr>
              <p:spPr>
                <a:xfrm rot="5400000" flipH="1" flipV="1">
                  <a:off x="1795233" y="4530343"/>
                  <a:ext cx="590616" cy="1056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Arrow Connector 8"/>
                <p:cNvCxnSpPr/>
                <p:nvPr/>
              </p:nvCxnSpPr>
              <p:spPr>
                <a:xfrm rot="5400000" flipH="1" flipV="1">
                  <a:off x="1869066" y="4356398"/>
                  <a:ext cx="896279" cy="794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Arrow Connector 9"/>
                <p:cNvCxnSpPr/>
                <p:nvPr/>
              </p:nvCxnSpPr>
              <p:spPr>
                <a:xfrm rot="5400000" flipH="1" flipV="1">
                  <a:off x="2351385" y="4616130"/>
                  <a:ext cx="383386" cy="1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Arrow Connector 10"/>
                <p:cNvCxnSpPr/>
                <p:nvPr/>
              </p:nvCxnSpPr>
              <p:spPr>
                <a:xfrm rot="5400000">
                  <a:off x="2453080" y="4484844"/>
                  <a:ext cx="630945" cy="1056"/>
                </a:xfrm>
                <a:prstGeom prst="straightConnector1">
                  <a:avLst/>
                </a:prstGeom>
                <a:ln w="28575">
                  <a:headEnd type="oval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Arrow Connector 11"/>
                <p:cNvCxnSpPr/>
                <p:nvPr/>
              </p:nvCxnSpPr>
              <p:spPr>
                <a:xfrm rot="5400000">
                  <a:off x="2831585" y="4639050"/>
                  <a:ext cx="326470" cy="1056"/>
                </a:xfrm>
                <a:prstGeom prst="straightConnector1">
                  <a:avLst/>
                </a:prstGeom>
                <a:ln w="28575">
                  <a:headEnd type="oval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Arrow Connector 12"/>
                <p:cNvCxnSpPr/>
                <p:nvPr/>
              </p:nvCxnSpPr>
              <p:spPr>
                <a:xfrm rot="5400000">
                  <a:off x="3008270" y="4587263"/>
                  <a:ext cx="426429" cy="794"/>
                </a:xfrm>
                <a:prstGeom prst="straightConnector1">
                  <a:avLst/>
                </a:prstGeom>
                <a:ln w="28575">
                  <a:headEnd type="oval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" name="CaixaDeTexto 105"/>
                <p:cNvSpPr txBox="1"/>
                <p:nvPr/>
              </p:nvSpPr>
              <p:spPr>
                <a:xfrm>
                  <a:off x="1259540" y="4832136"/>
                  <a:ext cx="31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dirty="0" smtClean="0"/>
                    <a:t>0</a:t>
                  </a:r>
                  <a:endParaRPr lang="pt-BR" dirty="0"/>
                </a:p>
              </p:txBody>
            </p:sp>
            <p:sp>
              <p:nvSpPr>
                <p:cNvPr id="107" name="CaixaDeTexto 106"/>
                <p:cNvSpPr txBox="1"/>
                <p:nvPr/>
              </p:nvSpPr>
              <p:spPr>
                <a:xfrm>
                  <a:off x="1253308" y="3091220"/>
                  <a:ext cx="767805" cy="5683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2400" i="1" dirty="0" smtClean="0"/>
                    <a:t>|</a:t>
                  </a:r>
                  <a:r>
                    <a:rPr lang="pt-BR" sz="2400" i="1" dirty="0" err="1" smtClean="0"/>
                    <a:t>Y</a:t>
                  </a:r>
                  <a:r>
                    <a:rPr lang="pt-BR" sz="2400" i="1" baseline="-25000" dirty="0" err="1" smtClean="0"/>
                    <a:t>s</a:t>
                  </a:r>
                  <a:r>
                    <a:rPr lang="pt-BR" sz="2400" dirty="0" smtClean="0"/>
                    <a:t>[</a:t>
                  </a:r>
                  <a:r>
                    <a:rPr lang="pt-BR" sz="2400" i="1" dirty="0" smtClean="0"/>
                    <a:t>k</a:t>
                  </a:r>
                  <a:r>
                    <a:rPr lang="pt-BR" sz="2400" dirty="0" smtClean="0"/>
                    <a:t>,3]|</a:t>
                  </a:r>
                  <a:endParaRPr lang="pt-BR" sz="2400" dirty="0"/>
                </a:p>
              </p:txBody>
            </p:sp>
            <p:sp>
              <p:nvSpPr>
                <p:cNvPr id="108" name="CaixaDeTexto 107"/>
                <p:cNvSpPr txBox="1"/>
                <p:nvPr/>
              </p:nvSpPr>
              <p:spPr>
                <a:xfrm>
                  <a:off x="3518837" y="4769896"/>
                  <a:ext cx="33855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2400" i="1" dirty="0" smtClean="0"/>
                    <a:t>k</a:t>
                  </a:r>
                </a:p>
              </p:txBody>
            </p:sp>
            <p:sp>
              <p:nvSpPr>
                <p:cNvPr id="109" name="CaixaDeTexto 108"/>
                <p:cNvSpPr txBox="1"/>
                <p:nvPr/>
              </p:nvSpPr>
              <p:spPr>
                <a:xfrm>
                  <a:off x="2002841" y="4873786"/>
                  <a:ext cx="1402134" cy="4753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i="1" spc="600" dirty="0" smtClean="0"/>
                    <a:t>Freqüência</a:t>
                  </a:r>
                </a:p>
                <a:p>
                  <a:pPr algn="ctr"/>
                  <a:r>
                    <a:rPr lang="pt-BR" spc="600" dirty="0" smtClean="0"/>
                    <a:t>(índice)</a:t>
                  </a:r>
                  <a:endParaRPr lang="pt-BR" spc="600" dirty="0"/>
                </a:p>
              </p:txBody>
            </p:sp>
          </p:grpSp>
        </p:grpSp>
        <p:grpSp>
          <p:nvGrpSpPr>
            <p:cNvPr id="13" name="Grupo 109"/>
            <p:cNvGrpSpPr/>
            <p:nvPr/>
          </p:nvGrpSpPr>
          <p:grpSpPr>
            <a:xfrm>
              <a:off x="5513549" y="3757950"/>
              <a:ext cx="3915539" cy="1834076"/>
              <a:chOff x="479047" y="1604103"/>
              <a:chExt cx="3915539" cy="2257927"/>
            </a:xfrm>
            <a:scene3d>
              <a:camera prst="orthographicFront">
                <a:rot lat="3000000" lon="18600000" rev="1200000"/>
              </a:camera>
              <a:lightRig rig="threePt" dir="t"/>
            </a:scene3d>
          </p:grpSpPr>
          <p:sp>
            <p:nvSpPr>
              <p:cNvPr id="111" name="Forma livre 110"/>
              <p:cNvSpPr/>
              <p:nvPr/>
            </p:nvSpPr>
            <p:spPr>
              <a:xfrm>
                <a:off x="724314" y="2383706"/>
                <a:ext cx="3110707" cy="799638"/>
              </a:xfrm>
              <a:custGeom>
                <a:avLst/>
                <a:gdLst>
                  <a:gd name="connsiteX0" fmla="*/ 0 w 3125337"/>
                  <a:gd name="connsiteY0" fmla="*/ 1078174 h 1344306"/>
                  <a:gd name="connsiteX1" fmla="*/ 354841 w 3125337"/>
                  <a:gd name="connsiteY1" fmla="*/ 368490 h 1344306"/>
                  <a:gd name="connsiteX2" fmla="*/ 682388 w 3125337"/>
                  <a:gd name="connsiteY2" fmla="*/ 559559 h 1344306"/>
                  <a:gd name="connsiteX3" fmla="*/ 1009934 w 3125337"/>
                  <a:gd name="connsiteY3" fmla="*/ 27296 h 1344306"/>
                  <a:gd name="connsiteX4" fmla="*/ 1351128 w 3125337"/>
                  <a:gd name="connsiteY4" fmla="*/ 395786 h 1344306"/>
                  <a:gd name="connsiteX5" fmla="*/ 1692322 w 3125337"/>
                  <a:gd name="connsiteY5" fmla="*/ 1091822 h 1344306"/>
                  <a:gd name="connsiteX6" fmla="*/ 2033516 w 3125337"/>
                  <a:gd name="connsiteY6" fmla="*/ 1269243 h 1344306"/>
                  <a:gd name="connsiteX7" fmla="*/ 2374710 w 3125337"/>
                  <a:gd name="connsiteY7" fmla="*/ 641446 h 1344306"/>
                  <a:gd name="connsiteX8" fmla="*/ 2729552 w 3125337"/>
                  <a:gd name="connsiteY8" fmla="*/ 1037231 h 1344306"/>
                  <a:gd name="connsiteX9" fmla="*/ 3125337 w 3125337"/>
                  <a:gd name="connsiteY9" fmla="*/ 1323834 h 1344306"/>
                  <a:gd name="connsiteX0" fmla="*/ 0 w 3125337"/>
                  <a:gd name="connsiteY0" fmla="*/ 1071960 h 1338092"/>
                  <a:gd name="connsiteX1" fmla="*/ 354841 w 3125337"/>
                  <a:gd name="connsiteY1" fmla="*/ 362276 h 1338092"/>
                  <a:gd name="connsiteX2" fmla="*/ 709683 w 3125337"/>
                  <a:gd name="connsiteY2" fmla="*/ 516065 h 1338092"/>
                  <a:gd name="connsiteX3" fmla="*/ 1009934 w 3125337"/>
                  <a:gd name="connsiteY3" fmla="*/ 21082 h 1338092"/>
                  <a:gd name="connsiteX4" fmla="*/ 1351128 w 3125337"/>
                  <a:gd name="connsiteY4" fmla="*/ 389572 h 1338092"/>
                  <a:gd name="connsiteX5" fmla="*/ 1692322 w 3125337"/>
                  <a:gd name="connsiteY5" fmla="*/ 1085608 h 1338092"/>
                  <a:gd name="connsiteX6" fmla="*/ 2033516 w 3125337"/>
                  <a:gd name="connsiteY6" fmla="*/ 1263029 h 1338092"/>
                  <a:gd name="connsiteX7" fmla="*/ 2374710 w 3125337"/>
                  <a:gd name="connsiteY7" fmla="*/ 635232 h 1338092"/>
                  <a:gd name="connsiteX8" fmla="*/ 2729552 w 3125337"/>
                  <a:gd name="connsiteY8" fmla="*/ 1031017 h 1338092"/>
                  <a:gd name="connsiteX9" fmla="*/ 3125337 w 3125337"/>
                  <a:gd name="connsiteY9" fmla="*/ 1317620 h 1338092"/>
                  <a:gd name="connsiteX0" fmla="*/ 0 w 3125337"/>
                  <a:gd name="connsiteY0" fmla="*/ 1079416 h 1345548"/>
                  <a:gd name="connsiteX1" fmla="*/ 354841 w 3125337"/>
                  <a:gd name="connsiteY1" fmla="*/ 369732 h 1345548"/>
                  <a:gd name="connsiteX2" fmla="*/ 709683 w 3125337"/>
                  <a:gd name="connsiteY2" fmla="*/ 523521 h 1345548"/>
                  <a:gd name="connsiteX3" fmla="*/ 1009934 w 3125337"/>
                  <a:gd name="connsiteY3" fmla="*/ 28538 h 1345548"/>
                  <a:gd name="connsiteX4" fmla="*/ 1357952 w 3125337"/>
                  <a:gd name="connsiteY4" fmla="*/ 352292 h 1345548"/>
                  <a:gd name="connsiteX5" fmla="*/ 1692322 w 3125337"/>
                  <a:gd name="connsiteY5" fmla="*/ 1093064 h 1345548"/>
                  <a:gd name="connsiteX6" fmla="*/ 2033516 w 3125337"/>
                  <a:gd name="connsiteY6" fmla="*/ 1270485 h 1345548"/>
                  <a:gd name="connsiteX7" fmla="*/ 2374710 w 3125337"/>
                  <a:gd name="connsiteY7" fmla="*/ 642688 h 1345548"/>
                  <a:gd name="connsiteX8" fmla="*/ 2729552 w 3125337"/>
                  <a:gd name="connsiteY8" fmla="*/ 1038473 h 1345548"/>
                  <a:gd name="connsiteX9" fmla="*/ 3125337 w 3125337"/>
                  <a:gd name="connsiteY9" fmla="*/ 1325076 h 1345548"/>
                  <a:gd name="connsiteX0" fmla="*/ 0 w 3125337"/>
                  <a:gd name="connsiteY0" fmla="*/ 1079416 h 1330634"/>
                  <a:gd name="connsiteX1" fmla="*/ 354841 w 3125337"/>
                  <a:gd name="connsiteY1" fmla="*/ 369732 h 1330634"/>
                  <a:gd name="connsiteX2" fmla="*/ 709683 w 3125337"/>
                  <a:gd name="connsiteY2" fmla="*/ 523521 h 1330634"/>
                  <a:gd name="connsiteX3" fmla="*/ 1009934 w 3125337"/>
                  <a:gd name="connsiteY3" fmla="*/ 28538 h 1330634"/>
                  <a:gd name="connsiteX4" fmla="*/ 1357952 w 3125337"/>
                  <a:gd name="connsiteY4" fmla="*/ 352292 h 1330634"/>
                  <a:gd name="connsiteX5" fmla="*/ 1692322 w 3125337"/>
                  <a:gd name="connsiteY5" fmla="*/ 1003591 h 1330634"/>
                  <a:gd name="connsiteX6" fmla="*/ 2033516 w 3125337"/>
                  <a:gd name="connsiteY6" fmla="*/ 1270485 h 1330634"/>
                  <a:gd name="connsiteX7" fmla="*/ 2374710 w 3125337"/>
                  <a:gd name="connsiteY7" fmla="*/ 642688 h 1330634"/>
                  <a:gd name="connsiteX8" fmla="*/ 2729552 w 3125337"/>
                  <a:gd name="connsiteY8" fmla="*/ 1038473 h 1330634"/>
                  <a:gd name="connsiteX9" fmla="*/ 3125337 w 3125337"/>
                  <a:gd name="connsiteY9" fmla="*/ 1325076 h 1330634"/>
                  <a:gd name="connsiteX0" fmla="*/ 0 w 3125337"/>
                  <a:gd name="connsiteY0" fmla="*/ 1079416 h 1325076"/>
                  <a:gd name="connsiteX1" fmla="*/ 354841 w 3125337"/>
                  <a:gd name="connsiteY1" fmla="*/ 369732 h 1325076"/>
                  <a:gd name="connsiteX2" fmla="*/ 709683 w 3125337"/>
                  <a:gd name="connsiteY2" fmla="*/ 523521 h 1325076"/>
                  <a:gd name="connsiteX3" fmla="*/ 1009934 w 3125337"/>
                  <a:gd name="connsiteY3" fmla="*/ 28538 h 1325076"/>
                  <a:gd name="connsiteX4" fmla="*/ 1357952 w 3125337"/>
                  <a:gd name="connsiteY4" fmla="*/ 352292 h 1325076"/>
                  <a:gd name="connsiteX5" fmla="*/ 1692322 w 3125337"/>
                  <a:gd name="connsiteY5" fmla="*/ 1003591 h 1325076"/>
                  <a:gd name="connsiteX6" fmla="*/ 2040340 w 3125337"/>
                  <a:gd name="connsiteY6" fmla="*/ 1195924 h 1325076"/>
                  <a:gd name="connsiteX7" fmla="*/ 2374710 w 3125337"/>
                  <a:gd name="connsiteY7" fmla="*/ 642688 h 1325076"/>
                  <a:gd name="connsiteX8" fmla="*/ 2729552 w 3125337"/>
                  <a:gd name="connsiteY8" fmla="*/ 1038473 h 1325076"/>
                  <a:gd name="connsiteX9" fmla="*/ 3125337 w 3125337"/>
                  <a:gd name="connsiteY9" fmla="*/ 1325076 h 1325076"/>
                  <a:gd name="connsiteX0" fmla="*/ 0 w 3125337"/>
                  <a:gd name="connsiteY0" fmla="*/ 1079416 h 1325076"/>
                  <a:gd name="connsiteX1" fmla="*/ 354841 w 3125337"/>
                  <a:gd name="connsiteY1" fmla="*/ 369732 h 1325076"/>
                  <a:gd name="connsiteX2" fmla="*/ 709683 w 3125337"/>
                  <a:gd name="connsiteY2" fmla="*/ 523521 h 1325076"/>
                  <a:gd name="connsiteX3" fmla="*/ 1009934 w 3125337"/>
                  <a:gd name="connsiteY3" fmla="*/ 28538 h 1325076"/>
                  <a:gd name="connsiteX4" fmla="*/ 1357952 w 3125337"/>
                  <a:gd name="connsiteY4" fmla="*/ 352292 h 1325076"/>
                  <a:gd name="connsiteX5" fmla="*/ 1692322 w 3125337"/>
                  <a:gd name="connsiteY5" fmla="*/ 1003591 h 1325076"/>
                  <a:gd name="connsiteX6" fmla="*/ 2040340 w 3125337"/>
                  <a:gd name="connsiteY6" fmla="*/ 1195924 h 1325076"/>
                  <a:gd name="connsiteX7" fmla="*/ 2381534 w 3125337"/>
                  <a:gd name="connsiteY7" fmla="*/ 605407 h 1325076"/>
                  <a:gd name="connsiteX8" fmla="*/ 2729552 w 3125337"/>
                  <a:gd name="connsiteY8" fmla="*/ 1038473 h 1325076"/>
                  <a:gd name="connsiteX9" fmla="*/ 3125337 w 3125337"/>
                  <a:gd name="connsiteY9" fmla="*/ 1325076 h 1325076"/>
                  <a:gd name="connsiteX0" fmla="*/ 0 w 3125337"/>
                  <a:gd name="connsiteY0" fmla="*/ 1079416 h 1325076"/>
                  <a:gd name="connsiteX1" fmla="*/ 354841 w 3125337"/>
                  <a:gd name="connsiteY1" fmla="*/ 369732 h 1325076"/>
                  <a:gd name="connsiteX2" fmla="*/ 709683 w 3125337"/>
                  <a:gd name="connsiteY2" fmla="*/ 523521 h 1325076"/>
                  <a:gd name="connsiteX3" fmla="*/ 1009934 w 3125337"/>
                  <a:gd name="connsiteY3" fmla="*/ 28538 h 1325076"/>
                  <a:gd name="connsiteX4" fmla="*/ 1357952 w 3125337"/>
                  <a:gd name="connsiteY4" fmla="*/ 352292 h 1325076"/>
                  <a:gd name="connsiteX5" fmla="*/ 1692322 w 3125337"/>
                  <a:gd name="connsiteY5" fmla="*/ 1003591 h 1325076"/>
                  <a:gd name="connsiteX6" fmla="*/ 2040340 w 3125337"/>
                  <a:gd name="connsiteY6" fmla="*/ 1195924 h 1325076"/>
                  <a:gd name="connsiteX7" fmla="*/ 2381534 w 3125337"/>
                  <a:gd name="connsiteY7" fmla="*/ 605407 h 1325076"/>
                  <a:gd name="connsiteX8" fmla="*/ 2729552 w 3125337"/>
                  <a:gd name="connsiteY8" fmla="*/ 949001 h 1325076"/>
                  <a:gd name="connsiteX9" fmla="*/ 3125337 w 3125337"/>
                  <a:gd name="connsiteY9" fmla="*/ 1325076 h 1325076"/>
                  <a:gd name="connsiteX0" fmla="*/ 0 w 3125337"/>
                  <a:gd name="connsiteY0" fmla="*/ 1079416 h 1325076"/>
                  <a:gd name="connsiteX1" fmla="*/ 361191 w 3125337"/>
                  <a:gd name="connsiteY1" fmla="*/ 723586 h 1325076"/>
                  <a:gd name="connsiteX2" fmla="*/ 709683 w 3125337"/>
                  <a:gd name="connsiteY2" fmla="*/ 523521 h 1325076"/>
                  <a:gd name="connsiteX3" fmla="*/ 1009934 w 3125337"/>
                  <a:gd name="connsiteY3" fmla="*/ 28538 h 1325076"/>
                  <a:gd name="connsiteX4" fmla="*/ 1357952 w 3125337"/>
                  <a:gd name="connsiteY4" fmla="*/ 352292 h 1325076"/>
                  <a:gd name="connsiteX5" fmla="*/ 1692322 w 3125337"/>
                  <a:gd name="connsiteY5" fmla="*/ 1003591 h 1325076"/>
                  <a:gd name="connsiteX6" fmla="*/ 2040340 w 3125337"/>
                  <a:gd name="connsiteY6" fmla="*/ 1195924 h 1325076"/>
                  <a:gd name="connsiteX7" fmla="*/ 2381534 w 3125337"/>
                  <a:gd name="connsiteY7" fmla="*/ 605407 h 1325076"/>
                  <a:gd name="connsiteX8" fmla="*/ 2729552 w 3125337"/>
                  <a:gd name="connsiteY8" fmla="*/ 949001 h 1325076"/>
                  <a:gd name="connsiteX9" fmla="*/ 3125337 w 3125337"/>
                  <a:gd name="connsiteY9" fmla="*/ 1325076 h 1325076"/>
                  <a:gd name="connsiteX0" fmla="*/ 0 w 3125337"/>
                  <a:gd name="connsiteY0" fmla="*/ 1070908 h 1316568"/>
                  <a:gd name="connsiteX1" fmla="*/ 361191 w 3125337"/>
                  <a:gd name="connsiteY1" fmla="*/ 715078 h 1316568"/>
                  <a:gd name="connsiteX2" fmla="*/ 671583 w 3125337"/>
                  <a:gd name="connsiteY2" fmla="*/ 223604 h 1316568"/>
                  <a:gd name="connsiteX3" fmla="*/ 1009934 w 3125337"/>
                  <a:gd name="connsiteY3" fmla="*/ 20030 h 1316568"/>
                  <a:gd name="connsiteX4" fmla="*/ 1357952 w 3125337"/>
                  <a:gd name="connsiteY4" fmla="*/ 343784 h 1316568"/>
                  <a:gd name="connsiteX5" fmla="*/ 1692322 w 3125337"/>
                  <a:gd name="connsiteY5" fmla="*/ 995083 h 1316568"/>
                  <a:gd name="connsiteX6" fmla="*/ 2040340 w 3125337"/>
                  <a:gd name="connsiteY6" fmla="*/ 1187416 h 1316568"/>
                  <a:gd name="connsiteX7" fmla="*/ 2381534 w 3125337"/>
                  <a:gd name="connsiteY7" fmla="*/ 596899 h 1316568"/>
                  <a:gd name="connsiteX8" fmla="*/ 2729552 w 3125337"/>
                  <a:gd name="connsiteY8" fmla="*/ 940493 h 1316568"/>
                  <a:gd name="connsiteX9" fmla="*/ 3125337 w 3125337"/>
                  <a:gd name="connsiteY9" fmla="*/ 1316568 h 1316568"/>
                  <a:gd name="connsiteX0" fmla="*/ 0 w 3125337"/>
                  <a:gd name="connsiteY0" fmla="*/ 858665 h 1104325"/>
                  <a:gd name="connsiteX1" fmla="*/ 361191 w 3125337"/>
                  <a:gd name="connsiteY1" fmla="*/ 502835 h 1104325"/>
                  <a:gd name="connsiteX2" fmla="*/ 671583 w 3125337"/>
                  <a:gd name="connsiteY2" fmla="*/ 11361 h 1104325"/>
                  <a:gd name="connsiteX3" fmla="*/ 1041684 w 3125337"/>
                  <a:gd name="connsiteY3" fmla="*/ 571002 h 1104325"/>
                  <a:gd name="connsiteX4" fmla="*/ 1357952 w 3125337"/>
                  <a:gd name="connsiteY4" fmla="*/ 131541 h 1104325"/>
                  <a:gd name="connsiteX5" fmla="*/ 1692322 w 3125337"/>
                  <a:gd name="connsiteY5" fmla="*/ 782840 h 1104325"/>
                  <a:gd name="connsiteX6" fmla="*/ 2040340 w 3125337"/>
                  <a:gd name="connsiteY6" fmla="*/ 975173 h 1104325"/>
                  <a:gd name="connsiteX7" fmla="*/ 2381534 w 3125337"/>
                  <a:gd name="connsiteY7" fmla="*/ 384656 h 1104325"/>
                  <a:gd name="connsiteX8" fmla="*/ 2729552 w 3125337"/>
                  <a:gd name="connsiteY8" fmla="*/ 728250 h 1104325"/>
                  <a:gd name="connsiteX9" fmla="*/ 3125337 w 3125337"/>
                  <a:gd name="connsiteY9" fmla="*/ 1104325 h 1104325"/>
                  <a:gd name="connsiteX0" fmla="*/ 0 w 3125337"/>
                  <a:gd name="connsiteY0" fmla="*/ 858665 h 1104325"/>
                  <a:gd name="connsiteX1" fmla="*/ 361191 w 3125337"/>
                  <a:gd name="connsiteY1" fmla="*/ 502835 h 1104325"/>
                  <a:gd name="connsiteX2" fmla="*/ 671583 w 3125337"/>
                  <a:gd name="connsiteY2" fmla="*/ 11361 h 1104325"/>
                  <a:gd name="connsiteX3" fmla="*/ 1041684 w 3125337"/>
                  <a:gd name="connsiteY3" fmla="*/ 571002 h 1104325"/>
                  <a:gd name="connsiteX4" fmla="*/ 1357952 w 3125337"/>
                  <a:gd name="connsiteY4" fmla="*/ 131541 h 1104325"/>
                  <a:gd name="connsiteX5" fmla="*/ 1692322 w 3125337"/>
                  <a:gd name="connsiteY5" fmla="*/ 782840 h 1104325"/>
                  <a:gd name="connsiteX6" fmla="*/ 2033990 w 3125337"/>
                  <a:gd name="connsiteY6" fmla="*/ 475614 h 1104325"/>
                  <a:gd name="connsiteX7" fmla="*/ 2381534 w 3125337"/>
                  <a:gd name="connsiteY7" fmla="*/ 384656 h 1104325"/>
                  <a:gd name="connsiteX8" fmla="*/ 2729552 w 3125337"/>
                  <a:gd name="connsiteY8" fmla="*/ 728250 h 1104325"/>
                  <a:gd name="connsiteX9" fmla="*/ 3125337 w 3125337"/>
                  <a:gd name="connsiteY9" fmla="*/ 1104325 h 1104325"/>
                  <a:gd name="connsiteX0" fmla="*/ 0 w 3125337"/>
                  <a:gd name="connsiteY0" fmla="*/ 858665 h 1104325"/>
                  <a:gd name="connsiteX1" fmla="*/ 361191 w 3125337"/>
                  <a:gd name="connsiteY1" fmla="*/ 502835 h 1104325"/>
                  <a:gd name="connsiteX2" fmla="*/ 671583 w 3125337"/>
                  <a:gd name="connsiteY2" fmla="*/ 11361 h 1104325"/>
                  <a:gd name="connsiteX3" fmla="*/ 1041684 w 3125337"/>
                  <a:gd name="connsiteY3" fmla="*/ 571002 h 1104325"/>
                  <a:gd name="connsiteX4" fmla="*/ 1357952 w 3125337"/>
                  <a:gd name="connsiteY4" fmla="*/ 131541 h 1104325"/>
                  <a:gd name="connsiteX5" fmla="*/ 1698672 w 3125337"/>
                  <a:gd name="connsiteY5" fmla="*/ 817532 h 1104325"/>
                  <a:gd name="connsiteX6" fmla="*/ 2033990 w 3125337"/>
                  <a:gd name="connsiteY6" fmla="*/ 475614 h 1104325"/>
                  <a:gd name="connsiteX7" fmla="*/ 2381534 w 3125337"/>
                  <a:gd name="connsiteY7" fmla="*/ 384656 h 1104325"/>
                  <a:gd name="connsiteX8" fmla="*/ 2729552 w 3125337"/>
                  <a:gd name="connsiteY8" fmla="*/ 728250 h 1104325"/>
                  <a:gd name="connsiteX9" fmla="*/ 3125337 w 3125337"/>
                  <a:gd name="connsiteY9" fmla="*/ 1104325 h 1104325"/>
                  <a:gd name="connsiteX0" fmla="*/ 0 w 3125337"/>
                  <a:gd name="connsiteY0" fmla="*/ 858665 h 1104325"/>
                  <a:gd name="connsiteX1" fmla="*/ 361191 w 3125337"/>
                  <a:gd name="connsiteY1" fmla="*/ 502835 h 1104325"/>
                  <a:gd name="connsiteX2" fmla="*/ 671583 w 3125337"/>
                  <a:gd name="connsiteY2" fmla="*/ 11361 h 1104325"/>
                  <a:gd name="connsiteX3" fmla="*/ 1041684 w 3125337"/>
                  <a:gd name="connsiteY3" fmla="*/ 571002 h 1104325"/>
                  <a:gd name="connsiteX4" fmla="*/ 1357952 w 3125337"/>
                  <a:gd name="connsiteY4" fmla="*/ 131541 h 1104325"/>
                  <a:gd name="connsiteX5" fmla="*/ 1698672 w 3125337"/>
                  <a:gd name="connsiteY5" fmla="*/ 817532 h 1104325"/>
                  <a:gd name="connsiteX6" fmla="*/ 2033990 w 3125337"/>
                  <a:gd name="connsiteY6" fmla="*/ 475614 h 1104325"/>
                  <a:gd name="connsiteX7" fmla="*/ 2387884 w 3125337"/>
                  <a:gd name="connsiteY7" fmla="*/ 877276 h 1104325"/>
                  <a:gd name="connsiteX8" fmla="*/ 2729552 w 3125337"/>
                  <a:gd name="connsiteY8" fmla="*/ 728250 h 1104325"/>
                  <a:gd name="connsiteX9" fmla="*/ 3125337 w 3125337"/>
                  <a:gd name="connsiteY9" fmla="*/ 1104325 h 1104325"/>
                  <a:gd name="connsiteX0" fmla="*/ 0 w 3125337"/>
                  <a:gd name="connsiteY0" fmla="*/ 768212 h 1013872"/>
                  <a:gd name="connsiteX1" fmla="*/ 361191 w 3125337"/>
                  <a:gd name="connsiteY1" fmla="*/ 412382 h 1013872"/>
                  <a:gd name="connsiteX2" fmla="*/ 686214 w 3125337"/>
                  <a:gd name="connsiteY2" fmla="*/ 688230 h 1013872"/>
                  <a:gd name="connsiteX3" fmla="*/ 1041684 w 3125337"/>
                  <a:gd name="connsiteY3" fmla="*/ 480549 h 1013872"/>
                  <a:gd name="connsiteX4" fmla="*/ 1357952 w 3125337"/>
                  <a:gd name="connsiteY4" fmla="*/ 41088 h 1013872"/>
                  <a:gd name="connsiteX5" fmla="*/ 1698672 w 3125337"/>
                  <a:gd name="connsiteY5" fmla="*/ 727079 h 1013872"/>
                  <a:gd name="connsiteX6" fmla="*/ 2033990 w 3125337"/>
                  <a:gd name="connsiteY6" fmla="*/ 385161 h 1013872"/>
                  <a:gd name="connsiteX7" fmla="*/ 2387884 w 3125337"/>
                  <a:gd name="connsiteY7" fmla="*/ 786823 h 1013872"/>
                  <a:gd name="connsiteX8" fmla="*/ 2729552 w 3125337"/>
                  <a:gd name="connsiteY8" fmla="*/ 637797 h 1013872"/>
                  <a:gd name="connsiteX9" fmla="*/ 3125337 w 3125337"/>
                  <a:gd name="connsiteY9" fmla="*/ 1013872 h 1013872"/>
                  <a:gd name="connsiteX0" fmla="*/ 0 w 3125337"/>
                  <a:gd name="connsiteY0" fmla="*/ 768212 h 1013872"/>
                  <a:gd name="connsiteX1" fmla="*/ 361191 w 3125337"/>
                  <a:gd name="connsiteY1" fmla="*/ 412382 h 1013872"/>
                  <a:gd name="connsiteX2" fmla="*/ 686214 w 3125337"/>
                  <a:gd name="connsiteY2" fmla="*/ 688230 h 1013872"/>
                  <a:gd name="connsiteX3" fmla="*/ 1041684 w 3125337"/>
                  <a:gd name="connsiteY3" fmla="*/ 480549 h 1013872"/>
                  <a:gd name="connsiteX4" fmla="*/ 1357952 w 3125337"/>
                  <a:gd name="connsiteY4" fmla="*/ 41088 h 1013872"/>
                  <a:gd name="connsiteX5" fmla="*/ 1698672 w 3125337"/>
                  <a:gd name="connsiteY5" fmla="*/ 727079 h 1013872"/>
                  <a:gd name="connsiteX6" fmla="*/ 2063250 w 3125337"/>
                  <a:gd name="connsiteY6" fmla="*/ 976638 h 1013872"/>
                  <a:gd name="connsiteX7" fmla="*/ 2387884 w 3125337"/>
                  <a:gd name="connsiteY7" fmla="*/ 786823 h 1013872"/>
                  <a:gd name="connsiteX8" fmla="*/ 2729552 w 3125337"/>
                  <a:gd name="connsiteY8" fmla="*/ 637797 h 1013872"/>
                  <a:gd name="connsiteX9" fmla="*/ 3125337 w 3125337"/>
                  <a:gd name="connsiteY9" fmla="*/ 1013872 h 1013872"/>
                  <a:gd name="connsiteX0" fmla="*/ 54638 w 3179975"/>
                  <a:gd name="connsiteY0" fmla="*/ 768212 h 1013872"/>
                  <a:gd name="connsiteX1" fmla="*/ 60199 w 3179975"/>
                  <a:gd name="connsiteY1" fmla="*/ 684887 h 1013872"/>
                  <a:gd name="connsiteX2" fmla="*/ 415829 w 3179975"/>
                  <a:gd name="connsiteY2" fmla="*/ 412382 h 1013872"/>
                  <a:gd name="connsiteX3" fmla="*/ 740852 w 3179975"/>
                  <a:gd name="connsiteY3" fmla="*/ 688230 h 1013872"/>
                  <a:gd name="connsiteX4" fmla="*/ 1096322 w 3179975"/>
                  <a:gd name="connsiteY4" fmla="*/ 480549 h 1013872"/>
                  <a:gd name="connsiteX5" fmla="*/ 1412590 w 3179975"/>
                  <a:gd name="connsiteY5" fmla="*/ 41088 h 1013872"/>
                  <a:gd name="connsiteX6" fmla="*/ 1753310 w 3179975"/>
                  <a:gd name="connsiteY6" fmla="*/ 727079 h 1013872"/>
                  <a:gd name="connsiteX7" fmla="*/ 2117888 w 3179975"/>
                  <a:gd name="connsiteY7" fmla="*/ 976638 h 1013872"/>
                  <a:gd name="connsiteX8" fmla="*/ 2442522 w 3179975"/>
                  <a:gd name="connsiteY8" fmla="*/ 786823 h 1013872"/>
                  <a:gd name="connsiteX9" fmla="*/ 2784190 w 3179975"/>
                  <a:gd name="connsiteY9" fmla="*/ 637797 h 1013872"/>
                  <a:gd name="connsiteX10" fmla="*/ 3179975 w 3179975"/>
                  <a:gd name="connsiteY10" fmla="*/ 1013872 h 1013872"/>
                  <a:gd name="connsiteX0" fmla="*/ 0 w 3125337"/>
                  <a:gd name="connsiteY0" fmla="*/ 768212 h 1013872"/>
                  <a:gd name="connsiteX1" fmla="*/ 361191 w 3125337"/>
                  <a:gd name="connsiteY1" fmla="*/ 412382 h 1013872"/>
                  <a:gd name="connsiteX2" fmla="*/ 686214 w 3125337"/>
                  <a:gd name="connsiteY2" fmla="*/ 688230 h 1013872"/>
                  <a:gd name="connsiteX3" fmla="*/ 1041684 w 3125337"/>
                  <a:gd name="connsiteY3" fmla="*/ 480549 h 1013872"/>
                  <a:gd name="connsiteX4" fmla="*/ 1357952 w 3125337"/>
                  <a:gd name="connsiteY4" fmla="*/ 41088 h 1013872"/>
                  <a:gd name="connsiteX5" fmla="*/ 1698672 w 3125337"/>
                  <a:gd name="connsiteY5" fmla="*/ 727079 h 1013872"/>
                  <a:gd name="connsiteX6" fmla="*/ 2063250 w 3125337"/>
                  <a:gd name="connsiteY6" fmla="*/ 976638 h 1013872"/>
                  <a:gd name="connsiteX7" fmla="*/ 2387884 w 3125337"/>
                  <a:gd name="connsiteY7" fmla="*/ 786823 h 1013872"/>
                  <a:gd name="connsiteX8" fmla="*/ 2729552 w 3125337"/>
                  <a:gd name="connsiteY8" fmla="*/ 637797 h 1013872"/>
                  <a:gd name="connsiteX9" fmla="*/ 3125337 w 3125337"/>
                  <a:gd name="connsiteY9" fmla="*/ 1013872 h 1013872"/>
                  <a:gd name="connsiteX0" fmla="*/ 0 w 3110707"/>
                  <a:gd name="connsiteY0" fmla="*/ 936063 h 1013872"/>
                  <a:gd name="connsiteX1" fmla="*/ 346561 w 3110707"/>
                  <a:gd name="connsiteY1" fmla="*/ 412382 h 1013872"/>
                  <a:gd name="connsiteX2" fmla="*/ 671584 w 3110707"/>
                  <a:gd name="connsiteY2" fmla="*/ 688230 h 1013872"/>
                  <a:gd name="connsiteX3" fmla="*/ 1027054 w 3110707"/>
                  <a:gd name="connsiteY3" fmla="*/ 480549 h 1013872"/>
                  <a:gd name="connsiteX4" fmla="*/ 1343322 w 3110707"/>
                  <a:gd name="connsiteY4" fmla="*/ 41088 h 1013872"/>
                  <a:gd name="connsiteX5" fmla="*/ 1684042 w 3110707"/>
                  <a:gd name="connsiteY5" fmla="*/ 727079 h 1013872"/>
                  <a:gd name="connsiteX6" fmla="*/ 2048620 w 3110707"/>
                  <a:gd name="connsiteY6" fmla="*/ 976638 h 1013872"/>
                  <a:gd name="connsiteX7" fmla="*/ 2373254 w 3110707"/>
                  <a:gd name="connsiteY7" fmla="*/ 786823 h 1013872"/>
                  <a:gd name="connsiteX8" fmla="*/ 2714922 w 3110707"/>
                  <a:gd name="connsiteY8" fmla="*/ 637797 h 1013872"/>
                  <a:gd name="connsiteX9" fmla="*/ 3110707 w 3110707"/>
                  <a:gd name="connsiteY9" fmla="*/ 1013872 h 101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0707" h="1013872">
                    <a:moveTo>
                      <a:pt x="0" y="936063"/>
                    </a:moveTo>
                    <a:cubicBezTo>
                      <a:pt x="75248" y="861932"/>
                      <a:pt x="234630" y="453687"/>
                      <a:pt x="346561" y="412382"/>
                    </a:cubicBezTo>
                    <a:cubicBezTo>
                      <a:pt x="458492" y="371077"/>
                      <a:pt x="558169" y="676869"/>
                      <a:pt x="671584" y="688230"/>
                    </a:cubicBezTo>
                    <a:cubicBezTo>
                      <a:pt x="784999" y="699591"/>
                      <a:pt x="915098" y="588406"/>
                      <a:pt x="1027054" y="480549"/>
                    </a:cubicBezTo>
                    <a:cubicBezTo>
                      <a:pt x="1139010" y="372692"/>
                      <a:pt x="1233824" y="0"/>
                      <a:pt x="1343322" y="41088"/>
                    </a:cubicBezTo>
                    <a:cubicBezTo>
                      <a:pt x="1452820" y="82176"/>
                      <a:pt x="1566492" y="571154"/>
                      <a:pt x="1684042" y="727079"/>
                    </a:cubicBezTo>
                    <a:cubicBezTo>
                      <a:pt x="1801592" y="883004"/>
                      <a:pt x="1933751" y="966681"/>
                      <a:pt x="2048620" y="976638"/>
                    </a:cubicBezTo>
                    <a:cubicBezTo>
                      <a:pt x="2163489" y="986595"/>
                      <a:pt x="2262204" y="843296"/>
                      <a:pt x="2373254" y="786823"/>
                    </a:cubicBezTo>
                    <a:cubicBezTo>
                      <a:pt x="2484304" y="730350"/>
                      <a:pt x="2592013" y="599956"/>
                      <a:pt x="2714922" y="637797"/>
                    </a:cubicBezTo>
                    <a:cubicBezTo>
                      <a:pt x="2837831" y="675639"/>
                      <a:pt x="2975367" y="927436"/>
                      <a:pt x="3110707" y="1013872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14" name="Grupo 115"/>
              <p:cNvGrpSpPr/>
              <p:nvPr/>
            </p:nvGrpSpPr>
            <p:grpSpPr>
              <a:xfrm>
                <a:off x="479047" y="1604103"/>
                <a:ext cx="3915539" cy="2257927"/>
                <a:chOff x="1253308" y="3091220"/>
                <a:chExt cx="2604083" cy="2257927"/>
              </a:xfrm>
            </p:grpSpPr>
            <p:cxnSp>
              <p:nvCxnSpPr>
                <p:cNvPr id="113" name="Straight Connector 2"/>
                <p:cNvCxnSpPr/>
                <p:nvPr/>
              </p:nvCxnSpPr>
              <p:spPr>
                <a:xfrm>
                  <a:off x="1397948" y="4808307"/>
                  <a:ext cx="2327891" cy="0"/>
                </a:xfrm>
                <a:prstGeom prst="line">
                  <a:avLst/>
                </a:prstGeom>
                <a:ln w="12700"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Arrow Connector 4"/>
                <p:cNvCxnSpPr/>
                <p:nvPr/>
              </p:nvCxnSpPr>
              <p:spPr>
                <a:xfrm rot="5400000" flipH="1" flipV="1">
                  <a:off x="1309172" y="4715410"/>
                  <a:ext cx="205066" cy="1056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Arrow Connector 5"/>
                <p:cNvCxnSpPr/>
                <p:nvPr/>
              </p:nvCxnSpPr>
              <p:spPr>
                <a:xfrm rot="5400000" flipH="1" flipV="1">
                  <a:off x="1325773" y="4513873"/>
                  <a:ext cx="623343" cy="1056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Arrow Connector 6"/>
                <p:cNvCxnSpPr/>
                <p:nvPr/>
              </p:nvCxnSpPr>
              <p:spPr>
                <a:xfrm rot="5400000" flipH="1" flipV="1">
                  <a:off x="1653000" y="4615591"/>
                  <a:ext cx="421493" cy="1056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Arrow Connector 7"/>
                <p:cNvCxnSpPr/>
                <p:nvPr/>
              </p:nvCxnSpPr>
              <p:spPr>
                <a:xfrm rot="5400000" flipH="1" flipV="1">
                  <a:off x="1795233" y="4530343"/>
                  <a:ext cx="590616" cy="1056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Arrow Connector 8"/>
                <p:cNvCxnSpPr/>
                <p:nvPr/>
              </p:nvCxnSpPr>
              <p:spPr>
                <a:xfrm rot="5400000" flipH="1" flipV="1">
                  <a:off x="1869066" y="4356398"/>
                  <a:ext cx="896279" cy="794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Arrow Connector 9"/>
                <p:cNvCxnSpPr/>
                <p:nvPr/>
              </p:nvCxnSpPr>
              <p:spPr>
                <a:xfrm rot="5400000" flipH="1" flipV="1">
                  <a:off x="2351385" y="4616130"/>
                  <a:ext cx="383386" cy="1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Arrow Connector 10"/>
                <p:cNvCxnSpPr/>
                <p:nvPr/>
              </p:nvCxnSpPr>
              <p:spPr>
                <a:xfrm rot="16200000" flipH="1">
                  <a:off x="2680129" y="4712949"/>
                  <a:ext cx="175517" cy="274"/>
                </a:xfrm>
                <a:prstGeom prst="straightConnector1">
                  <a:avLst/>
                </a:prstGeom>
                <a:ln w="28575">
                  <a:headEnd type="oval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Arrow Connector 11"/>
                <p:cNvCxnSpPr/>
                <p:nvPr/>
              </p:nvCxnSpPr>
              <p:spPr>
                <a:xfrm rot="5400000">
                  <a:off x="2831585" y="4639050"/>
                  <a:ext cx="326470" cy="1056"/>
                </a:xfrm>
                <a:prstGeom prst="straightConnector1">
                  <a:avLst/>
                </a:prstGeom>
                <a:ln w="28575">
                  <a:headEnd type="oval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Arrow Connector 12"/>
                <p:cNvCxnSpPr/>
                <p:nvPr/>
              </p:nvCxnSpPr>
              <p:spPr>
                <a:xfrm rot="5400000">
                  <a:off x="3008270" y="4587263"/>
                  <a:ext cx="426429" cy="794"/>
                </a:xfrm>
                <a:prstGeom prst="straightConnector1">
                  <a:avLst/>
                </a:prstGeom>
                <a:ln w="28575">
                  <a:headEnd type="oval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3" name="CaixaDeTexto 122"/>
                <p:cNvSpPr txBox="1"/>
                <p:nvPr/>
              </p:nvSpPr>
              <p:spPr>
                <a:xfrm>
                  <a:off x="1259540" y="4832136"/>
                  <a:ext cx="31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dirty="0" smtClean="0"/>
                    <a:t>0</a:t>
                  </a:r>
                  <a:endParaRPr lang="pt-BR" dirty="0"/>
                </a:p>
              </p:txBody>
            </p:sp>
            <p:sp>
              <p:nvSpPr>
                <p:cNvPr id="124" name="CaixaDeTexto 123"/>
                <p:cNvSpPr txBox="1"/>
                <p:nvPr/>
              </p:nvSpPr>
              <p:spPr>
                <a:xfrm>
                  <a:off x="1253308" y="3091220"/>
                  <a:ext cx="794457" cy="5683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2400" i="1" dirty="0" smtClean="0"/>
                    <a:t>|</a:t>
                  </a:r>
                  <a:r>
                    <a:rPr lang="pt-BR" sz="2400" i="1" dirty="0" err="1" smtClean="0"/>
                    <a:t>Y</a:t>
                  </a:r>
                  <a:r>
                    <a:rPr lang="pt-BR" sz="2400" i="1" baseline="-25000" dirty="0" err="1" smtClean="0"/>
                    <a:t>s</a:t>
                  </a:r>
                  <a:r>
                    <a:rPr lang="pt-BR" sz="2400" dirty="0" smtClean="0"/>
                    <a:t>[</a:t>
                  </a:r>
                  <a:r>
                    <a:rPr lang="pt-BR" sz="2400" i="1" dirty="0" smtClean="0"/>
                    <a:t>k</a:t>
                  </a:r>
                  <a:r>
                    <a:rPr lang="pt-BR" sz="2400" dirty="0" smtClean="0"/>
                    <a:t>,4]|</a:t>
                  </a:r>
                  <a:endParaRPr lang="pt-BR" sz="2400" dirty="0"/>
                </a:p>
              </p:txBody>
            </p:sp>
            <p:sp>
              <p:nvSpPr>
                <p:cNvPr id="125" name="CaixaDeTexto 124"/>
                <p:cNvSpPr txBox="1"/>
                <p:nvPr/>
              </p:nvSpPr>
              <p:spPr>
                <a:xfrm>
                  <a:off x="3518837" y="4769896"/>
                  <a:ext cx="33855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2400" i="1" dirty="0" smtClean="0"/>
                    <a:t>k</a:t>
                  </a:r>
                </a:p>
              </p:txBody>
            </p:sp>
            <p:sp>
              <p:nvSpPr>
                <p:cNvPr id="126" name="CaixaDeTexto 125"/>
                <p:cNvSpPr txBox="1"/>
                <p:nvPr/>
              </p:nvSpPr>
              <p:spPr>
                <a:xfrm>
                  <a:off x="2002841" y="4873786"/>
                  <a:ext cx="1402134" cy="4753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i="1" spc="600" dirty="0" smtClean="0"/>
                    <a:t>Freqüência</a:t>
                  </a:r>
                </a:p>
                <a:p>
                  <a:pPr algn="ctr"/>
                  <a:r>
                    <a:rPr lang="pt-BR" spc="600" dirty="0" smtClean="0"/>
                    <a:t>(índice)</a:t>
                  </a:r>
                  <a:endParaRPr lang="pt-BR" spc="600" dirty="0"/>
                </a:p>
              </p:txBody>
            </p:sp>
          </p:grpSp>
        </p:grpSp>
      </p:grpSp>
      <p:sp>
        <p:nvSpPr>
          <p:cNvPr id="128" name="Retângulo 127"/>
          <p:cNvSpPr/>
          <p:nvPr/>
        </p:nvSpPr>
        <p:spPr>
          <a:xfrm>
            <a:off x="1067786" y="1663272"/>
            <a:ext cx="1816926" cy="1690780"/>
          </a:xfrm>
          <a:prstGeom prst="rect">
            <a:avLst/>
          </a:prstGeom>
          <a:solidFill>
            <a:schemeClr val="accent6">
              <a:lumMod val="75000"/>
              <a:alpha val="6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16" name="Grupo 128"/>
          <p:cNvGrpSpPr/>
          <p:nvPr/>
        </p:nvGrpSpPr>
        <p:grpSpPr>
          <a:xfrm>
            <a:off x="1057564" y="1635731"/>
            <a:ext cx="7919190" cy="1647519"/>
            <a:chOff x="1177310" y="262835"/>
            <a:chExt cx="7919190" cy="2628659"/>
          </a:xfrm>
        </p:grpSpPr>
        <p:cxnSp>
          <p:nvCxnSpPr>
            <p:cNvPr id="137" name="Straight Connector 2"/>
            <p:cNvCxnSpPr/>
            <p:nvPr/>
          </p:nvCxnSpPr>
          <p:spPr>
            <a:xfrm>
              <a:off x="1177310" y="1707990"/>
              <a:ext cx="3760464" cy="4028"/>
            </a:xfrm>
            <a:prstGeom prst="line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4"/>
            <p:cNvCxnSpPr/>
            <p:nvPr/>
          </p:nvCxnSpPr>
          <p:spPr>
            <a:xfrm rot="5400000" flipH="1" flipV="1">
              <a:off x="987166" y="1512774"/>
              <a:ext cx="408595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5"/>
            <p:cNvCxnSpPr/>
            <p:nvPr/>
          </p:nvCxnSpPr>
          <p:spPr>
            <a:xfrm rot="5400000" flipH="1" flipV="1">
              <a:off x="969165" y="1275391"/>
              <a:ext cx="897166" cy="826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6"/>
            <p:cNvCxnSpPr/>
            <p:nvPr/>
          </p:nvCxnSpPr>
          <p:spPr>
            <a:xfrm rot="5400000" flipH="1" flipV="1">
              <a:off x="1249729" y="1330479"/>
              <a:ext cx="788606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7"/>
            <p:cNvCxnSpPr/>
            <p:nvPr/>
          </p:nvCxnSpPr>
          <p:spPr>
            <a:xfrm rot="5400000" flipH="1" flipV="1">
              <a:off x="1280055" y="1134536"/>
              <a:ext cx="1180490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8"/>
            <p:cNvCxnSpPr/>
            <p:nvPr/>
          </p:nvCxnSpPr>
          <p:spPr>
            <a:xfrm rot="5400000" flipH="1" flipV="1">
              <a:off x="1648428" y="1256081"/>
              <a:ext cx="896279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9"/>
            <p:cNvCxnSpPr/>
            <p:nvPr/>
          </p:nvCxnSpPr>
          <p:spPr>
            <a:xfrm rot="5400000" flipH="1" flipV="1">
              <a:off x="2130747" y="1515813"/>
              <a:ext cx="383386" cy="1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0"/>
            <p:cNvCxnSpPr/>
            <p:nvPr/>
          </p:nvCxnSpPr>
          <p:spPr>
            <a:xfrm rot="5400000">
              <a:off x="2424166" y="1834613"/>
              <a:ext cx="248290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1"/>
            <p:cNvCxnSpPr/>
            <p:nvPr/>
          </p:nvCxnSpPr>
          <p:spPr>
            <a:xfrm rot="5400000">
              <a:off x="2427621" y="2064154"/>
              <a:ext cx="693916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2"/>
            <p:cNvCxnSpPr/>
            <p:nvPr/>
          </p:nvCxnSpPr>
          <p:spPr>
            <a:xfrm rot="5400000">
              <a:off x="2787632" y="1923682"/>
              <a:ext cx="426429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3"/>
            <p:cNvCxnSpPr/>
            <p:nvPr/>
          </p:nvCxnSpPr>
          <p:spPr>
            <a:xfrm rot="5400000" flipH="1" flipV="1">
              <a:off x="3049535" y="1537723"/>
              <a:ext cx="355160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"/>
            <p:cNvCxnSpPr/>
            <p:nvPr/>
          </p:nvCxnSpPr>
          <p:spPr>
            <a:xfrm rot="5400000" flipH="1" flipV="1">
              <a:off x="3079861" y="1335841"/>
              <a:ext cx="747044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5"/>
            <p:cNvCxnSpPr/>
            <p:nvPr/>
          </p:nvCxnSpPr>
          <p:spPr>
            <a:xfrm rot="5400000" flipH="1" flipV="1">
              <a:off x="3415977" y="1445687"/>
              <a:ext cx="527348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6"/>
            <p:cNvCxnSpPr/>
            <p:nvPr/>
          </p:nvCxnSpPr>
          <p:spPr>
            <a:xfrm rot="5400000" flipH="1" flipV="1">
              <a:off x="3419582" y="1223025"/>
              <a:ext cx="972673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Arrow Connector 13"/>
            <p:cNvCxnSpPr/>
            <p:nvPr/>
          </p:nvCxnSpPr>
          <p:spPr>
            <a:xfrm rot="5400000" flipH="1" flipV="1">
              <a:off x="3954607" y="1529797"/>
              <a:ext cx="355160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Arrow Connector 14"/>
            <p:cNvCxnSpPr/>
            <p:nvPr/>
          </p:nvCxnSpPr>
          <p:spPr>
            <a:xfrm rot="5400000">
              <a:off x="4291316" y="1777604"/>
              <a:ext cx="134278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"/>
            <p:cNvCxnSpPr/>
            <p:nvPr/>
          </p:nvCxnSpPr>
          <p:spPr>
            <a:xfrm rot="5400000">
              <a:off x="4408129" y="1887058"/>
              <a:ext cx="353187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6"/>
            <p:cNvCxnSpPr/>
            <p:nvPr/>
          </p:nvCxnSpPr>
          <p:spPr>
            <a:xfrm rot="5400000" flipH="1" flipV="1">
              <a:off x="4705261" y="1596501"/>
              <a:ext cx="211459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2"/>
            <p:cNvCxnSpPr/>
            <p:nvPr/>
          </p:nvCxnSpPr>
          <p:spPr>
            <a:xfrm rot="10800000" flipV="1">
              <a:off x="4910474" y="1710046"/>
              <a:ext cx="4019776" cy="469"/>
            </a:xfrm>
            <a:prstGeom prst="line">
              <a:avLst/>
            </a:prstGeom>
            <a:ln w="12700"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4"/>
            <p:cNvCxnSpPr/>
            <p:nvPr/>
          </p:nvCxnSpPr>
          <p:spPr>
            <a:xfrm rot="5400000">
              <a:off x="8452487" y="1915790"/>
              <a:ext cx="408595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5"/>
            <p:cNvCxnSpPr/>
            <p:nvPr/>
          </p:nvCxnSpPr>
          <p:spPr>
            <a:xfrm rot="5400000">
              <a:off x="7981919" y="2159966"/>
              <a:ext cx="897166" cy="826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6"/>
            <p:cNvCxnSpPr/>
            <p:nvPr/>
          </p:nvCxnSpPr>
          <p:spPr>
            <a:xfrm rot="5400000">
              <a:off x="7809915" y="2111733"/>
              <a:ext cx="788606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7"/>
            <p:cNvCxnSpPr/>
            <p:nvPr/>
          </p:nvCxnSpPr>
          <p:spPr>
            <a:xfrm rot="5400000">
              <a:off x="7387705" y="2300852"/>
              <a:ext cx="1180490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8"/>
            <p:cNvCxnSpPr/>
            <p:nvPr/>
          </p:nvCxnSpPr>
          <p:spPr>
            <a:xfrm rot="5400000">
              <a:off x="7303542" y="2165659"/>
              <a:ext cx="896279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9"/>
            <p:cNvCxnSpPr/>
            <p:nvPr/>
          </p:nvCxnSpPr>
          <p:spPr>
            <a:xfrm rot="5400000">
              <a:off x="7334118" y="1906720"/>
              <a:ext cx="383386" cy="1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0"/>
            <p:cNvCxnSpPr/>
            <p:nvPr/>
          </p:nvCxnSpPr>
          <p:spPr>
            <a:xfrm rot="5400000" flipH="1" flipV="1">
              <a:off x="7175794" y="1587127"/>
              <a:ext cx="248290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1"/>
            <p:cNvCxnSpPr/>
            <p:nvPr/>
          </p:nvCxnSpPr>
          <p:spPr>
            <a:xfrm rot="5400000" flipH="1" flipV="1">
              <a:off x="6726713" y="1357586"/>
              <a:ext cx="693916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Arrow Connector 12"/>
            <p:cNvCxnSpPr/>
            <p:nvPr/>
          </p:nvCxnSpPr>
          <p:spPr>
            <a:xfrm rot="5400000" flipH="1" flipV="1">
              <a:off x="6634188" y="1498058"/>
              <a:ext cx="426429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3"/>
            <p:cNvCxnSpPr/>
            <p:nvPr/>
          </p:nvCxnSpPr>
          <p:spPr>
            <a:xfrm rot="5400000">
              <a:off x="6443555" y="1884017"/>
              <a:ext cx="355160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4"/>
            <p:cNvCxnSpPr/>
            <p:nvPr/>
          </p:nvCxnSpPr>
          <p:spPr>
            <a:xfrm rot="5400000">
              <a:off x="6021345" y="2085899"/>
              <a:ext cx="747044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Arrow Connector 15"/>
            <p:cNvCxnSpPr/>
            <p:nvPr/>
          </p:nvCxnSpPr>
          <p:spPr>
            <a:xfrm rot="5400000">
              <a:off x="5904925" y="1976053"/>
              <a:ext cx="527348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"/>
            <p:cNvCxnSpPr/>
            <p:nvPr/>
          </p:nvCxnSpPr>
          <p:spPr>
            <a:xfrm rot="5400000">
              <a:off x="5455994" y="2198715"/>
              <a:ext cx="972673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3"/>
            <p:cNvCxnSpPr/>
            <p:nvPr/>
          </p:nvCxnSpPr>
          <p:spPr>
            <a:xfrm rot="5400000">
              <a:off x="5538483" y="1891943"/>
              <a:ext cx="355160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Arrow Connector 14"/>
            <p:cNvCxnSpPr/>
            <p:nvPr/>
          </p:nvCxnSpPr>
          <p:spPr>
            <a:xfrm rot="5400000" flipH="1" flipV="1">
              <a:off x="5422656" y="1644136"/>
              <a:ext cx="134278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5"/>
            <p:cNvCxnSpPr/>
            <p:nvPr/>
          </p:nvCxnSpPr>
          <p:spPr>
            <a:xfrm rot="5400000" flipH="1" flipV="1">
              <a:off x="5086933" y="1534682"/>
              <a:ext cx="353187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6"/>
            <p:cNvCxnSpPr/>
            <p:nvPr/>
          </p:nvCxnSpPr>
          <p:spPr>
            <a:xfrm rot="5400000">
              <a:off x="4931529" y="1825239"/>
              <a:ext cx="211459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CaixaDeTexto 172"/>
            <p:cNvSpPr txBox="1"/>
            <p:nvPr/>
          </p:nvSpPr>
          <p:spPr>
            <a:xfrm>
              <a:off x="8783594" y="171004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i="1" dirty="0" smtClean="0"/>
                <a:t>n</a:t>
              </a:r>
              <a:endParaRPr lang="pt-BR" i="1" dirty="0"/>
            </a:p>
          </p:txBody>
        </p:sp>
        <p:sp>
          <p:nvSpPr>
            <p:cNvPr id="174" name="CaixaDeTexto 173"/>
            <p:cNvSpPr txBox="1"/>
            <p:nvPr/>
          </p:nvSpPr>
          <p:spPr>
            <a:xfrm>
              <a:off x="5455195" y="262835"/>
              <a:ext cx="793807" cy="736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i="1" dirty="0" smtClean="0"/>
                <a:t>y</a:t>
              </a:r>
              <a:r>
                <a:rPr lang="pt-BR" sz="2400" dirty="0" smtClean="0"/>
                <a:t>(</a:t>
              </a:r>
              <a:r>
                <a:rPr lang="pt-BR" sz="2400" i="1" dirty="0" smtClean="0"/>
                <a:t>n</a:t>
              </a:r>
              <a:r>
                <a:rPr lang="pt-BR" sz="2400" dirty="0" smtClean="0"/>
                <a:t>)</a:t>
              </a:r>
              <a:endParaRPr lang="pt-BR" sz="2400" dirty="0"/>
            </a:p>
          </p:txBody>
        </p:sp>
      </p:grpSp>
      <p:sp>
        <p:nvSpPr>
          <p:cNvPr id="130" name="Retângulo 129"/>
          <p:cNvSpPr/>
          <p:nvPr/>
        </p:nvSpPr>
        <p:spPr>
          <a:xfrm>
            <a:off x="2878776" y="1663272"/>
            <a:ext cx="1816926" cy="1690780"/>
          </a:xfrm>
          <a:prstGeom prst="rect">
            <a:avLst/>
          </a:prstGeom>
          <a:solidFill>
            <a:schemeClr val="accent6">
              <a:lumMod val="75000"/>
              <a:alpha val="6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2" name="Retângulo 131"/>
          <p:cNvSpPr/>
          <p:nvPr/>
        </p:nvSpPr>
        <p:spPr>
          <a:xfrm>
            <a:off x="6512630" y="1663272"/>
            <a:ext cx="1816926" cy="1690780"/>
          </a:xfrm>
          <a:prstGeom prst="rect">
            <a:avLst/>
          </a:prstGeom>
          <a:solidFill>
            <a:schemeClr val="accent6">
              <a:lumMod val="75000"/>
              <a:alpha val="6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3" name="CaixaDeTexto 132"/>
          <p:cNvSpPr txBox="1"/>
          <p:nvPr/>
        </p:nvSpPr>
        <p:spPr>
          <a:xfrm>
            <a:off x="1122192" y="2969649"/>
            <a:ext cx="1741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Bloco  </a:t>
            </a:r>
            <a:r>
              <a:rPr lang="pt-BR" sz="2000" i="1" dirty="0" smtClean="0"/>
              <a:t>m</a:t>
            </a:r>
            <a:r>
              <a:rPr lang="pt-BR" sz="2000" dirty="0" smtClean="0"/>
              <a:t> =1</a:t>
            </a:r>
          </a:p>
          <a:p>
            <a:r>
              <a:rPr lang="pt-BR" sz="2000" i="1" dirty="0" smtClean="0"/>
              <a:t>L</a:t>
            </a:r>
            <a:r>
              <a:rPr lang="pt-BR" sz="2000" dirty="0" smtClean="0"/>
              <a:t> </a:t>
            </a:r>
            <a:r>
              <a:rPr lang="pt-BR" sz="2000" dirty="0" smtClean="0">
                <a:sym typeface="Symbol"/>
              </a:rPr>
              <a:t></a:t>
            </a:r>
            <a:r>
              <a:rPr lang="pt-BR" sz="2000" dirty="0" smtClean="0"/>
              <a:t> </a:t>
            </a:r>
            <a:r>
              <a:rPr lang="pt-BR" sz="2000" i="1" dirty="0" smtClean="0"/>
              <a:t>N</a:t>
            </a:r>
            <a:r>
              <a:rPr lang="pt-BR" sz="2000" dirty="0" smtClean="0"/>
              <a:t> amostras</a:t>
            </a:r>
            <a:endParaRPr lang="pt-BR" sz="2000" dirty="0"/>
          </a:p>
        </p:txBody>
      </p:sp>
      <p:sp>
        <p:nvSpPr>
          <p:cNvPr id="134" name="CaixaDeTexto 133"/>
          <p:cNvSpPr txBox="1"/>
          <p:nvPr/>
        </p:nvSpPr>
        <p:spPr>
          <a:xfrm>
            <a:off x="2929765" y="2964731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Bloco</a:t>
            </a:r>
            <a:r>
              <a:rPr lang="pt-BR" dirty="0" smtClean="0"/>
              <a:t> </a:t>
            </a:r>
            <a:r>
              <a:rPr lang="pt-BR" sz="2000" dirty="0" smtClean="0"/>
              <a:t>2</a:t>
            </a:r>
            <a:endParaRPr lang="pt-BR" dirty="0"/>
          </a:p>
        </p:txBody>
      </p:sp>
      <p:sp>
        <p:nvSpPr>
          <p:cNvPr id="135" name="CaixaDeTexto 134"/>
          <p:cNvSpPr txBox="1"/>
          <p:nvPr/>
        </p:nvSpPr>
        <p:spPr>
          <a:xfrm>
            <a:off x="6544910" y="2975617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Bloco</a:t>
            </a:r>
            <a:r>
              <a:rPr lang="pt-BR" dirty="0" smtClean="0"/>
              <a:t> </a:t>
            </a:r>
            <a:r>
              <a:rPr lang="pt-BR" sz="2000" dirty="0" smtClean="0"/>
              <a:t>4</a:t>
            </a:r>
            <a:endParaRPr lang="pt-BR" sz="2000" dirty="0"/>
          </a:p>
        </p:txBody>
      </p:sp>
      <p:sp>
        <p:nvSpPr>
          <p:cNvPr id="136" name="CaixaDeTexto 135"/>
          <p:cNvSpPr txBox="1"/>
          <p:nvPr/>
        </p:nvSpPr>
        <p:spPr>
          <a:xfrm>
            <a:off x="4737338" y="2964731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Bloco</a:t>
            </a:r>
            <a:r>
              <a:rPr lang="pt-BR" dirty="0" smtClean="0"/>
              <a:t> </a:t>
            </a:r>
            <a:r>
              <a:rPr lang="pt-BR" sz="2000" dirty="0" smtClean="0"/>
              <a:t>3</a:t>
            </a:r>
            <a:endParaRPr lang="pt-BR" sz="2000" dirty="0"/>
          </a:p>
        </p:txBody>
      </p:sp>
      <p:grpSp>
        <p:nvGrpSpPr>
          <p:cNvPr id="17" name="Grupo 175"/>
          <p:cNvGrpSpPr/>
          <p:nvPr/>
        </p:nvGrpSpPr>
        <p:grpSpPr>
          <a:xfrm>
            <a:off x="-120721" y="2554014"/>
            <a:ext cx="2210939" cy="2994998"/>
            <a:chOff x="-136487" y="2408830"/>
            <a:chExt cx="2210939" cy="2572606"/>
          </a:xfrm>
        </p:grpSpPr>
        <p:sp>
          <p:nvSpPr>
            <p:cNvPr id="177" name="Seta circular 176"/>
            <p:cNvSpPr/>
            <p:nvPr/>
          </p:nvSpPr>
          <p:spPr>
            <a:xfrm rot="16200000" flipH="1">
              <a:off x="-317320" y="2589663"/>
              <a:ext cx="2572606" cy="2210939"/>
            </a:xfrm>
            <a:prstGeom prst="circularArrow">
              <a:avLst>
                <a:gd name="adj1" fmla="val 18509"/>
                <a:gd name="adj2" fmla="val 1100910"/>
                <a:gd name="adj3" fmla="val 20286770"/>
                <a:gd name="adj4" fmla="val 10893425"/>
                <a:gd name="adj5" fmla="val 17853"/>
              </a:avLst>
            </a:prstGeom>
            <a:solidFill>
              <a:schemeClr val="accent1"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178" name="CaixaDeTexto 177"/>
            <p:cNvSpPr txBox="1"/>
            <p:nvPr/>
          </p:nvSpPr>
          <p:spPr>
            <a:xfrm rot="16200000">
              <a:off x="-82602" y="3507477"/>
              <a:ext cx="744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smtClean="0">
                  <a:solidFill>
                    <a:srgbClr val="FF0000"/>
                  </a:solidFill>
                </a:rPr>
                <a:t>DFT</a:t>
              </a:r>
              <a:r>
                <a:rPr lang="pt-BR" b="1" i="1" baseline="-25000" dirty="0" smtClean="0">
                  <a:solidFill>
                    <a:srgbClr val="FF0000"/>
                  </a:solidFill>
                </a:rPr>
                <a:t>N</a:t>
              </a:r>
              <a:endParaRPr lang="pt-BR" b="1" i="1" baseline="-25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9" name="CaixaDeTexto 178"/>
          <p:cNvSpPr txBox="1"/>
          <p:nvPr/>
        </p:nvSpPr>
        <p:spPr>
          <a:xfrm rot="18158467">
            <a:off x="7429156" y="5269073"/>
            <a:ext cx="1608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ESPECTROS</a:t>
            </a:r>
          </a:p>
          <a:p>
            <a:pPr algn="ctr"/>
            <a:r>
              <a:rPr lang="pt-BR" b="1" dirty="0" smtClean="0">
                <a:solidFill>
                  <a:srgbClr val="FF0000"/>
                </a:solidFill>
              </a:rPr>
              <a:t>dos Blocos</a:t>
            </a:r>
            <a:endParaRPr lang="pt-B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De-hissing: Na Prática    2/4</a:t>
            </a:r>
            <a:endParaRPr lang="en-GB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981950" cy="4800600"/>
          </a:xfrm>
        </p:spPr>
        <p:txBody>
          <a:bodyPr/>
          <a:lstStyle/>
          <a:p>
            <a:r>
              <a:rPr lang="fi-FI" dirty="0" smtClean="0"/>
              <a:t>STSA com regra de supressão de Wiener</a:t>
            </a:r>
          </a:p>
          <a:p>
            <a:pPr lvl="1"/>
            <a:r>
              <a:rPr lang="fi-FI" dirty="0" smtClean="0"/>
              <a:t>Para cada bloco </a:t>
            </a:r>
            <a:r>
              <a:rPr lang="fi-FI" sz="2400" i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fi-FI" sz="2400" baseline="-250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i-FI" sz="240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fi-FI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spcBef>
                <a:spcPts val="1200"/>
              </a:spcBef>
            </a:pPr>
            <a:r>
              <a:rPr lang="fi-FI" dirty="0" smtClean="0"/>
              <a:t> </a:t>
            </a:r>
          </a:p>
          <a:p>
            <a:pPr lvl="1">
              <a:spcBef>
                <a:spcPts val="1200"/>
              </a:spcBef>
            </a:pPr>
            <a:r>
              <a:rPr lang="fi-FI" dirty="0" smtClean="0"/>
              <a:t> </a:t>
            </a:r>
          </a:p>
          <a:p>
            <a:pPr lvl="2">
              <a:spcBef>
                <a:spcPts val="1200"/>
              </a:spcBef>
            </a:pPr>
            <a:r>
              <a:rPr lang="fi-FI" sz="2000" i="1" dirty="0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fi-FI" dirty="0" smtClean="0"/>
              <a:t>  controla o grau de redução de ruído</a:t>
            </a:r>
          </a:p>
          <a:p>
            <a:pPr lvl="2">
              <a:spcBef>
                <a:spcPts val="600"/>
              </a:spcBef>
            </a:pPr>
            <a:r>
              <a:rPr lang="fi-FI" dirty="0" smtClean="0"/>
              <a:t>      é estimado de trechos contendo só ruído</a:t>
            </a:r>
          </a:p>
          <a:p>
            <a:pPr lvl="2">
              <a:spcBef>
                <a:spcPts val="600"/>
              </a:spcBef>
            </a:pPr>
            <a:r>
              <a:rPr lang="fi-FI" dirty="0" smtClean="0"/>
              <a:t>Para ruído colorido, um </a:t>
            </a:r>
            <a:r>
              <a:rPr lang="fi-FI" i="1" dirty="0" smtClean="0"/>
              <a:t>fingerprint</a:t>
            </a:r>
            <a:r>
              <a:rPr lang="fi-FI" dirty="0" smtClean="0"/>
              <a:t>                                    pode ser usado</a:t>
            </a:r>
          </a:p>
          <a:p>
            <a:pPr>
              <a:spcBef>
                <a:spcPts val="1800"/>
              </a:spcBef>
            </a:pPr>
            <a:r>
              <a:rPr lang="fi-FI" dirty="0" smtClean="0"/>
              <a:t>Esquema de Processamento</a:t>
            </a:r>
          </a:p>
          <a:p>
            <a:endParaRPr lang="fi-FI" dirty="0" smtClean="0"/>
          </a:p>
          <a:p>
            <a:endParaRPr lang="fi-FI" dirty="0" smtClean="0"/>
          </a:p>
          <a:p>
            <a:pPr lvl="1"/>
            <a:endParaRPr lang="fi-FI" dirty="0" smtClean="0"/>
          </a:p>
          <a:p>
            <a:pPr lvl="1"/>
            <a:endParaRPr lang="fi-FI" dirty="0" smtClean="0"/>
          </a:p>
          <a:p>
            <a:pPr lvl="1"/>
            <a:endParaRPr lang="fi-FI" dirty="0"/>
          </a:p>
        </p:txBody>
      </p:sp>
      <p:sp>
        <p:nvSpPr>
          <p:cNvPr id="82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980E1D-3020-4FCC-9EEF-91AA1EB5614C}" type="slidenum">
              <a:rPr lang="fi-FI" smtClean="0"/>
              <a:pPr/>
              <a:t>26</a:t>
            </a:fld>
            <a:endParaRPr lang="en-GB"/>
          </a:p>
        </p:txBody>
      </p:sp>
      <p:sp>
        <p:nvSpPr>
          <p:cNvPr id="81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en-GB"/>
          </a:p>
        </p:txBody>
      </p:sp>
      <p:graphicFrame>
        <p:nvGraphicFramePr>
          <p:cNvPr id="2" name="Object 25"/>
          <p:cNvGraphicFramePr>
            <a:graphicFrameLocks noChangeAspect="1"/>
          </p:cNvGraphicFramePr>
          <p:nvPr/>
        </p:nvGraphicFramePr>
        <p:xfrm>
          <a:off x="1850263" y="3498238"/>
          <a:ext cx="315912" cy="374650"/>
        </p:xfrm>
        <a:graphic>
          <a:graphicData uri="http://schemas.openxmlformats.org/presentationml/2006/ole">
            <p:oleObj spid="_x0000_s75781" name="Equação" r:id="rId3" imgW="203040" imgH="241200" progId="Equation.3">
              <p:embed/>
            </p:oleObj>
          </a:graphicData>
        </a:graphic>
      </p:graphicFrame>
      <p:sp>
        <p:nvSpPr>
          <p:cNvPr id="80" name="Espaço Reservado para Data 7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21 de Setembro de 2012</a:t>
            </a:r>
            <a:endParaRPr lang="en-GB" dirty="0"/>
          </a:p>
        </p:txBody>
      </p:sp>
      <p:graphicFrame>
        <p:nvGraphicFramePr>
          <p:cNvPr id="75782" name="Object 6"/>
          <p:cNvGraphicFramePr>
            <a:graphicFrameLocks noChangeAspect="1"/>
          </p:cNvGraphicFramePr>
          <p:nvPr/>
        </p:nvGraphicFramePr>
        <p:xfrm>
          <a:off x="1463675" y="2173288"/>
          <a:ext cx="4872038" cy="485775"/>
        </p:xfrm>
        <a:graphic>
          <a:graphicData uri="http://schemas.openxmlformats.org/presentationml/2006/ole">
            <p:oleObj spid="_x0000_s75782" name="Equação" r:id="rId4" imgW="2793960" imgH="279360" progId="Equation.3">
              <p:embed/>
            </p:oleObj>
          </a:graphicData>
        </a:graphic>
      </p:graphicFrame>
      <p:graphicFrame>
        <p:nvGraphicFramePr>
          <p:cNvPr id="75783" name="Object 7"/>
          <p:cNvGraphicFramePr>
            <a:graphicFrameLocks noChangeAspect="1"/>
          </p:cNvGraphicFramePr>
          <p:nvPr/>
        </p:nvGraphicFramePr>
        <p:xfrm>
          <a:off x="1408113" y="2633663"/>
          <a:ext cx="4427537" cy="487362"/>
        </p:xfrm>
        <a:graphic>
          <a:graphicData uri="http://schemas.openxmlformats.org/presentationml/2006/ole">
            <p:oleObj spid="_x0000_s75783" name="Equação" r:id="rId5" imgW="2539800" imgH="279360" progId="Equation.3">
              <p:embed/>
            </p:oleObj>
          </a:graphicData>
        </a:graphic>
      </p:graphicFrame>
      <p:graphicFrame>
        <p:nvGraphicFramePr>
          <p:cNvPr id="75784" name="Object 8"/>
          <p:cNvGraphicFramePr>
            <a:graphicFrameLocks noChangeAspect="1"/>
          </p:cNvGraphicFramePr>
          <p:nvPr/>
        </p:nvGraphicFramePr>
        <p:xfrm>
          <a:off x="5038725" y="3816350"/>
          <a:ext cx="1938338" cy="438150"/>
        </p:xfrm>
        <a:graphic>
          <a:graphicData uri="http://schemas.openxmlformats.org/presentationml/2006/ole">
            <p:oleObj spid="_x0000_s75784" name="Equação" r:id="rId6" imgW="1231560" imgH="279360" progId="Equation.3">
              <p:embed/>
            </p:oleObj>
          </a:graphicData>
        </a:graphic>
      </p:graphicFrame>
      <p:graphicFrame>
        <p:nvGraphicFramePr>
          <p:cNvPr id="75785" name="Object 9"/>
          <p:cNvGraphicFramePr>
            <a:graphicFrameLocks noChangeAspect="1"/>
          </p:cNvGraphicFramePr>
          <p:nvPr/>
        </p:nvGraphicFramePr>
        <p:xfrm>
          <a:off x="6943725" y="1863725"/>
          <a:ext cx="1397000" cy="1435100"/>
        </p:xfrm>
        <a:graphic>
          <a:graphicData uri="http://schemas.openxmlformats.org/presentationml/2006/ole">
            <p:oleObj spid="_x0000_s75785" name="Equação" r:id="rId7" imgW="799920" imgH="825480" progId="Equation.3">
              <p:embed/>
            </p:oleObj>
          </a:graphicData>
        </a:graphic>
      </p:graphicFrame>
      <p:grpSp>
        <p:nvGrpSpPr>
          <p:cNvPr id="85" name="Grupo 84"/>
          <p:cNvGrpSpPr/>
          <p:nvPr/>
        </p:nvGrpSpPr>
        <p:grpSpPr>
          <a:xfrm>
            <a:off x="1012825" y="4766038"/>
            <a:ext cx="7458075" cy="985837"/>
            <a:chOff x="1012825" y="3363913"/>
            <a:chExt cx="7458075" cy="985837"/>
          </a:xfrm>
        </p:grpSpPr>
        <p:sp>
          <p:nvSpPr>
            <p:cNvPr id="86" name="Line 26"/>
            <p:cNvSpPr>
              <a:spLocks noChangeShapeType="1"/>
            </p:cNvSpPr>
            <p:nvPr/>
          </p:nvSpPr>
          <p:spPr bwMode="auto">
            <a:xfrm>
              <a:off x="3344863" y="3565525"/>
              <a:ext cx="1587" cy="42545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7" name="Line 27"/>
            <p:cNvSpPr>
              <a:spLocks noChangeShapeType="1"/>
            </p:cNvSpPr>
            <p:nvPr/>
          </p:nvSpPr>
          <p:spPr bwMode="auto">
            <a:xfrm>
              <a:off x="3941763" y="3565525"/>
              <a:ext cx="1587" cy="42545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8" name="Line 28"/>
            <p:cNvSpPr>
              <a:spLocks noChangeShapeType="1"/>
            </p:cNvSpPr>
            <p:nvPr/>
          </p:nvSpPr>
          <p:spPr bwMode="auto">
            <a:xfrm>
              <a:off x="4973638" y="3619500"/>
              <a:ext cx="1587" cy="31750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9" name="Line 29"/>
            <p:cNvSpPr>
              <a:spLocks noChangeShapeType="1"/>
            </p:cNvSpPr>
            <p:nvPr/>
          </p:nvSpPr>
          <p:spPr bwMode="auto">
            <a:xfrm>
              <a:off x="5510213" y="3619500"/>
              <a:ext cx="1587" cy="31750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0" name="Line 30"/>
            <p:cNvSpPr>
              <a:spLocks noChangeShapeType="1"/>
            </p:cNvSpPr>
            <p:nvPr/>
          </p:nvSpPr>
          <p:spPr bwMode="auto">
            <a:xfrm>
              <a:off x="6189663" y="3408363"/>
              <a:ext cx="1587" cy="42545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1" name="Line 31"/>
            <p:cNvSpPr>
              <a:spLocks noChangeShapeType="1"/>
            </p:cNvSpPr>
            <p:nvPr/>
          </p:nvSpPr>
          <p:spPr bwMode="auto">
            <a:xfrm>
              <a:off x="6788150" y="3408363"/>
              <a:ext cx="1588" cy="42545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2" name="Rectangle 32"/>
            <p:cNvSpPr>
              <a:spLocks noChangeArrowheads="1"/>
            </p:cNvSpPr>
            <p:nvPr/>
          </p:nvSpPr>
          <p:spPr bwMode="auto">
            <a:xfrm>
              <a:off x="8275638" y="3608388"/>
              <a:ext cx="195262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dirty="0">
                  <a:solidFill>
                    <a:srgbClr val="000000"/>
                  </a:solidFill>
                </a:rPr>
                <a:t>)</a:t>
              </a:r>
              <a:endParaRPr lang="pt-BR" dirty="0"/>
            </a:p>
          </p:txBody>
        </p:sp>
        <p:sp>
          <p:nvSpPr>
            <p:cNvPr id="93" name="Rectangle 33"/>
            <p:cNvSpPr>
              <a:spLocks noChangeArrowheads="1"/>
            </p:cNvSpPr>
            <p:nvPr/>
          </p:nvSpPr>
          <p:spPr bwMode="auto">
            <a:xfrm>
              <a:off x="8042275" y="3608388"/>
              <a:ext cx="195263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dirty="0">
                  <a:solidFill>
                    <a:srgbClr val="000000"/>
                  </a:solidFill>
                </a:rPr>
                <a:t>(</a:t>
              </a:r>
              <a:endParaRPr lang="pt-BR" dirty="0"/>
            </a:p>
          </p:txBody>
        </p:sp>
        <p:sp>
          <p:nvSpPr>
            <p:cNvPr id="94" name="Rectangle 34"/>
            <p:cNvSpPr>
              <a:spLocks noChangeArrowheads="1"/>
            </p:cNvSpPr>
            <p:nvPr/>
          </p:nvSpPr>
          <p:spPr bwMode="auto">
            <a:xfrm>
              <a:off x="7878763" y="3595688"/>
              <a:ext cx="195262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dirty="0">
                  <a:solidFill>
                    <a:srgbClr val="000000"/>
                  </a:solidFill>
                </a:rPr>
                <a:t>ˆ</a:t>
              </a:r>
              <a:endParaRPr lang="pt-BR" dirty="0"/>
            </a:p>
          </p:txBody>
        </p:sp>
        <p:sp>
          <p:nvSpPr>
            <p:cNvPr id="95" name="Rectangle 35"/>
            <p:cNvSpPr>
              <a:spLocks noChangeArrowheads="1"/>
            </p:cNvSpPr>
            <p:nvPr/>
          </p:nvSpPr>
          <p:spPr bwMode="auto">
            <a:xfrm>
              <a:off x="6759575" y="3849688"/>
              <a:ext cx="195263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000000"/>
                  </a:solidFill>
                </a:rPr>
                <a:t>)</a:t>
              </a:r>
              <a:endParaRPr lang="pt-BR"/>
            </a:p>
          </p:txBody>
        </p:sp>
        <p:sp>
          <p:nvSpPr>
            <p:cNvPr id="96" name="Rectangle 36"/>
            <p:cNvSpPr>
              <a:spLocks noChangeArrowheads="1"/>
            </p:cNvSpPr>
            <p:nvPr/>
          </p:nvSpPr>
          <p:spPr bwMode="auto">
            <a:xfrm>
              <a:off x="6523038" y="3849688"/>
              <a:ext cx="195262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000000"/>
                  </a:solidFill>
                </a:rPr>
                <a:t>(</a:t>
              </a:r>
              <a:endParaRPr lang="pt-BR"/>
            </a:p>
          </p:txBody>
        </p:sp>
        <p:sp>
          <p:nvSpPr>
            <p:cNvPr id="97" name="Rectangle 37"/>
            <p:cNvSpPr>
              <a:spLocks noChangeArrowheads="1"/>
            </p:cNvSpPr>
            <p:nvPr/>
          </p:nvSpPr>
          <p:spPr bwMode="auto">
            <a:xfrm>
              <a:off x="6667331" y="3451225"/>
              <a:ext cx="195263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dirty="0">
                  <a:solidFill>
                    <a:srgbClr val="000000"/>
                  </a:solidFill>
                </a:rPr>
                <a:t>)</a:t>
              </a:r>
              <a:endParaRPr lang="pt-BR" dirty="0"/>
            </a:p>
          </p:txBody>
        </p:sp>
        <p:sp>
          <p:nvSpPr>
            <p:cNvPr id="98" name="Rectangle 38"/>
            <p:cNvSpPr>
              <a:spLocks noChangeArrowheads="1"/>
            </p:cNvSpPr>
            <p:nvPr/>
          </p:nvSpPr>
          <p:spPr bwMode="auto">
            <a:xfrm>
              <a:off x="6461294" y="3451225"/>
              <a:ext cx="195263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dirty="0">
                  <a:solidFill>
                    <a:srgbClr val="000000"/>
                  </a:solidFill>
                </a:rPr>
                <a:t>(</a:t>
              </a:r>
              <a:endParaRPr lang="pt-BR" dirty="0"/>
            </a:p>
          </p:txBody>
        </p:sp>
        <p:sp>
          <p:nvSpPr>
            <p:cNvPr id="99" name="Rectangle 39"/>
            <p:cNvSpPr>
              <a:spLocks noChangeArrowheads="1"/>
            </p:cNvSpPr>
            <p:nvPr/>
          </p:nvSpPr>
          <p:spPr bwMode="auto">
            <a:xfrm>
              <a:off x="6307138" y="3381375"/>
              <a:ext cx="195262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000000"/>
                  </a:solidFill>
                </a:rPr>
                <a:t>ˆ</a:t>
              </a:r>
              <a:endParaRPr lang="pt-BR"/>
            </a:p>
          </p:txBody>
        </p:sp>
        <p:sp>
          <p:nvSpPr>
            <p:cNvPr id="100" name="Rectangle 40"/>
            <p:cNvSpPr>
              <a:spLocks noChangeArrowheads="1"/>
            </p:cNvSpPr>
            <p:nvPr/>
          </p:nvSpPr>
          <p:spPr bwMode="auto">
            <a:xfrm>
              <a:off x="5746750" y="3608388"/>
              <a:ext cx="504825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000000"/>
                  </a:solidFill>
                </a:rPr>
                <a:t>      </a:t>
              </a:r>
              <a:endParaRPr lang="pt-BR"/>
            </a:p>
          </p:txBody>
        </p:sp>
        <p:sp>
          <p:nvSpPr>
            <p:cNvPr id="101" name="Rectangle 41"/>
            <p:cNvSpPr>
              <a:spLocks noChangeArrowheads="1"/>
            </p:cNvSpPr>
            <p:nvPr/>
          </p:nvSpPr>
          <p:spPr bwMode="auto">
            <a:xfrm>
              <a:off x="5692775" y="3608388"/>
              <a:ext cx="173038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000000"/>
                  </a:solidFill>
                </a:rPr>
                <a:t>,</a:t>
              </a:r>
              <a:endParaRPr lang="pt-BR"/>
            </a:p>
          </p:txBody>
        </p:sp>
        <p:sp>
          <p:nvSpPr>
            <p:cNvPr id="102" name="Rectangle 42"/>
            <p:cNvSpPr>
              <a:spLocks noChangeArrowheads="1"/>
            </p:cNvSpPr>
            <p:nvPr/>
          </p:nvSpPr>
          <p:spPr bwMode="auto">
            <a:xfrm>
              <a:off x="5638800" y="3608388"/>
              <a:ext cx="173038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000000"/>
                  </a:solidFill>
                </a:rPr>
                <a:t> </a:t>
              </a:r>
              <a:endParaRPr lang="pt-BR"/>
            </a:p>
          </p:txBody>
        </p:sp>
        <p:sp>
          <p:nvSpPr>
            <p:cNvPr id="103" name="Rectangle 43"/>
            <p:cNvSpPr>
              <a:spLocks noChangeArrowheads="1"/>
            </p:cNvSpPr>
            <p:nvPr/>
          </p:nvSpPr>
          <p:spPr bwMode="auto">
            <a:xfrm>
              <a:off x="5387285" y="3608388"/>
              <a:ext cx="195263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dirty="0">
                  <a:solidFill>
                    <a:srgbClr val="000000"/>
                  </a:solidFill>
                </a:rPr>
                <a:t>)</a:t>
              </a:r>
              <a:endParaRPr lang="pt-BR" dirty="0"/>
            </a:p>
          </p:txBody>
        </p:sp>
        <p:sp>
          <p:nvSpPr>
            <p:cNvPr id="104" name="Rectangle 44"/>
            <p:cNvSpPr>
              <a:spLocks noChangeArrowheads="1"/>
            </p:cNvSpPr>
            <p:nvPr/>
          </p:nvSpPr>
          <p:spPr bwMode="auto">
            <a:xfrm>
              <a:off x="5187191" y="3608388"/>
              <a:ext cx="195262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dirty="0">
                  <a:solidFill>
                    <a:srgbClr val="000000"/>
                  </a:solidFill>
                </a:rPr>
                <a:t>(</a:t>
              </a:r>
              <a:endParaRPr lang="pt-BR" dirty="0"/>
            </a:p>
          </p:txBody>
        </p:sp>
        <p:sp>
          <p:nvSpPr>
            <p:cNvPr id="105" name="Rectangle 45"/>
            <p:cNvSpPr>
              <a:spLocks noChangeArrowheads="1"/>
            </p:cNvSpPr>
            <p:nvPr/>
          </p:nvSpPr>
          <p:spPr bwMode="auto">
            <a:xfrm>
              <a:off x="4902200" y="3608388"/>
              <a:ext cx="173038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000000"/>
                  </a:solidFill>
                </a:rPr>
                <a:t> </a:t>
              </a:r>
              <a:endParaRPr lang="pt-BR"/>
            </a:p>
          </p:txBody>
        </p:sp>
        <p:sp>
          <p:nvSpPr>
            <p:cNvPr id="106" name="Rectangle 46"/>
            <p:cNvSpPr>
              <a:spLocks noChangeArrowheads="1"/>
            </p:cNvSpPr>
            <p:nvPr/>
          </p:nvSpPr>
          <p:spPr bwMode="auto">
            <a:xfrm>
              <a:off x="4800398" y="3608388"/>
              <a:ext cx="195263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dirty="0">
                  <a:solidFill>
                    <a:srgbClr val="000000"/>
                  </a:solidFill>
                </a:rPr>
                <a:t>)</a:t>
              </a:r>
              <a:endParaRPr lang="pt-BR" dirty="0"/>
            </a:p>
          </p:txBody>
        </p:sp>
        <p:sp>
          <p:nvSpPr>
            <p:cNvPr id="107" name="Rectangle 47"/>
            <p:cNvSpPr>
              <a:spLocks noChangeArrowheads="1"/>
            </p:cNvSpPr>
            <p:nvPr/>
          </p:nvSpPr>
          <p:spPr bwMode="auto">
            <a:xfrm>
              <a:off x="4602853" y="3608388"/>
              <a:ext cx="195262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dirty="0">
                  <a:solidFill>
                    <a:srgbClr val="000000"/>
                  </a:solidFill>
                </a:rPr>
                <a:t>(</a:t>
              </a:r>
              <a:endParaRPr lang="pt-BR" dirty="0"/>
            </a:p>
          </p:txBody>
        </p:sp>
        <p:sp>
          <p:nvSpPr>
            <p:cNvPr id="108" name="Rectangle 48"/>
            <p:cNvSpPr>
              <a:spLocks noChangeArrowheads="1"/>
            </p:cNvSpPr>
            <p:nvPr/>
          </p:nvSpPr>
          <p:spPr bwMode="auto">
            <a:xfrm>
              <a:off x="3823736" y="3608388"/>
              <a:ext cx="195262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dirty="0">
                  <a:solidFill>
                    <a:srgbClr val="000000"/>
                  </a:solidFill>
                </a:rPr>
                <a:t>)</a:t>
              </a:r>
              <a:endParaRPr lang="pt-BR" dirty="0"/>
            </a:p>
          </p:txBody>
        </p:sp>
        <p:sp>
          <p:nvSpPr>
            <p:cNvPr id="109" name="Rectangle 49"/>
            <p:cNvSpPr>
              <a:spLocks noChangeArrowheads="1"/>
            </p:cNvSpPr>
            <p:nvPr/>
          </p:nvSpPr>
          <p:spPr bwMode="auto">
            <a:xfrm>
              <a:off x="3613702" y="3608388"/>
              <a:ext cx="195263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dirty="0">
                  <a:solidFill>
                    <a:srgbClr val="000000"/>
                  </a:solidFill>
                </a:rPr>
                <a:t>(</a:t>
              </a:r>
              <a:endParaRPr lang="pt-BR" dirty="0"/>
            </a:p>
          </p:txBody>
        </p:sp>
        <p:sp>
          <p:nvSpPr>
            <p:cNvPr id="110" name="Rectangle 50"/>
            <p:cNvSpPr>
              <a:spLocks noChangeArrowheads="1"/>
            </p:cNvSpPr>
            <p:nvPr/>
          </p:nvSpPr>
          <p:spPr bwMode="auto">
            <a:xfrm>
              <a:off x="3460750" y="3538538"/>
              <a:ext cx="195263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000000"/>
                  </a:solidFill>
                </a:rPr>
                <a:t>ˆ</a:t>
              </a:r>
              <a:endParaRPr lang="pt-BR"/>
            </a:p>
          </p:txBody>
        </p:sp>
        <p:sp>
          <p:nvSpPr>
            <p:cNvPr id="111" name="Rectangle 51"/>
            <p:cNvSpPr>
              <a:spLocks noChangeArrowheads="1"/>
            </p:cNvSpPr>
            <p:nvPr/>
          </p:nvSpPr>
          <p:spPr bwMode="auto">
            <a:xfrm>
              <a:off x="3271838" y="3608388"/>
              <a:ext cx="173037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000000"/>
                  </a:solidFill>
                </a:rPr>
                <a:t> </a:t>
              </a:r>
              <a:endParaRPr lang="pt-BR"/>
            </a:p>
          </p:txBody>
        </p:sp>
        <p:sp>
          <p:nvSpPr>
            <p:cNvPr id="112" name="Rectangle 52"/>
            <p:cNvSpPr>
              <a:spLocks noChangeArrowheads="1"/>
            </p:cNvSpPr>
            <p:nvPr/>
          </p:nvSpPr>
          <p:spPr bwMode="auto">
            <a:xfrm>
              <a:off x="2940050" y="3608388"/>
              <a:ext cx="438150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000000"/>
                  </a:solidFill>
                </a:rPr>
                <a:t>     </a:t>
              </a:r>
              <a:endParaRPr lang="pt-BR"/>
            </a:p>
          </p:txBody>
        </p:sp>
        <p:sp>
          <p:nvSpPr>
            <p:cNvPr id="113" name="Rectangle 53"/>
            <p:cNvSpPr>
              <a:spLocks noChangeArrowheads="1"/>
            </p:cNvSpPr>
            <p:nvPr/>
          </p:nvSpPr>
          <p:spPr bwMode="auto">
            <a:xfrm>
              <a:off x="2785511" y="3608388"/>
              <a:ext cx="261937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dirty="0">
                  <a:solidFill>
                    <a:srgbClr val="000000"/>
                  </a:solidFill>
                </a:rPr>
                <a:t>),</a:t>
              </a:r>
              <a:endParaRPr lang="pt-BR" dirty="0"/>
            </a:p>
          </p:txBody>
        </p:sp>
        <p:sp>
          <p:nvSpPr>
            <p:cNvPr id="114" name="Rectangle 54"/>
            <p:cNvSpPr>
              <a:spLocks noChangeArrowheads="1"/>
            </p:cNvSpPr>
            <p:nvPr/>
          </p:nvSpPr>
          <p:spPr bwMode="auto">
            <a:xfrm>
              <a:off x="2575477" y="3608388"/>
              <a:ext cx="195263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dirty="0">
                  <a:solidFill>
                    <a:srgbClr val="000000"/>
                  </a:solidFill>
                </a:rPr>
                <a:t>(</a:t>
              </a:r>
              <a:endParaRPr lang="pt-BR" dirty="0"/>
            </a:p>
          </p:txBody>
        </p:sp>
        <p:sp>
          <p:nvSpPr>
            <p:cNvPr id="115" name="Rectangle 55"/>
            <p:cNvSpPr>
              <a:spLocks noChangeArrowheads="1"/>
            </p:cNvSpPr>
            <p:nvPr/>
          </p:nvSpPr>
          <p:spPr bwMode="auto">
            <a:xfrm>
              <a:off x="1431925" y="3608388"/>
              <a:ext cx="195263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000000"/>
                  </a:solidFill>
                </a:rPr>
                <a:t>)</a:t>
              </a:r>
              <a:endParaRPr lang="pt-BR"/>
            </a:p>
          </p:txBody>
        </p:sp>
        <p:sp>
          <p:nvSpPr>
            <p:cNvPr id="116" name="Rectangle 56"/>
            <p:cNvSpPr>
              <a:spLocks noChangeArrowheads="1"/>
            </p:cNvSpPr>
            <p:nvPr/>
          </p:nvSpPr>
          <p:spPr bwMode="auto">
            <a:xfrm>
              <a:off x="1198563" y="3608388"/>
              <a:ext cx="195262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000000"/>
                  </a:solidFill>
                </a:rPr>
                <a:t>(</a:t>
              </a:r>
              <a:endParaRPr lang="pt-BR"/>
            </a:p>
          </p:txBody>
        </p:sp>
        <p:sp>
          <p:nvSpPr>
            <p:cNvPr id="117" name="Rectangle 57"/>
            <p:cNvSpPr>
              <a:spLocks noChangeArrowheads="1"/>
            </p:cNvSpPr>
            <p:nvPr/>
          </p:nvSpPr>
          <p:spPr bwMode="auto">
            <a:xfrm>
              <a:off x="7285038" y="3584575"/>
              <a:ext cx="403225" cy="22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</a:rPr>
                <a:t>IFFT</a:t>
              </a:r>
              <a:endParaRPr lang="pt-BR"/>
            </a:p>
          </p:txBody>
        </p:sp>
        <p:sp>
          <p:nvSpPr>
            <p:cNvPr id="118" name="Rectangle 61"/>
            <p:cNvSpPr>
              <a:spLocks noChangeArrowheads="1"/>
            </p:cNvSpPr>
            <p:nvPr/>
          </p:nvSpPr>
          <p:spPr bwMode="auto">
            <a:xfrm>
              <a:off x="4195763" y="4127500"/>
              <a:ext cx="107950" cy="22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</a:rPr>
                <a:t> </a:t>
              </a:r>
              <a:endParaRPr lang="pt-BR"/>
            </a:p>
          </p:txBody>
        </p:sp>
        <p:sp>
          <p:nvSpPr>
            <p:cNvPr id="119" name="Rectangle 62"/>
            <p:cNvSpPr>
              <a:spLocks noChangeArrowheads="1"/>
            </p:cNvSpPr>
            <p:nvPr/>
          </p:nvSpPr>
          <p:spPr bwMode="auto">
            <a:xfrm>
              <a:off x="3282330" y="4127500"/>
              <a:ext cx="2505494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 dirty="0" err="1" smtClean="0">
                  <a:solidFill>
                    <a:srgbClr val="FF0000"/>
                  </a:solidFill>
                </a:rPr>
                <a:t>Somente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 a magnitude  é </a:t>
              </a:r>
              <a:r>
                <a:rPr lang="en-US" sz="1400" b="1" dirty="0" err="1" smtClean="0">
                  <a:solidFill>
                    <a:srgbClr val="FF0000"/>
                  </a:solidFill>
                </a:rPr>
                <a:t>alterada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20" name="Rectangle 65"/>
            <p:cNvSpPr>
              <a:spLocks noChangeArrowheads="1"/>
            </p:cNvSpPr>
            <p:nvPr/>
          </p:nvSpPr>
          <p:spPr bwMode="auto">
            <a:xfrm>
              <a:off x="1824038" y="3584575"/>
              <a:ext cx="349250" cy="22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</a:rPr>
                <a:t>FFT</a:t>
              </a:r>
              <a:endParaRPr lang="pt-BR"/>
            </a:p>
          </p:txBody>
        </p:sp>
        <p:sp>
          <p:nvSpPr>
            <p:cNvPr id="121" name="Rectangle 66"/>
            <p:cNvSpPr>
              <a:spLocks noChangeArrowheads="1"/>
            </p:cNvSpPr>
            <p:nvPr/>
          </p:nvSpPr>
          <p:spPr bwMode="auto">
            <a:xfrm>
              <a:off x="8137525" y="3608388"/>
              <a:ext cx="241300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i="1">
                  <a:solidFill>
                    <a:srgbClr val="000000"/>
                  </a:solidFill>
                </a:rPr>
                <a:t>n</a:t>
              </a:r>
              <a:endParaRPr lang="pt-BR"/>
            </a:p>
          </p:txBody>
        </p:sp>
        <p:sp>
          <p:nvSpPr>
            <p:cNvPr id="122" name="Rectangle 67"/>
            <p:cNvSpPr>
              <a:spLocks noChangeArrowheads="1"/>
            </p:cNvSpPr>
            <p:nvPr/>
          </p:nvSpPr>
          <p:spPr bwMode="auto">
            <a:xfrm>
              <a:off x="7861300" y="3602038"/>
              <a:ext cx="190758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i="1" dirty="0" err="1" smtClean="0">
                  <a:solidFill>
                    <a:srgbClr val="000000"/>
                  </a:solidFill>
                </a:rPr>
                <a:t>x</a:t>
              </a:r>
              <a:r>
                <a:rPr lang="pt-BR" sz="2100" baseline="-25000" dirty="0" err="1" smtClean="0">
                  <a:solidFill>
                    <a:srgbClr val="000000"/>
                  </a:solidFill>
                </a:rPr>
                <a:t>s</a:t>
              </a:r>
              <a:endParaRPr lang="pt-BR" baseline="-25000" dirty="0"/>
            </a:p>
          </p:txBody>
        </p:sp>
        <p:sp>
          <p:nvSpPr>
            <p:cNvPr id="123" name="Rectangle 68"/>
            <p:cNvSpPr>
              <a:spLocks noChangeArrowheads="1"/>
            </p:cNvSpPr>
            <p:nvPr/>
          </p:nvSpPr>
          <p:spPr bwMode="auto">
            <a:xfrm>
              <a:off x="6618288" y="3849688"/>
              <a:ext cx="225425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i="1">
                  <a:solidFill>
                    <a:srgbClr val="000000"/>
                  </a:solidFill>
                </a:rPr>
                <a:t>k</a:t>
              </a:r>
              <a:endParaRPr lang="pt-BR"/>
            </a:p>
          </p:txBody>
        </p:sp>
        <p:sp>
          <p:nvSpPr>
            <p:cNvPr id="124" name="Rectangle 69"/>
            <p:cNvSpPr>
              <a:spLocks noChangeArrowheads="1"/>
            </p:cNvSpPr>
            <p:nvPr/>
          </p:nvSpPr>
          <p:spPr bwMode="auto">
            <a:xfrm>
              <a:off x="6315074" y="3849688"/>
              <a:ext cx="219612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i="1" dirty="0" err="1" smtClean="0">
                  <a:solidFill>
                    <a:srgbClr val="000000"/>
                  </a:solidFill>
                </a:rPr>
                <a:t>Y</a:t>
              </a:r>
              <a:r>
                <a:rPr lang="pt-BR" sz="2100" baseline="-25000" dirty="0" err="1" smtClean="0">
                  <a:solidFill>
                    <a:srgbClr val="000000"/>
                  </a:solidFill>
                </a:rPr>
                <a:t>s</a:t>
              </a:r>
              <a:endParaRPr lang="pt-BR" baseline="-25000" dirty="0"/>
            </a:p>
          </p:txBody>
        </p:sp>
        <p:sp>
          <p:nvSpPr>
            <p:cNvPr id="125" name="Rectangle 70"/>
            <p:cNvSpPr>
              <a:spLocks noChangeArrowheads="1"/>
            </p:cNvSpPr>
            <p:nvPr/>
          </p:nvSpPr>
          <p:spPr bwMode="auto">
            <a:xfrm>
              <a:off x="6542088" y="3451225"/>
              <a:ext cx="225425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i="1" dirty="0">
                  <a:solidFill>
                    <a:srgbClr val="000000"/>
                  </a:solidFill>
                </a:rPr>
                <a:t>k</a:t>
              </a:r>
              <a:endParaRPr lang="pt-BR" dirty="0"/>
            </a:p>
          </p:txBody>
        </p:sp>
        <p:sp>
          <p:nvSpPr>
            <p:cNvPr id="126" name="Rectangle 71"/>
            <p:cNvSpPr>
              <a:spLocks noChangeArrowheads="1"/>
            </p:cNvSpPr>
            <p:nvPr/>
          </p:nvSpPr>
          <p:spPr bwMode="auto">
            <a:xfrm>
              <a:off x="6238875" y="3451225"/>
              <a:ext cx="235642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i="1" dirty="0" err="1" smtClean="0">
                  <a:solidFill>
                    <a:srgbClr val="000000"/>
                  </a:solidFill>
                </a:rPr>
                <a:t>X</a:t>
              </a:r>
              <a:r>
                <a:rPr lang="pt-BR" sz="2100" baseline="-25000" dirty="0" err="1" smtClean="0">
                  <a:solidFill>
                    <a:srgbClr val="000000"/>
                  </a:solidFill>
                </a:rPr>
                <a:t>s</a:t>
              </a:r>
              <a:endParaRPr lang="pt-BR" baseline="-25000" dirty="0"/>
            </a:p>
          </p:txBody>
        </p:sp>
        <p:sp>
          <p:nvSpPr>
            <p:cNvPr id="127" name="Rectangle 72"/>
            <p:cNvSpPr>
              <a:spLocks noChangeArrowheads="1"/>
            </p:cNvSpPr>
            <p:nvPr/>
          </p:nvSpPr>
          <p:spPr bwMode="auto">
            <a:xfrm>
              <a:off x="5262563" y="3608388"/>
              <a:ext cx="225425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i="1" dirty="0">
                  <a:solidFill>
                    <a:srgbClr val="000000"/>
                  </a:solidFill>
                </a:rPr>
                <a:t>k</a:t>
              </a:r>
              <a:endParaRPr lang="pt-BR" dirty="0"/>
            </a:p>
          </p:txBody>
        </p:sp>
        <p:sp>
          <p:nvSpPr>
            <p:cNvPr id="128" name="Rectangle 73"/>
            <p:cNvSpPr>
              <a:spLocks noChangeArrowheads="1"/>
            </p:cNvSpPr>
            <p:nvPr/>
          </p:nvSpPr>
          <p:spPr bwMode="auto">
            <a:xfrm>
              <a:off x="4983286" y="3608388"/>
              <a:ext cx="219612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i="1" dirty="0" err="1" smtClean="0">
                  <a:solidFill>
                    <a:srgbClr val="000000"/>
                  </a:solidFill>
                </a:rPr>
                <a:t>Y</a:t>
              </a:r>
              <a:r>
                <a:rPr lang="pt-BR" sz="2100" baseline="-25000" dirty="0" err="1" smtClean="0">
                  <a:solidFill>
                    <a:srgbClr val="000000"/>
                  </a:solidFill>
                </a:rPr>
                <a:t>s</a:t>
              </a:r>
              <a:endParaRPr lang="pt-BR" baseline="-25000" dirty="0"/>
            </a:p>
          </p:txBody>
        </p:sp>
        <p:sp>
          <p:nvSpPr>
            <p:cNvPr id="129" name="Rectangle 74"/>
            <p:cNvSpPr>
              <a:spLocks noChangeArrowheads="1"/>
            </p:cNvSpPr>
            <p:nvPr/>
          </p:nvSpPr>
          <p:spPr bwMode="auto">
            <a:xfrm>
              <a:off x="4681538" y="3608388"/>
              <a:ext cx="225425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i="1">
                  <a:solidFill>
                    <a:srgbClr val="000000"/>
                  </a:solidFill>
                </a:rPr>
                <a:t>k</a:t>
              </a:r>
              <a:endParaRPr lang="pt-BR"/>
            </a:p>
          </p:txBody>
        </p:sp>
        <p:sp>
          <p:nvSpPr>
            <p:cNvPr id="130" name="Rectangle 75"/>
            <p:cNvSpPr>
              <a:spLocks noChangeArrowheads="1"/>
            </p:cNvSpPr>
            <p:nvPr/>
          </p:nvSpPr>
          <p:spPr bwMode="auto">
            <a:xfrm>
              <a:off x="4324350" y="3608388"/>
              <a:ext cx="330200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i="1">
                  <a:solidFill>
                    <a:srgbClr val="000000"/>
                  </a:solidFill>
                </a:rPr>
                <a:t>W</a:t>
              </a:r>
              <a:endParaRPr lang="pt-BR"/>
            </a:p>
          </p:txBody>
        </p:sp>
        <p:sp>
          <p:nvSpPr>
            <p:cNvPr id="131" name="Rectangle 76"/>
            <p:cNvSpPr>
              <a:spLocks noChangeArrowheads="1"/>
            </p:cNvSpPr>
            <p:nvPr/>
          </p:nvSpPr>
          <p:spPr bwMode="auto">
            <a:xfrm>
              <a:off x="3695700" y="3608388"/>
              <a:ext cx="225425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i="1" dirty="0">
                  <a:solidFill>
                    <a:srgbClr val="000000"/>
                  </a:solidFill>
                </a:rPr>
                <a:t>k</a:t>
              </a:r>
              <a:endParaRPr lang="pt-BR" dirty="0"/>
            </a:p>
          </p:txBody>
        </p:sp>
        <p:sp>
          <p:nvSpPr>
            <p:cNvPr id="132" name="Rectangle 77"/>
            <p:cNvSpPr>
              <a:spLocks noChangeArrowheads="1"/>
            </p:cNvSpPr>
            <p:nvPr/>
          </p:nvSpPr>
          <p:spPr bwMode="auto">
            <a:xfrm>
              <a:off x="3392488" y="3608388"/>
              <a:ext cx="235642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i="1" dirty="0" err="1" smtClean="0">
                  <a:solidFill>
                    <a:srgbClr val="000000"/>
                  </a:solidFill>
                </a:rPr>
                <a:t>X</a:t>
              </a:r>
              <a:r>
                <a:rPr lang="pt-BR" sz="2100" baseline="-25000" dirty="0" err="1" smtClean="0">
                  <a:solidFill>
                    <a:srgbClr val="000000"/>
                  </a:solidFill>
                </a:rPr>
                <a:t>s</a:t>
              </a:r>
              <a:endParaRPr lang="pt-BR" baseline="-25000" dirty="0"/>
            </a:p>
          </p:txBody>
        </p:sp>
        <p:sp>
          <p:nvSpPr>
            <p:cNvPr id="133" name="Rectangle 78"/>
            <p:cNvSpPr>
              <a:spLocks noChangeArrowheads="1"/>
            </p:cNvSpPr>
            <p:nvPr/>
          </p:nvSpPr>
          <p:spPr bwMode="auto">
            <a:xfrm>
              <a:off x="2657475" y="3608388"/>
              <a:ext cx="225425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i="1">
                  <a:solidFill>
                    <a:srgbClr val="000000"/>
                  </a:solidFill>
                </a:rPr>
                <a:t>k</a:t>
              </a:r>
              <a:endParaRPr lang="pt-BR"/>
            </a:p>
          </p:txBody>
        </p:sp>
        <p:sp>
          <p:nvSpPr>
            <p:cNvPr id="134" name="Rectangle 79"/>
            <p:cNvSpPr>
              <a:spLocks noChangeArrowheads="1"/>
            </p:cNvSpPr>
            <p:nvPr/>
          </p:nvSpPr>
          <p:spPr bwMode="auto">
            <a:xfrm>
              <a:off x="2341563" y="3608388"/>
              <a:ext cx="219612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i="1" dirty="0" err="1" smtClean="0">
                  <a:solidFill>
                    <a:srgbClr val="000000"/>
                  </a:solidFill>
                </a:rPr>
                <a:t>Y</a:t>
              </a:r>
              <a:r>
                <a:rPr lang="pt-BR" sz="2100" baseline="-25000" dirty="0" err="1" smtClean="0">
                  <a:solidFill>
                    <a:srgbClr val="000000"/>
                  </a:solidFill>
                </a:rPr>
                <a:t>s</a:t>
              </a:r>
              <a:endParaRPr lang="pt-BR" baseline="-25000" dirty="0"/>
            </a:p>
          </p:txBody>
        </p:sp>
        <p:sp>
          <p:nvSpPr>
            <p:cNvPr id="135" name="Rectangle 80"/>
            <p:cNvSpPr>
              <a:spLocks noChangeArrowheads="1"/>
            </p:cNvSpPr>
            <p:nvPr/>
          </p:nvSpPr>
          <p:spPr bwMode="auto">
            <a:xfrm>
              <a:off x="1293813" y="3608388"/>
              <a:ext cx="241300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i="1" dirty="0">
                  <a:solidFill>
                    <a:srgbClr val="000000"/>
                  </a:solidFill>
                </a:rPr>
                <a:t>n</a:t>
              </a:r>
              <a:endParaRPr lang="pt-BR" dirty="0"/>
            </a:p>
          </p:txBody>
        </p:sp>
        <p:sp>
          <p:nvSpPr>
            <p:cNvPr id="136" name="Rectangle 81"/>
            <p:cNvSpPr>
              <a:spLocks noChangeArrowheads="1"/>
            </p:cNvSpPr>
            <p:nvPr/>
          </p:nvSpPr>
          <p:spPr bwMode="auto">
            <a:xfrm>
              <a:off x="1012825" y="3608388"/>
              <a:ext cx="190758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i="1" dirty="0" err="1" smtClean="0">
                  <a:solidFill>
                    <a:srgbClr val="000000"/>
                  </a:solidFill>
                </a:rPr>
                <a:t>y</a:t>
              </a:r>
              <a:r>
                <a:rPr lang="pt-BR" sz="2100" baseline="-25000" dirty="0" err="1" smtClean="0">
                  <a:solidFill>
                    <a:srgbClr val="000000"/>
                  </a:solidFill>
                </a:rPr>
                <a:t>s</a:t>
              </a:r>
              <a:endParaRPr lang="pt-BR" baseline="-25000" dirty="0"/>
            </a:p>
          </p:txBody>
        </p:sp>
        <p:sp>
          <p:nvSpPr>
            <p:cNvPr id="137" name="Rectangle 82"/>
            <p:cNvSpPr>
              <a:spLocks noChangeArrowheads="1"/>
            </p:cNvSpPr>
            <p:nvPr/>
          </p:nvSpPr>
          <p:spPr bwMode="auto">
            <a:xfrm>
              <a:off x="7369175" y="3578225"/>
              <a:ext cx="427038" cy="38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000000"/>
                  </a:solidFill>
                  <a:latin typeface="Symbol" pitchFamily="18" charset="2"/>
                </a:rPr>
                <a:t>¾</a:t>
              </a:r>
              <a:endParaRPr lang="pt-BR"/>
            </a:p>
          </p:txBody>
        </p:sp>
        <p:sp>
          <p:nvSpPr>
            <p:cNvPr id="138" name="Rectangle 83"/>
            <p:cNvSpPr>
              <a:spLocks noChangeArrowheads="1"/>
            </p:cNvSpPr>
            <p:nvPr/>
          </p:nvSpPr>
          <p:spPr bwMode="auto">
            <a:xfrm>
              <a:off x="7288213" y="3578225"/>
              <a:ext cx="427037" cy="38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dirty="0">
                  <a:solidFill>
                    <a:srgbClr val="000000"/>
                  </a:solidFill>
                  <a:latin typeface="Symbol" pitchFamily="18" charset="2"/>
                </a:rPr>
                <a:t>¾</a:t>
              </a:r>
              <a:endParaRPr lang="pt-BR" dirty="0"/>
            </a:p>
          </p:txBody>
        </p:sp>
        <p:sp>
          <p:nvSpPr>
            <p:cNvPr id="139" name="Rectangle 84"/>
            <p:cNvSpPr>
              <a:spLocks noChangeArrowheads="1"/>
            </p:cNvSpPr>
            <p:nvPr/>
          </p:nvSpPr>
          <p:spPr bwMode="auto">
            <a:xfrm>
              <a:off x="7515225" y="3578225"/>
              <a:ext cx="422275" cy="38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dirty="0">
                  <a:solidFill>
                    <a:srgbClr val="000000"/>
                  </a:solidFill>
                  <a:latin typeface="Symbol" pitchFamily="18" charset="2"/>
                </a:rPr>
                <a:t>®</a:t>
              </a:r>
              <a:endParaRPr lang="pt-BR" dirty="0"/>
            </a:p>
          </p:txBody>
        </p:sp>
        <p:sp>
          <p:nvSpPr>
            <p:cNvPr id="140" name="Rectangle 85"/>
            <p:cNvSpPr>
              <a:spLocks noChangeArrowheads="1"/>
            </p:cNvSpPr>
            <p:nvPr/>
          </p:nvSpPr>
          <p:spPr bwMode="auto">
            <a:xfrm>
              <a:off x="7115175" y="3578225"/>
              <a:ext cx="427038" cy="38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dirty="0">
                  <a:solidFill>
                    <a:srgbClr val="000000"/>
                  </a:solidFill>
                  <a:latin typeface="Symbol" pitchFamily="18" charset="2"/>
                </a:rPr>
                <a:t>¾</a:t>
              </a:r>
              <a:endParaRPr lang="pt-BR" dirty="0"/>
            </a:p>
          </p:txBody>
        </p:sp>
        <p:sp>
          <p:nvSpPr>
            <p:cNvPr id="141" name="Rectangle 86"/>
            <p:cNvSpPr>
              <a:spLocks noChangeArrowheads="1"/>
            </p:cNvSpPr>
            <p:nvPr/>
          </p:nvSpPr>
          <p:spPr bwMode="auto">
            <a:xfrm>
              <a:off x="6854825" y="3805238"/>
              <a:ext cx="292100" cy="385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000000"/>
                  </a:solidFill>
                  <a:latin typeface="Symbol" pitchFamily="18" charset="2"/>
                </a:rPr>
                <a:t>ï</a:t>
              </a:r>
              <a:endParaRPr lang="pt-BR"/>
            </a:p>
          </p:txBody>
        </p:sp>
        <p:sp>
          <p:nvSpPr>
            <p:cNvPr id="142" name="Rectangle 87"/>
            <p:cNvSpPr>
              <a:spLocks noChangeArrowheads="1"/>
            </p:cNvSpPr>
            <p:nvPr/>
          </p:nvSpPr>
          <p:spPr bwMode="auto">
            <a:xfrm>
              <a:off x="6854825" y="3883025"/>
              <a:ext cx="292100" cy="38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000000"/>
                  </a:solidFill>
                  <a:latin typeface="Symbol" pitchFamily="18" charset="2"/>
                </a:rPr>
                <a:t>þ</a:t>
              </a:r>
              <a:endParaRPr lang="pt-BR"/>
            </a:p>
          </p:txBody>
        </p:sp>
        <p:sp>
          <p:nvSpPr>
            <p:cNvPr id="143" name="Rectangle 88"/>
            <p:cNvSpPr>
              <a:spLocks noChangeArrowheads="1"/>
            </p:cNvSpPr>
            <p:nvPr/>
          </p:nvSpPr>
          <p:spPr bwMode="auto">
            <a:xfrm>
              <a:off x="6854825" y="3424238"/>
              <a:ext cx="292100" cy="385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000000"/>
                  </a:solidFill>
                  <a:latin typeface="Symbol" pitchFamily="18" charset="2"/>
                </a:rPr>
                <a:t>ï</a:t>
              </a:r>
              <a:endParaRPr lang="pt-BR"/>
            </a:p>
          </p:txBody>
        </p:sp>
        <p:sp>
          <p:nvSpPr>
            <p:cNvPr id="144" name="Rectangle 89"/>
            <p:cNvSpPr>
              <a:spLocks noChangeArrowheads="1"/>
            </p:cNvSpPr>
            <p:nvPr/>
          </p:nvSpPr>
          <p:spPr bwMode="auto">
            <a:xfrm>
              <a:off x="6854825" y="3624263"/>
              <a:ext cx="292100" cy="385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000000"/>
                  </a:solidFill>
                  <a:latin typeface="Symbol" pitchFamily="18" charset="2"/>
                </a:rPr>
                <a:t>ý</a:t>
              </a:r>
              <a:endParaRPr lang="pt-BR"/>
            </a:p>
          </p:txBody>
        </p:sp>
        <p:sp>
          <p:nvSpPr>
            <p:cNvPr id="145" name="Rectangle 90"/>
            <p:cNvSpPr>
              <a:spLocks noChangeArrowheads="1"/>
            </p:cNvSpPr>
            <p:nvPr/>
          </p:nvSpPr>
          <p:spPr bwMode="auto">
            <a:xfrm>
              <a:off x="6854825" y="3363913"/>
              <a:ext cx="292100" cy="385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000000"/>
                  </a:solidFill>
                  <a:latin typeface="Symbol" pitchFamily="18" charset="2"/>
                </a:rPr>
                <a:t>ü</a:t>
              </a:r>
              <a:endParaRPr lang="pt-BR"/>
            </a:p>
          </p:txBody>
        </p:sp>
        <p:sp>
          <p:nvSpPr>
            <p:cNvPr id="146" name="Rectangle 91"/>
            <p:cNvSpPr>
              <a:spLocks noChangeArrowheads="1"/>
            </p:cNvSpPr>
            <p:nvPr/>
          </p:nvSpPr>
          <p:spPr bwMode="auto">
            <a:xfrm>
              <a:off x="6103407" y="3819525"/>
              <a:ext cx="365125" cy="38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dirty="0">
                  <a:solidFill>
                    <a:srgbClr val="000000"/>
                  </a:solidFill>
                  <a:latin typeface="Symbol" pitchFamily="18" charset="2"/>
                </a:rPr>
                <a:t>Ð</a:t>
              </a:r>
              <a:endParaRPr lang="pt-BR" dirty="0"/>
            </a:p>
          </p:txBody>
        </p:sp>
        <p:sp>
          <p:nvSpPr>
            <p:cNvPr id="147" name="Rectangle 92"/>
            <p:cNvSpPr>
              <a:spLocks noChangeArrowheads="1"/>
            </p:cNvSpPr>
            <p:nvPr/>
          </p:nvSpPr>
          <p:spPr bwMode="auto">
            <a:xfrm>
              <a:off x="4141788" y="3578225"/>
              <a:ext cx="306387" cy="38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pt-BR"/>
            </a:p>
          </p:txBody>
        </p:sp>
        <p:sp>
          <p:nvSpPr>
            <p:cNvPr id="148" name="Rectangle 93"/>
            <p:cNvSpPr>
              <a:spLocks noChangeArrowheads="1"/>
            </p:cNvSpPr>
            <p:nvPr/>
          </p:nvSpPr>
          <p:spPr bwMode="auto">
            <a:xfrm>
              <a:off x="1858963" y="3578225"/>
              <a:ext cx="427037" cy="38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000000"/>
                  </a:solidFill>
                  <a:latin typeface="Symbol" pitchFamily="18" charset="2"/>
                </a:rPr>
                <a:t>¾</a:t>
              </a:r>
              <a:endParaRPr lang="pt-BR"/>
            </a:p>
          </p:txBody>
        </p:sp>
        <p:sp>
          <p:nvSpPr>
            <p:cNvPr id="149" name="Rectangle 94"/>
            <p:cNvSpPr>
              <a:spLocks noChangeArrowheads="1"/>
            </p:cNvSpPr>
            <p:nvPr/>
          </p:nvSpPr>
          <p:spPr bwMode="auto">
            <a:xfrm>
              <a:off x="1646238" y="3578225"/>
              <a:ext cx="427037" cy="38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dirty="0">
                  <a:solidFill>
                    <a:srgbClr val="000000"/>
                  </a:solidFill>
                  <a:latin typeface="Symbol" pitchFamily="18" charset="2"/>
                </a:rPr>
                <a:t>¾</a:t>
              </a:r>
              <a:endParaRPr lang="pt-BR" dirty="0"/>
            </a:p>
          </p:txBody>
        </p:sp>
        <p:sp>
          <p:nvSpPr>
            <p:cNvPr id="150" name="Rectangle 95"/>
            <p:cNvSpPr>
              <a:spLocks noChangeArrowheads="1"/>
            </p:cNvSpPr>
            <p:nvPr/>
          </p:nvSpPr>
          <p:spPr bwMode="auto">
            <a:xfrm>
              <a:off x="1958975" y="3578225"/>
              <a:ext cx="422275" cy="38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dirty="0" smtClean="0">
                  <a:solidFill>
                    <a:srgbClr val="000000"/>
                  </a:solidFill>
                  <a:latin typeface="Symbol" pitchFamily="18" charset="2"/>
                </a:rPr>
                <a:t>®</a:t>
              </a:r>
              <a:endParaRPr lang="pt-BR" dirty="0"/>
            </a:p>
          </p:txBody>
        </p:sp>
        <p:sp>
          <p:nvSpPr>
            <p:cNvPr id="151" name="AutoShape 25"/>
            <p:cNvSpPr>
              <a:spLocks/>
            </p:cNvSpPr>
            <p:nvPr/>
          </p:nvSpPr>
          <p:spPr bwMode="auto">
            <a:xfrm rot="16228041" flipV="1">
              <a:off x="4414838" y="2798762"/>
              <a:ext cx="147638" cy="2513013"/>
            </a:xfrm>
            <a:prstGeom prst="leftBrace">
              <a:avLst>
                <a:gd name="adj1" fmla="val 141845"/>
                <a:gd name="adj2" fmla="val 49769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152" name="Texto Explicativo 2 151"/>
          <p:cNvSpPr/>
          <p:nvPr/>
        </p:nvSpPr>
        <p:spPr>
          <a:xfrm flipH="1">
            <a:off x="558789" y="5588001"/>
            <a:ext cx="1924050" cy="685800"/>
          </a:xfrm>
          <a:prstGeom prst="borderCallout2">
            <a:avLst>
              <a:gd name="adj1" fmla="val 32639"/>
              <a:gd name="adj2" fmla="val -3878"/>
              <a:gd name="adj3" fmla="val -3472"/>
              <a:gd name="adj4" fmla="val -5776"/>
              <a:gd name="adj5" fmla="val -36111"/>
              <a:gd name="adj6" fmla="val -55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</a:rPr>
              <a:t>Espectro</a:t>
            </a:r>
            <a:r>
              <a:rPr lang="en-US" sz="1600" dirty="0" smtClean="0">
                <a:solidFill>
                  <a:schemeClr val="tx1"/>
                </a:solidFill>
              </a:rPr>
              <a:t> de valor </a:t>
            </a:r>
            <a:r>
              <a:rPr lang="en-US" sz="1600" dirty="0" err="1" smtClean="0">
                <a:solidFill>
                  <a:schemeClr val="tx1"/>
                </a:solidFill>
              </a:rPr>
              <a:t>complexo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53" name="Texto Explicativo 2 152"/>
          <p:cNvSpPr/>
          <p:nvPr/>
        </p:nvSpPr>
        <p:spPr>
          <a:xfrm>
            <a:off x="6543675" y="5764744"/>
            <a:ext cx="1924050" cy="685800"/>
          </a:xfrm>
          <a:prstGeom prst="borderCallout2">
            <a:avLst>
              <a:gd name="adj1" fmla="val 32639"/>
              <a:gd name="adj2" fmla="val -3878"/>
              <a:gd name="adj3" fmla="val 10417"/>
              <a:gd name="adj4" fmla="val -12212"/>
              <a:gd name="adj5" fmla="val -25000"/>
              <a:gd name="adj6" fmla="val -50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</a:rPr>
              <a:t>Fase</a:t>
            </a:r>
            <a:r>
              <a:rPr lang="en-US" sz="1600" dirty="0" smtClean="0">
                <a:solidFill>
                  <a:schemeClr val="tx1"/>
                </a:solidFill>
              </a:rPr>
              <a:t> do </a:t>
            </a:r>
            <a:r>
              <a:rPr lang="en-US" sz="1600" dirty="0" err="1" smtClean="0">
                <a:solidFill>
                  <a:schemeClr val="tx1"/>
                </a:solidFill>
              </a:rPr>
              <a:t>espectro</a:t>
            </a:r>
            <a:r>
              <a:rPr lang="en-US" sz="1600" dirty="0" smtClean="0">
                <a:solidFill>
                  <a:schemeClr val="tx1"/>
                </a:solidFill>
              </a:rPr>
              <a:t> original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5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  <p:bldP spid="15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De-hissing: Na Prática    3/4</a:t>
            </a:r>
            <a:endParaRPr lang="en-GB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981950" cy="4800600"/>
          </a:xfrm>
        </p:spPr>
        <p:txBody>
          <a:bodyPr/>
          <a:lstStyle/>
          <a:p>
            <a:r>
              <a:rPr lang="fi-FI" dirty="0" smtClean="0"/>
              <a:t>STSA com outras regras de supressão</a:t>
            </a:r>
          </a:p>
          <a:p>
            <a:pPr lvl="1"/>
            <a:r>
              <a:rPr lang="fi-FI" dirty="0" smtClean="0"/>
              <a:t>Mesma abordagem de processmento</a:t>
            </a:r>
          </a:p>
          <a:p>
            <a:pPr lvl="2"/>
            <a:r>
              <a:rPr lang="fi-FI" dirty="0" smtClean="0">
                <a:solidFill>
                  <a:srgbClr val="FF0000"/>
                </a:solidFill>
              </a:rPr>
              <a:t>Mudanças na computação de </a:t>
            </a:r>
            <a:r>
              <a:rPr lang="fi-FI" sz="1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fi-FI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i-FI" sz="1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fi-FI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fi-FI" dirty="0" smtClean="0">
              <a:solidFill>
                <a:srgbClr val="FF0000"/>
              </a:solidFill>
            </a:endParaRPr>
          </a:p>
          <a:p>
            <a:pPr>
              <a:spcBef>
                <a:spcPts val="1800"/>
              </a:spcBef>
            </a:pPr>
            <a:endParaRPr lang="fi-FI" dirty="0" smtClean="0"/>
          </a:p>
          <a:p>
            <a:pPr>
              <a:spcBef>
                <a:spcPts val="1800"/>
              </a:spcBef>
            </a:pPr>
            <a:endParaRPr lang="fi-FI" dirty="0" smtClean="0"/>
          </a:p>
          <a:p>
            <a:pPr>
              <a:spcBef>
                <a:spcPts val="4800"/>
              </a:spcBef>
            </a:pPr>
            <a:r>
              <a:rPr lang="fi-FI" dirty="0" smtClean="0"/>
              <a:t>Regras mais avançadas</a:t>
            </a:r>
          </a:p>
          <a:p>
            <a:pPr lvl="1"/>
            <a:r>
              <a:rPr lang="fi-FI" dirty="0" smtClean="0"/>
              <a:t>Ephraim &amp; Mallah (1983)</a:t>
            </a:r>
          </a:p>
          <a:p>
            <a:pPr lvl="1"/>
            <a:r>
              <a:rPr lang="fi-FI" dirty="0" smtClean="0"/>
              <a:t>Baseadas em critérios Psicoacústicos</a:t>
            </a:r>
          </a:p>
          <a:p>
            <a:pPr lvl="2"/>
            <a:r>
              <a:rPr lang="en-US" dirty="0" err="1" smtClean="0"/>
              <a:t>Tsoukalas</a:t>
            </a:r>
            <a:r>
              <a:rPr lang="en-US" dirty="0" smtClean="0"/>
              <a:t> et al.</a:t>
            </a:r>
            <a:r>
              <a:rPr lang="fi-FI" dirty="0" smtClean="0"/>
              <a:t> (1993) &amp; Wolfe/Godsill (2000)</a:t>
            </a:r>
          </a:p>
          <a:p>
            <a:pPr>
              <a:spcBef>
                <a:spcPts val="3600"/>
              </a:spcBef>
            </a:pPr>
            <a:endParaRPr lang="fi-FI" dirty="0" smtClean="0"/>
          </a:p>
          <a:p>
            <a:endParaRPr lang="fi-FI" dirty="0" smtClean="0"/>
          </a:p>
          <a:p>
            <a:endParaRPr lang="fi-FI" dirty="0" smtClean="0"/>
          </a:p>
          <a:p>
            <a:pPr lvl="1"/>
            <a:endParaRPr lang="fi-FI" dirty="0" smtClean="0"/>
          </a:p>
          <a:p>
            <a:pPr lvl="1"/>
            <a:endParaRPr lang="fi-FI" dirty="0" smtClean="0"/>
          </a:p>
          <a:p>
            <a:pPr lvl="1"/>
            <a:endParaRPr lang="fi-FI" dirty="0"/>
          </a:p>
        </p:txBody>
      </p:sp>
      <p:sp>
        <p:nvSpPr>
          <p:cNvPr id="82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980E1D-3020-4FCC-9EEF-91AA1EB5614C}" type="slidenum">
              <a:rPr lang="fi-FI" smtClean="0"/>
              <a:pPr/>
              <a:t>27</a:t>
            </a:fld>
            <a:endParaRPr lang="en-GB"/>
          </a:p>
        </p:txBody>
      </p:sp>
      <p:sp>
        <p:nvSpPr>
          <p:cNvPr id="81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en-GB"/>
          </a:p>
        </p:txBody>
      </p:sp>
      <p:sp>
        <p:nvSpPr>
          <p:cNvPr id="80" name="Espaço Reservado para Data 7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21 de Setembro de 2012</a:t>
            </a:r>
            <a:endParaRPr lang="en-GB" dirty="0"/>
          </a:p>
        </p:txBody>
      </p:sp>
      <p:graphicFrame>
        <p:nvGraphicFramePr>
          <p:cNvPr id="83" name="Tabela 82"/>
          <p:cNvGraphicFramePr>
            <a:graphicFrameLocks noGrp="1"/>
          </p:cNvGraphicFramePr>
          <p:nvPr/>
        </p:nvGraphicFramePr>
        <p:xfrm>
          <a:off x="552450" y="2568575"/>
          <a:ext cx="8143875" cy="136272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52675"/>
                <a:gridCol w="3076575"/>
                <a:gridCol w="2714625"/>
              </a:tblGrid>
              <a:tr h="3937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Wiener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Subtração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Espectral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Subtração</a:t>
                      </a:r>
                      <a:r>
                        <a:rPr lang="en-US" dirty="0" smtClean="0"/>
                        <a:t> de </a:t>
                      </a:r>
                      <a:r>
                        <a:rPr lang="en-US" dirty="0" err="1" smtClean="0"/>
                        <a:t>Potência</a:t>
                      </a:r>
                      <a:endParaRPr lang="en-US" dirty="0"/>
                    </a:p>
                  </a:txBody>
                  <a:tcPr/>
                </a:tc>
              </a:tr>
              <a:tr h="96902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6807" name="Object 7"/>
          <p:cNvGraphicFramePr>
            <a:graphicFrameLocks noChangeAspect="1"/>
          </p:cNvGraphicFramePr>
          <p:nvPr/>
        </p:nvGraphicFramePr>
        <p:xfrm>
          <a:off x="684213" y="3062288"/>
          <a:ext cx="2125662" cy="728662"/>
        </p:xfrm>
        <a:graphic>
          <a:graphicData uri="http://schemas.openxmlformats.org/presentationml/2006/ole">
            <p:oleObj spid="_x0000_s76807" name="Equação" r:id="rId4" imgW="1218960" imgH="419040" progId="Equation.3">
              <p:embed/>
            </p:oleObj>
          </a:graphicData>
        </a:graphic>
      </p:graphicFrame>
      <p:graphicFrame>
        <p:nvGraphicFramePr>
          <p:cNvPr id="76808" name="Object 8"/>
          <p:cNvGraphicFramePr>
            <a:graphicFrameLocks noChangeAspect="1"/>
          </p:cNvGraphicFramePr>
          <p:nvPr/>
        </p:nvGraphicFramePr>
        <p:xfrm>
          <a:off x="6059488" y="2992438"/>
          <a:ext cx="2590800" cy="862012"/>
        </p:xfrm>
        <a:graphic>
          <a:graphicData uri="http://schemas.openxmlformats.org/presentationml/2006/ole">
            <p:oleObj spid="_x0000_s76808" name="Equação" r:id="rId5" imgW="1485720" imgH="495000" progId="Equation.3">
              <p:embed/>
            </p:oleObj>
          </a:graphicData>
        </a:graphic>
      </p:graphicFrame>
      <p:graphicFrame>
        <p:nvGraphicFramePr>
          <p:cNvPr id="76809" name="Object 9"/>
          <p:cNvGraphicFramePr>
            <a:graphicFrameLocks noChangeAspect="1"/>
          </p:cNvGraphicFramePr>
          <p:nvPr/>
        </p:nvGraphicFramePr>
        <p:xfrm>
          <a:off x="3011488" y="3048000"/>
          <a:ext cx="2855912" cy="750888"/>
        </p:xfrm>
        <a:graphic>
          <a:graphicData uri="http://schemas.openxmlformats.org/presentationml/2006/ole">
            <p:oleObj spid="_x0000_s76809" name="Equação" r:id="rId6" imgW="1638000" imgH="4316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De-hissing: Na Prática    4/4</a:t>
            </a:r>
            <a:endParaRPr lang="pt-BR"/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Necessidade de </a:t>
            </a:r>
            <a:r>
              <a:rPr lang="pt-BR" dirty="0" err="1" smtClean="0"/>
              <a:t>pós-janelamento</a:t>
            </a:r>
            <a:endParaRPr lang="pt-BR" dirty="0" smtClean="0"/>
          </a:p>
          <a:p>
            <a:pPr lvl="1">
              <a:spcBef>
                <a:spcPts val="1800"/>
              </a:spcBef>
              <a:spcAft>
                <a:spcPts val="2400"/>
              </a:spcAft>
            </a:pPr>
            <a:r>
              <a:rPr lang="pt-BR" dirty="0" smtClean="0"/>
              <a:t>A estimativa </a:t>
            </a:r>
            <a:r>
              <a:rPr lang="pt-BR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pt-BR" sz="2400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pt-B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pt-BR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pt-B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pt-BR" dirty="0" smtClean="0">
                <a:solidFill>
                  <a:srgbClr val="FF0000"/>
                </a:solidFill>
              </a:rPr>
              <a:t> </a:t>
            </a:r>
            <a:r>
              <a:rPr lang="pt-BR" dirty="0" smtClean="0"/>
              <a:t>pode não decair a zero nas extremidades</a:t>
            </a:r>
          </a:p>
          <a:p>
            <a:pPr lvl="1">
              <a:spcAft>
                <a:spcPts val="2400"/>
              </a:spcAft>
            </a:pPr>
            <a:r>
              <a:rPr lang="pt-BR" dirty="0" smtClean="0"/>
              <a:t>OLA sem </a:t>
            </a:r>
            <a:r>
              <a:rPr lang="pt-BR" dirty="0" err="1" smtClean="0"/>
              <a:t>pós-janelamento</a:t>
            </a:r>
            <a:r>
              <a:rPr lang="pt-BR" dirty="0" smtClean="0"/>
              <a:t> pode produzir </a:t>
            </a:r>
            <a:r>
              <a:rPr lang="pt-BR" dirty="0" err="1" smtClean="0"/>
              <a:t>clicks</a:t>
            </a:r>
            <a:r>
              <a:rPr lang="pt-BR" dirty="0" smtClean="0"/>
              <a:t> periódicos no sinal</a:t>
            </a:r>
          </a:p>
          <a:p>
            <a:pPr lvl="1">
              <a:spcAft>
                <a:spcPts val="2400"/>
              </a:spcAft>
            </a:pPr>
            <a:r>
              <a:rPr lang="pt-BR" dirty="0" smtClean="0"/>
              <a:t>Aplicar </a:t>
            </a:r>
            <a:r>
              <a:rPr lang="pt-BR" dirty="0" err="1" smtClean="0"/>
              <a:t>pós-janelamento</a:t>
            </a:r>
            <a:r>
              <a:rPr lang="pt-BR" dirty="0" smtClean="0"/>
              <a:t> </a:t>
            </a:r>
            <a:r>
              <a:rPr lang="pt-BR" b="1" u="sng" dirty="0" smtClean="0"/>
              <a:t>antes</a:t>
            </a:r>
            <a:r>
              <a:rPr lang="pt-BR" dirty="0" smtClean="0"/>
              <a:t> do OLA: </a:t>
            </a:r>
            <a:r>
              <a:rPr lang="pt-BR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pt-BR" sz="2400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pt-B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pt-BR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pt-B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pt-BR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pt-B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pt-BR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pt-B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>
              <a:spcAft>
                <a:spcPts val="2400"/>
              </a:spcAft>
            </a:pPr>
            <a:r>
              <a:rPr lang="pt-BR" dirty="0" err="1" smtClean="0"/>
              <a:t>Pre</a:t>
            </a:r>
            <a:r>
              <a:rPr lang="pt-BR" dirty="0" smtClean="0"/>
              <a:t>- e </a:t>
            </a:r>
            <a:r>
              <a:rPr lang="pt-BR" dirty="0" err="1" smtClean="0"/>
              <a:t>pós-janelamento</a:t>
            </a:r>
            <a:r>
              <a:rPr lang="pt-BR" dirty="0" smtClean="0"/>
              <a:t> podem usar janelas diferentes</a:t>
            </a:r>
          </a:p>
          <a:p>
            <a:pPr lvl="1"/>
            <a:r>
              <a:rPr lang="pt-BR" dirty="0" smtClean="0">
                <a:solidFill>
                  <a:srgbClr val="993300"/>
                </a:solidFill>
              </a:rPr>
              <a:t>Deve-se fazer uma compensação do efeito composto dos dois </a:t>
            </a:r>
            <a:r>
              <a:rPr lang="pt-BR" dirty="0" err="1" smtClean="0">
                <a:solidFill>
                  <a:srgbClr val="993300"/>
                </a:solidFill>
              </a:rPr>
              <a:t>janelamentos</a:t>
            </a:r>
            <a:r>
              <a:rPr lang="pt-BR" dirty="0" smtClean="0">
                <a:solidFill>
                  <a:srgbClr val="993300"/>
                </a:solidFill>
              </a:rPr>
              <a:t> sobre a magnitude do sinal </a:t>
            </a:r>
            <a:r>
              <a:rPr lang="pt-BR" dirty="0" err="1" smtClean="0">
                <a:solidFill>
                  <a:srgbClr val="993300"/>
                </a:solidFill>
              </a:rPr>
              <a:t>ressintetizado</a:t>
            </a:r>
            <a:endParaRPr lang="pt-BR" dirty="0" smtClean="0">
              <a:solidFill>
                <a:srgbClr val="993300"/>
              </a:solidFill>
            </a:endParaRPr>
          </a:p>
        </p:txBody>
      </p:sp>
      <p:sp>
        <p:nvSpPr>
          <p:cNvPr id="80" name="Espaço Reservado para Data 7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21 de Setembro de 2012</a:t>
            </a:r>
            <a:endParaRPr lang="en-GB" dirty="0"/>
          </a:p>
        </p:txBody>
      </p:sp>
      <p:sp>
        <p:nvSpPr>
          <p:cNvPr id="82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980E1D-3020-4FCC-9EEF-91AA1EB5614C}" type="slidenum">
              <a:rPr lang="fi-FI" smtClean="0"/>
              <a:pPr/>
              <a:t>28</a:t>
            </a:fld>
            <a:endParaRPr lang="en-GB"/>
          </a:p>
        </p:txBody>
      </p:sp>
      <p:sp>
        <p:nvSpPr>
          <p:cNvPr id="81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Exemplo de Filtro de Wiener</a:t>
            </a:r>
            <a:endParaRPr lang="en-GB" dirty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Usando </a:t>
            </a:r>
            <a:r>
              <a:rPr lang="fi-FI" sz="3200" i="1" dirty="0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fi-FI" dirty="0" smtClean="0"/>
              <a:t> = 2</a:t>
            </a:r>
          </a:p>
          <a:p>
            <a:pPr lvl="1"/>
            <a:endParaRPr lang="fi-FI" dirty="0"/>
          </a:p>
        </p:txBody>
      </p:sp>
      <p:sp>
        <p:nvSpPr>
          <p:cNvPr id="10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201EBC7-80B4-4089-90B9-12DCA8AB7207}" type="slidenum">
              <a:rPr lang="fi-FI" smtClean="0"/>
              <a:pPr/>
              <a:t>29</a:t>
            </a:fld>
            <a:endParaRPr lang="en-GB"/>
          </a:p>
        </p:txBody>
      </p:sp>
      <p:sp>
        <p:nvSpPr>
          <p:cNvPr id="9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en-GB"/>
          </a:p>
        </p:txBody>
      </p:sp>
      <p:sp>
        <p:nvSpPr>
          <p:cNvPr id="19" name="Espaço Reservado para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21 de Setembro de 2012</a:t>
            </a:r>
            <a:endParaRPr lang="en-GB" dirty="0"/>
          </a:p>
        </p:txBody>
      </p:sp>
      <p:grpSp>
        <p:nvGrpSpPr>
          <p:cNvPr id="21" name="Grupo 20"/>
          <p:cNvGrpSpPr/>
          <p:nvPr/>
        </p:nvGrpSpPr>
        <p:grpSpPr>
          <a:xfrm>
            <a:off x="1132114" y="1872343"/>
            <a:ext cx="7162799" cy="4561112"/>
            <a:chOff x="1507507" y="1838325"/>
            <a:chExt cx="6050830" cy="4404938"/>
          </a:xfrm>
        </p:grpSpPr>
        <p:pic>
          <p:nvPicPr>
            <p:cNvPr id="57358" name="Picture 14" descr="C:\esquef\seminar_AR\dehiss\png_figs\fig_wiener.png"/>
            <p:cNvPicPr>
              <a:picLocks noChangeAspect="1" noChangeArrowheads="1"/>
            </p:cNvPicPr>
            <p:nvPr/>
          </p:nvPicPr>
          <p:blipFill>
            <a:blip r:embed="rId3" cstate="print"/>
            <a:srcRect l="5990" t="5179" r="8611" b="6202"/>
            <a:stretch>
              <a:fillRect/>
            </a:stretch>
          </p:blipFill>
          <p:spPr bwMode="auto">
            <a:xfrm>
              <a:off x="1876301" y="1838325"/>
              <a:ext cx="5316662" cy="4134963"/>
            </a:xfrm>
            <a:prstGeom prst="rect">
              <a:avLst/>
            </a:prstGeom>
            <a:noFill/>
          </p:spPr>
        </p:pic>
        <p:sp>
          <p:nvSpPr>
            <p:cNvPr id="57354" name="Text Box 10"/>
            <p:cNvSpPr txBox="1">
              <a:spLocks noChangeArrowheads="1"/>
            </p:cNvSpPr>
            <p:nvPr/>
          </p:nvSpPr>
          <p:spPr bwMode="auto">
            <a:xfrm>
              <a:off x="5651500" y="2014538"/>
              <a:ext cx="129073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600" b="1" dirty="0" smtClean="0">
                  <a:solidFill>
                    <a:srgbClr val="0033CC"/>
                  </a:solidFill>
                  <a:latin typeface="Arial" charset="0"/>
                </a:rPr>
                <a:t>Observ</a:t>
              </a:r>
              <a:r>
                <a:rPr lang="en-US" sz="1600" b="1" dirty="0" smtClean="0">
                  <a:solidFill>
                    <a:srgbClr val="0033CC"/>
                  </a:solidFill>
                  <a:latin typeface="Arial" charset="0"/>
                </a:rPr>
                <a:t>á</a:t>
              </a:r>
              <a:r>
                <a:rPr lang="fi-FI" sz="1600" b="1" dirty="0" smtClean="0">
                  <a:solidFill>
                    <a:srgbClr val="0033CC"/>
                  </a:solidFill>
                  <a:latin typeface="Arial" charset="0"/>
                </a:rPr>
                <a:t>vel</a:t>
              </a:r>
              <a:endParaRPr lang="en-GB" sz="1600" b="1" dirty="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57355" name="Text Box 11"/>
            <p:cNvSpPr txBox="1">
              <a:spLocks noChangeArrowheads="1"/>
            </p:cNvSpPr>
            <p:nvPr/>
          </p:nvSpPr>
          <p:spPr bwMode="auto">
            <a:xfrm>
              <a:off x="5366250" y="3375025"/>
              <a:ext cx="187083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600" b="1" dirty="0" smtClean="0">
                  <a:solidFill>
                    <a:srgbClr val="FF3300"/>
                  </a:solidFill>
                  <a:latin typeface="Arial" charset="0"/>
                </a:rPr>
                <a:t>Ganho de Wiener</a:t>
              </a:r>
              <a:endParaRPr lang="en-GB" sz="1600" b="1" dirty="0">
                <a:solidFill>
                  <a:srgbClr val="FF3300"/>
                </a:solidFill>
                <a:latin typeface="Arial" charset="0"/>
              </a:endParaRPr>
            </a:p>
          </p:txBody>
        </p:sp>
        <p:sp>
          <p:nvSpPr>
            <p:cNvPr id="57356" name="Text Box 12"/>
            <p:cNvSpPr txBox="1">
              <a:spLocks noChangeArrowheads="1"/>
            </p:cNvSpPr>
            <p:nvPr/>
          </p:nvSpPr>
          <p:spPr bwMode="auto">
            <a:xfrm>
              <a:off x="5003763" y="4699188"/>
              <a:ext cx="22028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600" b="1" dirty="0" smtClean="0">
                  <a:solidFill>
                    <a:srgbClr val="FF3300"/>
                  </a:solidFill>
                  <a:latin typeface="Arial" charset="0"/>
                </a:rPr>
                <a:t>Espectro Modificado</a:t>
              </a:r>
              <a:endParaRPr lang="en-GB" sz="1600" b="1" dirty="0">
                <a:solidFill>
                  <a:srgbClr val="FF3300"/>
                </a:solidFill>
                <a:latin typeface="Arial" charset="0"/>
              </a:endParaRPr>
            </a:p>
          </p:txBody>
        </p:sp>
        <p:cxnSp>
          <p:nvCxnSpPr>
            <p:cNvPr id="18" name="Conector reto 17"/>
            <p:cNvCxnSpPr/>
            <p:nvPr/>
          </p:nvCxnSpPr>
          <p:spPr>
            <a:xfrm rot="10800000" flipV="1">
              <a:off x="2315688" y="2576945"/>
              <a:ext cx="4821382" cy="2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73729" name="Object 1"/>
            <p:cNvGraphicFramePr>
              <a:graphicFrameLocks noChangeAspect="1"/>
            </p:cNvGraphicFramePr>
            <p:nvPr/>
          </p:nvGraphicFramePr>
          <p:xfrm>
            <a:off x="7242424" y="2389373"/>
            <a:ext cx="315913" cy="374650"/>
          </p:xfrm>
          <a:graphic>
            <a:graphicData uri="http://schemas.openxmlformats.org/presentationml/2006/ole">
              <p:oleObj spid="_x0000_s73729" name="Equação" r:id="rId4" imgW="203040" imgH="241200" progId="Equation.3">
                <p:embed/>
              </p:oleObj>
            </a:graphicData>
          </a:graphic>
        </p:graphicFrame>
        <p:sp>
          <p:nvSpPr>
            <p:cNvPr id="20" name="CaixaDeTexto 19"/>
            <p:cNvSpPr txBox="1"/>
            <p:nvPr/>
          </p:nvSpPr>
          <p:spPr>
            <a:xfrm>
              <a:off x="3883229" y="5997042"/>
              <a:ext cx="168904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36000" bIns="0" rtlCol="0">
              <a:spAutoFit/>
            </a:bodyPr>
            <a:lstStyle/>
            <a:p>
              <a:r>
                <a:rPr lang="pt-BR" sz="1600" b="1" dirty="0" smtClean="0">
                  <a:latin typeface="+mn-lt"/>
                </a:rPr>
                <a:t>Freqüência (kHz)</a:t>
              </a:r>
              <a:endParaRPr lang="pt-BR" b="1" dirty="0">
                <a:latin typeface="+mn-lt"/>
              </a:endParaRPr>
            </a:p>
          </p:txBody>
        </p:sp>
        <p:sp>
          <p:nvSpPr>
            <p:cNvPr id="22" name="CaixaDeTexto 21"/>
            <p:cNvSpPr txBox="1"/>
            <p:nvPr/>
          </p:nvSpPr>
          <p:spPr>
            <a:xfrm rot="16200000">
              <a:off x="1599856" y="3736748"/>
              <a:ext cx="481986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36000" bIns="0" rtlCol="0">
              <a:spAutoFit/>
            </a:bodyPr>
            <a:lstStyle/>
            <a:p>
              <a:r>
                <a:rPr lang="pt-BR" sz="1600" b="1" i="1" dirty="0" smtClean="0">
                  <a:latin typeface="+mn-lt"/>
                </a:rPr>
                <a:t>W</a:t>
              </a:r>
              <a:r>
                <a:rPr lang="pt-BR" sz="1600" b="1" dirty="0" smtClean="0">
                  <a:latin typeface="+mn-lt"/>
                </a:rPr>
                <a:t>(</a:t>
              </a:r>
              <a:r>
                <a:rPr lang="pt-BR" sz="1600" b="1" i="1" dirty="0" smtClean="0">
                  <a:latin typeface="+mn-lt"/>
                </a:rPr>
                <a:t>k</a:t>
              </a:r>
              <a:r>
                <a:rPr lang="pt-BR" sz="1600" b="1" dirty="0" smtClean="0">
                  <a:latin typeface="+mn-lt"/>
                </a:rPr>
                <a:t>)</a:t>
              </a:r>
              <a:endParaRPr lang="pt-BR" b="1" dirty="0">
                <a:latin typeface="+mn-lt"/>
              </a:endParaRPr>
            </a:p>
          </p:txBody>
        </p:sp>
        <p:sp>
          <p:nvSpPr>
            <p:cNvPr id="30" name="CaixaDeTexto 29"/>
            <p:cNvSpPr txBox="1"/>
            <p:nvPr/>
          </p:nvSpPr>
          <p:spPr>
            <a:xfrm rot="16200000">
              <a:off x="1131284" y="2369105"/>
              <a:ext cx="117769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36000" bIns="0" rtlCol="0">
              <a:spAutoFit/>
            </a:bodyPr>
            <a:lstStyle/>
            <a:p>
              <a:r>
                <a:rPr lang="pt-BR" sz="1600" b="1" i="1" dirty="0" smtClean="0">
                  <a:latin typeface="+mn-lt"/>
                </a:rPr>
                <a:t>|</a:t>
              </a:r>
              <a:r>
                <a:rPr lang="pt-BR" sz="1600" b="1" i="1" dirty="0" err="1" smtClean="0">
                  <a:latin typeface="+mn-lt"/>
                </a:rPr>
                <a:t>Y</a:t>
              </a:r>
              <a:r>
                <a:rPr lang="pt-BR" sz="1600" b="1" baseline="-25000" dirty="0" err="1" smtClean="0">
                  <a:latin typeface="+mn-lt"/>
                </a:rPr>
                <a:t>s</a:t>
              </a:r>
              <a:r>
                <a:rPr lang="pt-BR" sz="1600" b="1" dirty="0" smtClean="0">
                  <a:latin typeface="+mn-lt"/>
                </a:rPr>
                <a:t>(</a:t>
              </a:r>
              <a:r>
                <a:rPr lang="pt-BR" sz="1600" b="1" i="1" dirty="0" smtClean="0">
                  <a:latin typeface="+mn-lt"/>
                </a:rPr>
                <a:t>k</a:t>
              </a:r>
              <a:r>
                <a:rPr lang="pt-BR" sz="1600" b="1" dirty="0" smtClean="0">
                  <a:latin typeface="+mn-lt"/>
                </a:rPr>
                <a:t>)|</a:t>
              </a:r>
              <a:r>
                <a:rPr lang="pt-BR" sz="1600" b="1" baseline="30000" dirty="0" smtClean="0">
                  <a:latin typeface="+mn-lt"/>
                </a:rPr>
                <a:t>2 </a:t>
              </a:r>
              <a:r>
                <a:rPr lang="pt-BR" sz="1600" b="1" dirty="0" smtClean="0">
                  <a:latin typeface="+mn-lt"/>
                </a:rPr>
                <a:t>(dB)</a:t>
              </a:r>
              <a:endParaRPr lang="pt-BR" b="1" dirty="0">
                <a:latin typeface="+mn-lt"/>
              </a:endParaRPr>
            </a:p>
          </p:txBody>
        </p:sp>
        <p:grpSp>
          <p:nvGrpSpPr>
            <p:cNvPr id="31" name="Grupo 30"/>
            <p:cNvGrpSpPr/>
            <p:nvPr/>
          </p:nvGrpSpPr>
          <p:grpSpPr>
            <a:xfrm>
              <a:off x="1507507" y="4603039"/>
              <a:ext cx="339686" cy="1177690"/>
              <a:chOff x="711882" y="4745539"/>
              <a:chExt cx="339686" cy="1177690"/>
            </a:xfrm>
          </p:grpSpPr>
          <p:sp>
            <p:nvSpPr>
              <p:cNvPr id="32" name="CaixaDeTexto 31"/>
              <p:cNvSpPr txBox="1"/>
              <p:nvPr/>
            </p:nvSpPr>
            <p:spPr>
              <a:xfrm rot="16200000">
                <a:off x="339613" y="5211273"/>
                <a:ext cx="117769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36000" bIns="0" rtlCol="0">
                <a:spAutoFit/>
              </a:bodyPr>
              <a:lstStyle/>
              <a:p>
                <a:r>
                  <a:rPr lang="pt-BR" sz="1600" b="1" dirty="0" smtClean="0">
                    <a:latin typeface="+mn-lt"/>
                  </a:rPr>
                  <a:t>|</a:t>
                </a:r>
                <a:r>
                  <a:rPr lang="pt-BR" sz="1600" b="1" dirty="0" err="1" smtClean="0">
                    <a:latin typeface="+mn-lt"/>
                  </a:rPr>
                  <a:t>X</a:t>
                </a:r>
                <a:r>
                  <a:rPr lang="pt-BR" sz="1600" b="1" baseline="-25000" dirty="0" err="1" smtClean="0">
                    <a:latin typeface="+mn-lt"/>
                  </a:rPr>
                  <a:t>s</a:t>
                </a:r>
                <a:r>
                  <a:rPr lang="pt-BR" sz="1600" b="1" dirty="0" smtClean="0">
                    <a:latin typeface="+mn-lt"/>
                  </a:rPr>
                  <a:t>(</a:t>
                </a:r>
                <a:r>
                  <a:rPr lang="pt-BR" sz="1600" b="1" i="1" dirty="0" smtClean="0">
                    <a:latin typeface="+mn-lt"/>
                  </a:rPr>
                  <a:t>k</a:t>
                </a:r>
                <a:r>
                  <a:rPr lang="pt-BR" sz="1600" b="1" dirty="0" smtClean="0">
                    <a:latin typeface="+mn-lt"/>
                  </a:rPr>
                  <a:t>)|</a:t>
                </a:r>
                <a:r>
                  <a:rPr lang="pt-BR" sz="1600" b="1" baseline="30000" dirty="0" smtClean="0">
                    <a:latin typeface="+mn-lt"/>
                  </a:rPr>
                  <a:t>2 </a:t>
                </a:r>
                <a:r>
                  <a:rPr lang="pt-BR" sz="1600" b="1" dirty="0" smtClean="0">
                    <a:latin typeface="+mn-lt"/>
                  </a:rPr>
                  <a:t>(dB)</a:t>
                </a:r>
                <a:endParaRPr lang="pt-BR" b="1" dirty="0">
                  <a:latin typeface="+mn-lt"/>
                </a:endParaRPr>
              </a:p>
            </p:txBody>
          </p:sp>
          <p:sp>
            <p:nvSpPr>
              <p:cNvPr id="33" name="CaixaDeTexto 32"/>
              <p:cNvSpPr txBox="1"/>
              <p:nvPr/>
            </p:nvSpPr>
            <p:spPr>
              <a:xfrm rot="16200000">
                <a:off x="749330" y="5677481"/>
                <a:ext cx="140547" cy="215444"/>
              </a:xfrm>
              <a:prstGeom prst="rect">
                <a:avLst/>
              </a:prstGeom>
              <a:noFill/>
            </p:spPr>
            <p:txBody>
              <a:bodyPr wrap="none" lIns="0" tIns="0" rIns="36000" bIns="0" rtlCol="0">
                <a:spAutoFit/>
              </a:bodyPr>
              <a:lstStyle/>
              <a:p>
                <a:r>
                  <a:rPr lang="en-US" sz="1400" b="1" dirty="0" smtClean="0">
                    <a:latin typeface="+mn-lt"/>
                  </a:rPr>
                  <a:t>^</a:t>
                </a:r>
                <a:endParaRPr lang="pt-BR" sz="1400" b="1" dirty="0">
                  <a:latin typeface="+mn-lt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6125" y="2792413"/>
            <a:ext cx="7772400" cy="1143000"/>
          </a:xfrm>
        </p:spPr>
        <p:txBody>
          <a:bodyPr/>
          <a:lstStyle/>
          <a:p>
            <a:pPr algn="ctr"/>
            <a:r>
              <a:rPr lang="fi-FI" sz="4800" u="sng" dirty="0" smtClean="0"/>
              <a:t>Introdução</a:t>
            </a:r>
            <a:endParaRPr lang="en-GB" sz="48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De-hissing: Efeitos Colaterais</a:t>
            </a:r>
            <a:endParaRPr lang="en-GB" dirty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Ruído Tonal Aleatório   </a:t>
            </a:r>
          </a:p>
          <a:p>
            <a:pPr lvl="1"/>
            <a:r>
              <a:rPr lang="fi-FI" dirty="0" smtClean="0"/>
              <a:t>Causa:                              é frágil (só ocorre na média)     </a:t>
            </a:r>
          </a:p>
          <a:p>
            <a:pPr lvl="1"/>
            <a:r>
              <a:rPr lang="fi-FI" dirty="0" smtClean="0"/>
              <a:t>Soluções</a:t>
            </a:r>
          </a:p>
          <a:p>
            <a:pPr lvl="2"/>
            <a:r>
              <a:rPr lang="fi-FI" dirty="0" smtClean="0"/>
              <a:t>Superestimar</a:t>
            </a:r>
          </a:p>
          <a:p>
            <a:pPr lvl="2"/>
            <a:r>
              <a:rPr lang="fi-FI" dirty="0" smtClean="0"/>
              <a:t>Verificar persistência temporal de componentes espectrais</a:t>
            </a:r>
          </a:p>
          <a:p>
            <a:pPr lvl="3"/>
            <a:r>
              <a:rPr lang="fi-FI" sz="1600" dirty="0" smtClean="0"/>
              <a:t>Usar informação de blocos anteriores</a:t>
            </a:r>
          </a:p>
          <a:p>
            <a:pPr lvl="3">
              <a:spcBef>
                <a:spcPts val="0"/>
              </a:spcBef>
            </a:pPr>
            <a:r>
              <a:rPr lang="fi-FI" sz="1600" dirty="0" smtClean="0"/>
              <a:t>Regra de supressão de </a:t>
            </a:r>
            <a:r>
              <a:rPr lang="fi-FI" sz="1600" b="1" dirty="0" smtClean="0"/>
              <a:t>Ephraim e Malah</a:t>
            </a:r>
            <a:endParaRPr lang="fi-FI" b="1" dirty="0" smtClean="0"/>
          </a:p>
          <a:p>
            <a:r>
              <a:rPr lang="fi-FI" dirty="0" smtClean="0"/>
              <a:t> Abafamento do Sinal</a:t>
            </a:r>
          </a:p>
          <a:p>
            <a:pPr lvl="1"/>
            <a:r>
              <a:rPr lang="fi-FI" dirty="0" smtClean="0"/>
              <a:t>Componentes espectrais de interesse removidas junto com o ruído (especialmente em altas freqüências) </a:t>
            </a:r>
          </a:p>
          <a:p>
            <a:pPr lvl="1"/>
            <a:r>
              <a:rPr lang="fi-FI" dirty="0" smtClean="0"/>
              <a:t>Suavização dos transitórios</a:t>
            </a:r>
          </a:p>
        </p:txBody>
      </p:sp>
      <p:sp>
        <p:nvSpPr>
          <p:cNvPr id="23" name="Espaço Reservado para Data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21 de Setembro de 2012</a:t>
            </a:r>
            <a:endParaRPr lang="en-GB" dirty="0"/>
          </a:p>
        </p:txBody>
      </p:sp>
      <p:sp>
        <p:nvSpPr>
          <p:cNvPr id="2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666A3E-5A98-4ABD-B0BC-63A0746D6A01}" type="slidenum">
              <a:rPr lang="fi-FI" smtClean="0"/>
              <a:pPr/>
              <a:t>30</a:t>
            </a:fld>
            <a:endParaRPr lang="en-GB" dirty="0"/>
          </a:p>
        </p:txBody>
      </p:sp>
      <p:sp>
        <p:nvSpPr>
          <p:cNvPr id="25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en-GB"/>
          </a:p>
        </p:txBody>
      </p:sp>
      <p:graphicFrame>
        <p:nvGraphicFramePr>
          <p:cNvPr id="32774" name="Object 6"/>
          <p:cNvGraphicFramePr>
            <a:graphicFrameLocks noChangeAspect="1"/>
          </p:cNvGraphicFramePr>
          <p:nvPr/>
        </p:nvGraphicFramePr>
        <p:xfrm>
          <a:off x="2419618" y="1731136"/>
          <a:ext cx="1903412" cy="420687"/>
        </p:xfrm>
        <a:graphic>
          <a:graphicData uri="http://schemas.openxmlformats.org/presentationml/2006/ole">
            <p:oleObj spid="_x0000_s32774" name="Equação" r:id="rId9" imgW="1091880" imgH="241200" progId="Equation.3">
              <p:embed/>
            </p:oleObj>
          </a:graphicData>
        </a:graphic>
      </p:graphicFrame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1305763" y="5378625"/>
            <a:ext cx="9621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 b="1" dirty="0" smtClean="0">
                <a:solidFill>
                  <a:srgbClr val="FF3300"/>
                </a:solidFill>
                <a:latin typeface="Arial" charset="0"/>
              </a:rPr>
              <a:t>Original</a:t>
            </a:r>
            <a:endParaRPr lang="en-GB" sz="16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2740688" y="5287688"/>
            <a:ext cx="14943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 b="1" dirty="0" smtClean="0">
                <a:solidFill>
                  <a:srgbClr val="FF3300"/>
                </a:solidFill>
                <a:latin typeface="Arial" charset="0"/>
              </a:rPr>
              <a:t>Contaminado</a:t>
            </a:r>
          </a:p>
          <a:p>
            <a:r>
              <a:rPr lang="fi-FI" sz="1600" b="1" dirty="0" smtClean="0">
                <a:solidFill>
                  <a:srgbClr val="FF3300"/>
                </a:solidFill>
                <a:latin typeface="Arial" charset="0"/>
              </a:rPr>
              <a:t>SNR </a:t>
            </a:r>
            <a:r>
              <a:rPr lang="fi-FI" sz="1600" b="1" dirty="0">
                <a:solidFill>
                  <a:srgbClr val="FF3300"/>
                </a:solidFill>
                <a:latin typeface="Arial" charset="0"/>
              </a:rPr>
              <a:t>= 20 dB</a:t>
            </a:r>
            <a:endParaRPr lang="en-GB" sz="16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6005075" y="5392913"/>
            <a:ext cx="657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000" b="1" i="1">
                <a:solidFill>
                  <a:srgbClr val="FF3300"/>
                </a:solidFill>
              </a:rPr>
              <a:t>g</a:t>
            </a:r>
            <a:r>
              <a:rPr lang="fi-FI" sz="1600" b="1">
                <a:solidFill>
                  <a:srgbClr val="FF3300"/>
                </a:solidFill>
                <a:latin typeface="Arial" charset="0"/>
              </a:rPr>
              <a:t> = 5</a:t>
            </a:r>
            <a:endParaRPr lang="en-GB" sz="1600" b="1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2791" name="Text Box 23"/>
          <p:cNvSpPr txBox="1">
            <a:spLocks noChangeArrowheads="1"/>
          </p:cNvSpPr>
          <p:nvPr/>
        </p:nvSpPr>
        <p:spPr bwMode="auto">
          <a:xfrm>
            <a:off x="4849538" y="5388150"/>
            <a:ext cx="657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000" b="1" i="1">
                <a:solidFill>
                  <a:srgbClr val="FF3300"/>
                </a:solidFill>
              </a:rPr>
              <a:t>g</a:t>
            </a:r>
            <a:r>
              <a:rPr lang="fi-FI" sz="1600" b="1">
                <a:solidFill>
                  <a:srgbClr val="FF3300"/>
                </a:solidFill>
                <a:latin typeface="Arial" charset="0"/>
              </a:rPr>
              <a:t> = 1</a:t>
            </a:r>
            <a:endParaRPr lang="en-GB" sz="1600" b="1">
              <a:solidFill>
                <a:srgbClr val="FF3300"/>
              </a:solidFill>
              <a:latin typeface="Arial" charset="0"/>
            </a:endParaRPr>
          </a:p>
        </p:txBody>
      </p:sp>
      <p:graphicFrame>
        <p:nvGraphicFramePr>
          <p:cNvPr id="2" name="Object 7"/>
          <p:cNvGraphicFramePr>
            <a:graphicFrameLocks noChangeAspect="1"/>
          </p:cNvGraphicFramePr>
          <p:nvPr/>
        </p:nvGraphicFramePr>
        <p:xfrm>
          <a:off x="3222550" y="2380950"/>
          <a:ext cx="354013" cy="420688"/>
        </p:xfrm>
        <a:graphic>
          <a:graphicData uri="http://schemas.openxmlformats.org/presentationml/2006/ole">
            <p:oleObj spid="_x0000_s32775" name="Equação" r:id="rId10" imgW="203040" imgH="241200" progId="Equation.3">
              <p:embed/>
            </p:oleObj>
          </a:graphicData>
        </a:graphic>
      </p:graphicFrame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5163271" y="5044137"/>
            <a:ext cx="15167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 b="1" dirty="0" smtClean="0">
                <a:solidFill>
                  <a:srgbClr val="FF3300"/>
                </a:solidFill>
                <a:latin typeface="Arial" charset="0"/>
              </a:rPr>
              <a:t>Processados</a:t>
            </a:r>
            <a:endParaRPr lang="en-GB" sz="1600" b="1" dirty="0">
              <a:solidFill>
                <a:srgbClr val="FF3300"/>
              </a:solidFill>
              <a:latin typeface="Arial" charset="0"/>
            </a:endParaRPr>
          </a:p>
        </p:txBody>
      </p:sp>
      <p:pic>
        <p:nvPicPr>
          <p:cNvPr id="17" name="noise.wav">
            <a:hlinkClick r:id="" action="ppaction://media"/>
          </p:cNvPr>
          <p:cNvPicPr>
            <a:picLocks noRot="1" noChangeAspect="1"/>
          </p:cNvPicPr>
          <p:nvPr>
            <a:wavAudioFile r:embed="rId2" name="noise.wav"/>
          </p:nvPr>
        </p:nvPicPr>
        <p:blipFill>
          <a:blip r:embed="rId11" cstate="print"/>
          <a:stretch>
            <a:fillRect/>
          </a:stretch>
        </p:blipFill>
        <p:spPr>
          <a:xfrm>
            <a:off x="4610668" y="1379561"/>
            <a:ext cx="304800" cy="304800"/>
          </a:xfrm>
          <a:prstGeom prst="rect">
            <a:avLst/>
          </a:prstGeom>
        </p:spPr>
      </p:pic>
      <p:pic>
        <p:nvPicPr>
          <p:cNvPr id="18" name="musnoise.wav">
            <a:hlinkClick r:id="" action="ppaction://media"/>
          </p:cNvPr>
          <p:cNvPicPr>
            <a:picLocks noRot="1" noChangeAspect="1"/>
          </p:cNvPicPr>
          <p:nvPr>
            <a:wavAudioFile r:embed="rId3" name="musnoise.wav"/>
          </p:nvPr>
        </p:nvPicPr>
        <p:blipFill>
          <a:blip r:embed="rId11" cstate="print"/>
          <a:stretch>
            <a:fillRect/>
          </a:stretch>
        </p:blipFill>
        <p:spPr>
          <a:xfrm>
            <a:off x="5170227" y="1379561"/>
            <a:ext cx="304800" cy="304800"/>
          </a:xfrm>
          <a:prstGeom prst="rect">
            <a:avLst/>
          </a:prstGeom>
        </p:spPr>
      </p:pic>
      <p:pic>
        <p:nvPicPr>
          <p:cNvPr id="19" name="frevo.wav">
            <a:hlinkClick r:id="" action="ppaction://media"/>
          </p:cNvPr>
          <p:cNvPicPr>
            <a:picLocks noRot="1" noChangeAspect="1"/>
          </p:cNvPicPr>
          <p:nvPr>
            <a:wavAudioFile r:embed="rId4" name="frevo.wav"/>
          </p:nvPr>
        </p:nvPicPr>
        <p:blipFill>
          <a:blip r:embed="rId12" cstate="print"/>
          <a:stretch>
            <a:fillRect/>
          </a:stretch>
        </p:blipFill>
        <p:spPr>
          <a:xfrm>
            <a:off x="2222310" y="5432938"/>
            <a:ext cx="304800" cy="304800"/>
          </a:xfrm>
          <a:prstGeom prst="rect">
            <a:avLst/>
          </a:prstGeom>
        </p:spPr>
      </p:pic>
      <p:pic>
        <p:nvPicPr>
          <p:cNvPr id="20" name="frevo_c.wav">
            <a:hlinkClick r:id="" action="ppaction://media"/>
          </p:cNvPr>
          <p:cNvPicPr>
            <a:picLocks noRot="1" noChangeAspect="1"/>
          </p:cNvPicPr>
          <p:nvPr>
            <a:wavAudioFile r:embed="rId5" name="frevo_c.wav"/>
          </p:nvPr>
        </p:nvPicPr>
        <p:blipFill>
          <a:blip r:embed="rId13" cstate="print"/>
          <a:stretch>
            <a:fillRect/>
          </a:stretch>
        </p:blipFill>
        <p:spPr>
          <a:xfrm>
            <a:off x="4201236" y="5460232"/>
            <a:ext cx="304800" cy="304800"/>
          </a:xfrm>
          <a:prstGeom prst="rect">
            <a:avLst/>
          </a:prstGeom>
        </p:spPr>
      </p:pic>
      <p:pic>
        <p:nvPicPr>
          <p:cNvPr id="21" name="frevo_dh_g1.wav">
            <a:hlinkClick r:id="" action="ppaction://media"/>
          </p:cNvPr>
          <p:cNvPicPr>
            <a:picLocks noRot="1" noChangeAspect="1"/>
          </p:cNvPicPr>
          <p:nvPr>
            <a:wavAudioFile r:embed="rId6" name="frevo_dh_g1.wav"/>
          </p:nvPr>
        </p:nvPicPr>
        <p:blipFill>
          <a:blip r:embed="rId13" cstate="print"/>
          <a:stretch>
            <a:fillRect/>
          </a:stretch>
        </p:blipFill>
        <p:spPr>
          <a:xfrm>
            <a:off x="5456829" y="5473882"/>
            <a:ext cx="304800" cy="304800"/>
          </a:xfrm>
          <a:prstGeom prst="rect">
            <a:avLst/>
          </a:prstGeom>
        </p:spPr>
      </p:pic>
      <p:pic>
        <p:nvPicPr>
          <p:cNvPr id="22" name="frevo_dh_g5.wav">
            <a:hlinkClick r:id="" action="ppaction://media"/>
          </p:cNvPr>
          <p:cNvPicPr>
            <a:picLocks noRot="1" noChangeAspect="1"/>
          </p:cNvPicPr>
          <p:nvPr>
            <a:wavAudioFile r:embed="rId7" name="frevo_dh_g5.wav"/>
          </p:nvPr>
        </p:nvPicPr>
        <p:blipFill>
          <a:blip r:embed="rId13" cstate="print"/>
          <a:stretch>
            <a:fillRect/>
          </a:stretch>
        </p:blipFill>
        <p:spPr>
          <a:xfrm>
            <a:off x="6630538" y="5487529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20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20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20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20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Exemplos</a:t>
            </a:r>
            <a:r>
              <a:rPr lang="en-US" dirty="0" smtClean="0"/>
              <a:t> de </a:t>
            </a:r>
            <a:r>
              <a:rPr lang="en-US" i="1" dirty="0" err="1" smtClean="0"/>
              <a:t>De</a:t>
            </a:r>
            <a:r>
              <a:rPr lang="en-US" i="1" dirty="0" smtClean="0"/>
              <a:t>-clicking</a:t>
            </a:r>
            <a:r>
              <a:rPr lang="en-US" dirty="0" smtClean="0"/>
              <a:t> &amp; </a:t>
            </a:r>
            <a:r>
              <a:rPr lang="en-US" i="1" dirty="0" smtClean="0"/>
              <a:t>De-Hissing</a:t>
            </a:r>
            <a:endParaRPr lang="en-US" i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78 RPM, 1928, Chopin Sonata n.º 3/II, P. Grainger</a:t>
            </a:r>
          </a:p>
          <a:p>
            <a:pPr lvl="1"/>
            <a:r>
              <a:rPr lang="en-US" dirty="0" smtClean="0"/>
              <a:t>“Original”</a:t>
            </a:r>
          </a:p>
          <a:p>
            <a:pPr lvl="1"/>
            <a:r>
              <a:rPr lang="en-US" dirty="0" smtClean="0"/>
              <a:t>De-clicked </a:t>
            </a:r>
          </a:p>
          <a:p>
            <a:pPr lvl="1"/>
            <a:r>
              <a:rPr lang="en-US" dirty="0" smtClean="0"/>
              <a:t>De-hissed</a:t>
            </a:r>
          </a:p>
          <a:p>
            <a:endParaRPr lang="en-US" dirty="0" smtClean="0"/>
          </a:p>
          <a:p>
            <a:r>
              <a:rPr lang="en-US" dirty="0" smtClean="0"/>
              <a:t>LP, 1973, Liszt Rap. </a:t>
            </a:r>
            <a:r>
              <a:rPr lang="en-US" dirty="0" err="1" smtClean="0"/>
              <a:t>Húngara</a:t>
            </a:r>
            <a:r>
              <a:rPr lang="en-US" dirty="0" smtClean="0"/>
              <a:t> n.º 14, R. </a:t>
            </a:r>
            <a:r>
              <a:rPr lang="en-US" dirty="0" err="1" smtClean="0"/>
              <a:t>Szidon</a:t>
            </a:r>
            <a:endParaRPr lang="en-US" dirty="0" smtClean="0"/>
          </a:p>
          <a:p>
            <a:pPr lvl="1"/>
            <a:r>
              <a:rPr lang="en-US" dirty="0" smtClean="0"/>
              <a:t>“Original”</a:t>
            </a:r>
          </a:p>
          <a:p>
            <a:pPr lvl="1"/>
            <a:r>
              <a:rPr lang="en-US" dirty="0" smtClean="0"/>
              <a:t>De-clicked</a:t>
            </a:r>
          </a:p>
          <a:p>
            <a:pPr lvl="1"/>
            <a:r>
              <a:rPr lang="en-US" dirty="0" smtClean="0"/>
              <a:t>De-hissed</a:t>
            </a:r>
          </a:p>
          <a:p>
            <a:pPr lvl="1"/>
            <a:r>
              <a:rPr lang="en-US" dirty="0" smtClean="0"/>
              <a:t>Ref. CD 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21 de Setembro de 2012</a:t>
            </a:r>
            <a:endParaRPr lang="en-GB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31</a:t>
            </a:fld>
            <a:endParaRPr lang="en-GB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en-GB" dirty="0"/>
          </a:p>
        </p:txBody>
      </p:sp>
      <p:pic>
        <p:nvPicPr>
          <p:cNvPr id="14" name="Grainger.wav">
            <a:hlinkClick r:id="" action="ppaction://media"/>
          </p:cNvPr>
          <p:cNvPicPr>
            <a:picLocks noRot="1" noChangeAspect="1"/>
          </p:cNvPicPr>
          <p:nvPr>
            <a:wavAudioFile r:embed="rId1" name="Grainger.wav"/>
          </p:nvPr>
        </p:nvPicPr>
        <p:blipFill>
          <a:blip r:embed="rId9" cstate="print"/>
          <a:stretch>
            <a:fillRect/>
          </a:stretch>
        </p:blipFill>
        <p:spPr>
          <a:xfrm>
            <a:off x="2925737" y="1804531"/>
            <a:ext cx="244475" cy="244475"/>
          </a:xfrm>
          <a:prstGeom prst="rect">
            <a:avLst/>
          </a:prstGeom>
        </p:spPr>
      </p:pic>
      <p:pic>
        <p:nvPicPr>
          <p:cNvPr id="15" name="szidon5_click_sel_declicked2_dhissed_nfp5.wav">
            <a:hlinkClick r:id="" action="ppaction://media"/>
          </p:cNvPr>
          <p:cNvPicPr>
            <a:picLocks noRot="1" noChangeAspect="1"/>
          </p:cNvPicPr>
          <p:nvPr>
            <a:wavAudioFile r:embed="rId2" name="szidon5_click_sel_declicked2_dhissed_nfp5.wav"/>
          </p:nvPr>
        </p:nvPicPr>
        <p:blipFill>
          <a:blip r:embed="rId10" cstate="print"/>
          <a:stretch>
            <a:fillRect/>
          </a:stretch>
        </p:blipFill>
        <p:spPr>
          <a:xfrm>
            <a:off x="2805988" y="4515077"/>
            <a:ext cx="244475" cy="244475"/>
          </a:xfrm>
          <a:prstGeom prst="rect">
            <a:avLst/>
          </a:prstGeom>
        </p:spPr>
      </p:pic>
      <p:pic>
        <p:nvPicPr>
          <p:cNvPr id="16" name="Grainger_declicked5.wav">
            <a:hlinkClick r:id="" action="ppaction://media"/>
          </p:cNvPr>
          <p:cNvPicPr>
            <a:picLocks noRot="1" noChangeAspect="1"/>
          </p:cNvPicPr>
          <p:nvPr>
            <a:wavAudioFile r:embed="rId3" name="Grainger_declicked5.wav"/>
          </p:nvPr>
        </p:nvPicPr>
        <p:blipFill>
          <a:blip r:embed="rId11" cstate="print"/>
          <a:stretch>
            <a:fillRect/>
          </a:stretch>
        </p:blipFill>
        <p:spPr>
          <a:xfrm>
            <a:off x="2925738" y="2163759"/>
            <a:ext cx="244475" cy="244475"/>
          </a:xfrm>
          <a:prstGeom prst="rect">
            <a:avLst/>
          </a:prstGeom>
        </p:spPr>
      </p:pic>
      <p:pic>
        <p:nvPicPr>
          <p:cNvPr id="17" name="Grainger_declicked5_dehissed_g8_gmin_p1.wav">
            <a:hlinkClick r:id="" action="ppaction://media"/>
          </p:cNvPr>
          <p:cNvPicPr>
            <a:picLocks noRot="1" noChangeAspect="1"/>
          </p:cNvPicPr>
          <p:nvPr>
            <a:wavAudioFile r:embed="rId4" name="Grainger_declicked5_dehissed_g8_gmin_p1.wav"/>
          </p:nvPr>
        </p:nvPicPr>
        <p:blipFill>
          <a:blip r:embed="rId10" cstate="print"/>
          <a:stretch>
            <a:fillRect/>
          </a:stretch>
        </p:blipFill>
        <p:spPr>
          <a:xfrm>
            <a:off x="2925738" y="2533877"/>
            <a:ext cx="244475" cy="244475"/>
          </a:xfrm>
          <a:prstGeom prst="rect">
            <a:avLst/>
          </a:prstGeom>
        </p:spPr>
      </p:pic>
      <p:pic>
        <p:nvPicPr>
          <p:cNvPr id="18" name="szidon5_click_sel.wav">
            <a:hlinkClick r:id="" action="ppaction://media"/>
          </p:cNvPr>
          <p:cNvPicPr>
            <a:picLocks noRot="1" noChangeAspect="1"/>
          </p:cNvPicPr>
          <p:nvPr>
            <a:wavAudioFile r:embed="rId5" name="szidon5_click_sel.wav"/>
          </p:nvPr>
        </p:nvPicPr>
        <p:blipFill>
          <a:blip r:embed="rId10" cstate="print"/>
          <a:stretch>
            <a:fillRect/>
          </a:stretch>
        </p:blipFill>
        <p:spPr>
          <a:xfrm>
            <a:off x="2805988" y="3774849"/>
            <a:ext cx="244475" cy="244475"/>
          </a:xfrm>
          <a:prstGeom prst="rect">
            <a:avLst/>
          </a:prstGeom>
        </p:spPr>
      </p:pic>
      <p:pic>
        <p:nvPicPr>
          <p:cNvPr id="19" name="szidon5_click_sel_declicked2.wav">
            <a:hlinkClick r:id="" action="ppaction://media"/>
          </p:cNvPr>
          <p:cNvPicPr>
            <a:picLocks noRot="1" noChangeAspect="1"/>
          </p:cNvPicPr>
          <p:nvPr>
            <a:wavAudioFile r:embed="rId6" name="szidon5_click_sel_declicked2.wav"/>
          </p:nvPr>
        </p:nvPicPr>
        <p:blipFill>
          <a:blip r:embed="rId12" cstate="print"/>
          <a:stretch>
            <a:fillRect/>
          </a:stretch>
        </p:blipFill>
        <p:spPr>
          <a:xfrm>
            <a:off x="2805988" y="4144963"/>
            <a:ext cx="244475" cy="244475"/>
          </a:xfrm>
          <a:prstGeom prst="rect">
            <a:avLst/>
          </a:prstGeom>
        </p:spPr>
      </p:pic>
      <p:pic>
        <p:nvPicPr>
          <p:cNvPr id="20" name="szidon5_click_sel_CD_flipped_channels.wav">
            <a:hlinkClick r:id="" action="ppaction://media"/>
          </p:cNvPr>
          <p:cNvPicPr>
            <a:picLocks noRot="1" noChangeAspect="1"/>
          </p:cNvPicPr>
          <p:nvPr>
            <a:wavAudioFile r:embed="rId7" name="szidon5_click_sel_CD_flipped_channels.wav"/>
          </p:nvPr>
        </p:nvPicPr>
        <p:blipFill>
          <a:blip r:embed="rId12" cstate="print"/>
          <a:stretch>
            <a:fillRect/>
          </a:stretch>
        </p:blipFill>
        <p:spPr>
          <a:xfrm>
            <a:off x="2805988" y="4885192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60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8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88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60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86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91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en-GB"/>
          </a:p>
        </p:txBody>
      </p:sp>
      <p:sp>
        <p:nvSpPr>
          <p:cNvPr id="5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7EB15-53AD-49D0-868C-940039FEF505}" type="slidenum">
              <a:rPr lang="fi-FI"/>
              <a:pPr/>
              <a:t>32</a:t>
            </a:fld>
            <a:endParaRPr lang="en-GB"/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746125" y="27924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i-FI" sz="4800" b="1" u="sng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Discussão e Tendências Futuras</a:t>
            </a:r>
            <a:endParaRPr lang="en-GB" sz="4800" b="1" u="sng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21 de Setembro de 2012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Discussão: Automatismo, IA, Etc </a:t>
            </a:r>
            <a:endParaRPr lang="en-GB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Automatismo</a:t>
            </a:r>
          </a:p>
          <a:p>
            <a:pPr lvl="1"/>
            <a:r>
              <a:rPr lang="fi-FI" dirty="0" smtClean="0"/>
              <a:t>Informação de interesse que soa como ruído </a:t>
            </a:r>
          </a:p>
          <a:p>
            <a:pPr lvl="2"/>
            <a:r>
              <a:rPr lang="fi-FI" dirty="0" smtClean="0"/>
              <a:t>Chicotadas e estalo de dedos (</a:t>
            </a:r>
            <a:r>
              <a:rPr lang="fi-FI" i="1" dirty="0" smtClean="0"/>
              <a:t>clicks</a:t>
            </a:r>
            <a:r>
              <a:rPr lang="fi-FI" dirty="0" smtClean="0"/>
              <a:t>)</a:t>
            </a:r>
          </a:p>
          <a:p>
            <a:pPr lvl="2"/>
            <a:r>
              <a:rPr lang="fi-FI" dirty="0" smtClean="0"/>
              <a:t>Escova em bateria (ruído de fundo)</a:t>
            </a:r>
          </a:p>
          <a:p>
            <a:pPr lvl="1"/>
            <a:r>
              <a:rPr lang="fi-FI" dirty="0" smtClean="0"/>
              <a:t>Expressão de realismo histórico</a:t>
            </a:r>
          </a:p>
          <a:p>
            <a:pPr lvl="2"/>
            <a:r>
              <a:rPr lang="fi-FI" dirty="0" smtClean="0"/>
              <a:t>Cena de filme em que um 78 RPM é tocado</a:t>
            </a:r>
          </a:p>
          <a:p>
            <a:r>
              <a:rPr lang="fi-FI" dirty="0" smtClean="0"/>
              <a:t>Limites da Intervenção do Restaurador</a:t>
            </a:r>
          </a:p>
          <a:p>
            <a:pPr lvl="1"/>
            <a:r>
              <a:rPr lang="fi-FI" dirty="0" smtClean="0"/>
              <a:t>Remover eventos espúrios (tosses) de gravações </a:t>
            </a:r>
          </a:p>
          <a:p>
            <a:pPr lvl="1"/>
            <a:r>
              <a:rPr lang="fi-FI" dirty="0" smtClean="0"/>
              <a:t>Editar ou não erros de execução musical</a:t>
            </a:r>
          </a:p>
          <a:p>
            <a:r>
              <a:rPr lang="fi-FI" dirty="0" smtClean="0"/>
              <a:t>Avaliação de Desempenho dos Métodos</a:t>
            </a:r>
          </a:p>
          <a:p>
            <a:pPr lvl="1"/>
            <a:r>
              <a:rPr lang="fi-FI" dirty="0" smtClean="0"/>
              <a:t>Predominantemente subjetiva</a:t>
            </a:r>
          </a:p>
          <a:p>
            <a:pPr lvl="1"/>
            <a:r>
              <a:rPr lang="fi-FI" dirty="0" smtClean="0"/>
              <a:t>Medidas objetivas possíveis em casos sintéticos</a:t>
            </a:r>
          </a:p>
          <a:p>
            <a:pPr lvl="1"/>
            <a:endParaRPr lang="fi-FI" dirty="0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F98F5D-252A-4D36-88C4-E59210FE54D1}" type="slidenum">
              <a:rPr lang="fi-FI" smtClean="0"/>
              <a:pPr/>
              <a:t>33</a:t>
            </a:fld>
            <a:endParaRPr lang="en-GB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en-GB"/>
          </a:p>
        </p:txBody>
      </p:sp>
      <p:pic>
        <p:nvPicPr>
          <p:cNvPr id="10" name="argerich_orig-.wav">
            <a:hlinkClick r:id="" action="ppaction://media"/>
          </p:cNvPr>
          <p:cNvPicPr>
            <a:picLocks noRot="1" noChangeAspect="1"/>
          </p:cNvPicPr>
          <p:nvPr>
            <a:wavAudioFile r:embed="rId1" name="argerich_orig-.wav"/>
          </p:nvPr>
        </p:nvPicPr>
        <p:blipFill>
          <a:blip r:embed="rId10" cstate="print"/>
          <a:stretch>
            <a:fillRect/>
          </a:stretch>
        </p:blipFill>
        <p:spPr>
          <a:xfrm>
            <a:off x="6275696" y="4204647"/>
            <a:ext cx="304800" cy="304800"/>
          </a:xfrm>
          <a:prstGeom prst="rect">
            <a:avLst/>
          </a:prstGeom>
        </p:spPr>
      </p:pic>
      <p:pic>
        <p:nvPicPr>
          <p:cNvPr id="11" name="argerich_GP98-.wav">
            <a:hlinkClick r:id="" action="ppaction://media"/>
          </p:cNvPr>
          <p:cNvPicPr>
            <a:picLocks noRot="1" noChangeAspect="1"/>
          </p:cNvPicPr>
          <p:nvPr>
            <a:wavAudioFile r:embed="rId2" name="argerich_GP98-.wav"/>
          </p:nvPr>
        </p:nvPicPr>
        <p:blipFill>
          <a:blip r:embed="rId11" cstate="print"/>
          <a:stretch>
            <a:fillRect/>
          </a:stretch>
        </p:blipFill>
        <p:spPr>
          <a:xfrm>
            <a:off x="6726072" y="4204647"/>
            <a:ext cx="304800" cy="304800"/>
          </a:xfrm>
          <a:prstGeom prst="rect">
            <a:avLst/>
          </a:prstGeom>
        </p:spPr>
      </p:pic>
      <p:pic>
        <p:nvPicPr>
          <p:cNvPr id="12" name="click_wip.wav">
            <a:hlinkClick r:id="" action="ppaction://media"/>
          </p:cNvPr>
          <p:cNvPicPr>
            <a:picLocks noRot="1" noChangeAspect="1"/>
          </p:cNvPicPr>
          <p:nvPr>
            <a:wavAudioFile r:embed="rId3" name="click_wip.wav"/>
          </p:nvPr>
        </p:nvPicPr>
        <p:blipFill>
          <a:blip r:embed="rId12" cstate="print"/>
          <a:stretch>
            <a:fillRect/>
          </a:stretch>
        </p:blipFill>
        <p:spPr>
          <a:xfrm>
            <a:off x="5525069" y="2102893"/>
            <a:ext cx="304800" cy="304800"/>
          </a:xfrm>
          <a:prstGeom prst="rect">
            <a:avLst/>
          </a:prstGeom>
        </p:spPr>
      </p:pic>
      <p:pic>
        <p:nvPicPr>
          <p:cNvPr id="18" name="brushes.wav">
            <a:hlinkClick r:id="" action="ppaction://media"/>
          </p:cNvPr>
          <p:cNvPicPr>
            <a:picLocks noRot="1" noChangeAspect="1"/>
          </p:cNvPicPr>
          <p:nvPr>
            <a:wavAudioFile r:embed="rId4" name="brushes.wav"/>
          </p:nvPr>
        </p:nvPicPr>
        <p:blipFill>
          <a:blip r:embed="rId13" cstate="print"/>
          <a:stretch>
            <a:fillRect/>
          </a:stretch>
        </p:blipFill>
        <p:spPr>
          <a:xfrm>
            <a:off x="5511427" y="2444085"/>
            <a:ext cx="304800" cy="304800"/>
          </a:xfrm>
          <a:prstGeom prst="rect">
            <a:avLst/>
          </a:prstGeom>
        </p:spPr>
      </p:pic>
      <p:pic>
        <p:nvPicPr>
          <p:cNvPr id="19" name="coughs.wav">
            <a:hlinkClick r:id="" action="ppaction://media"/>
          </p:cNvPr>
          <p:cNvPicPr>
            <a:picLocks noRot="1" noChangeAspect="1"/>
          </p:cNvPicPr>
          <p:nvPr>
            <a:wavAudioFile r:embed="rId5" name="coughs.wav"/>
          </p:nvPr>
        </p:nvPicPr>
        <p:blipFill>
          <a:blip r:embed="rId14" cstate="print"/>
          <a:stretch>
            <a:fillRect/>
          </a:stretch>
        </p:blipFill>
        <p:spPr>
          <a:xfrm>
            <a:off x="7190095" y="3849806"/>
            <a:ext cx="304800" cy="304800"/>
          </a:xfrm>
          <a:prstGeom prst="rect">
            <a:avLst/>
          </a:prstGeom>
        </p:spPr>
      </p:pic>
      <p:sp>
        <p:nvSpPr>
          <p:cNvPr id="1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21 de Setembro de 2012</a:t>
            </a:r>
            <a:endParaRPr lang="en-GB" dirty="0"/>
          </a:p>
        </p:txBody>
      </p:sp>
      <p:pic>
        <p:nvPicPr>
          <p:cNvPr id="20" name="finger_snap_buble.wav">
            <a:hlinkClick r:id="" action="ppaction://media"/>
          </p:cNvPr>
          <p:cNvPicPr>
            <a:picLocks noRot="1" noChangeAspect="1"/>
          </p:cNvPicPr>
          <p:nvPr>
            <a:wavAudioFile r:embed="rId6" name="finger_snap_buble.wav"/>
          </p:nvPr>
        </p:nvPicPr>
        <p:blipFill>
          <a:blip r:embed="rId15" cstate="print"/>
          <a:stretch>
            <a:fillRect/>
          </a:stretch>
        </p:blipFill>
        <p:spPr>
          <a:xfrm>
            <a:off x="6049954" y="2087562"/>
            <a:ext cx="339952" cy="339952"/>
          </a:xfrm>
          <a:prstGeom prst="rect">
            <a:avLst/>
          </a:prstGeom>
        </p:spPr>
      </p:pic>
      <p:pic>
        <p:nvPicPr>
          <p:cNvPr id="21" name="toscanini_estampido.wav">
            <a:hlinkClick r:id="" action="ppaction://media"/>
          </p:cNvPr>
          <p:cNvPicPr>
            <a:picLocks noRot="1" noChangeAspect="1"/>
          </p:cNvPicPr>
          <p:nvPr>
            <a:wavAudioFile r:embed="rId7" name="toscanini_estampido.wav"/>
          </p:nvPr>
        </p:nvPicPr>
        <p:blipFill>
          <a:blip r:embed="rId16" cstate="print"/>
          <a:stretch>
            <a:fillRect/>
          </a:stretch>
        </p:blipFill>
        <p:spPr>
          <a:xfrm>
            <a:off x="7563077" y="3840162"/>
            <a:ext cx="318181" cy="318181"/>
          </a:xfrm>
          <a:prstGeom prst="rect">
            <a:avLst/>
          </a:prstGeom>
        </p:spPr>
      </p:pic>
      <p:pic>
        <p:nvPicPr>
          <p:cNvPr id="22" name="Gould_singing.wav">
            <a:hlinkClick r:id="" action="ppaction://media"/>
          </p:cNvPr>
          <p:cNvPicPr>
            <a:picLocks noRot="1" noChangeAspect="1"/>
          </p:cNvPicPr>
          <p:nvPr>
            <a:wavAudioFile r:embed="rId8" name="Gould_singing.wav"/>
          </p:nvPr>
        </p:nvPicPr>
        <p:blipFill>
          <a:blip r:embed="rId17" cstate="print"/>
          <a:stretch>
            <a:fillRect/>
          </a:stretch>
        </p:blipFill>
        <p:spPr>
          <a:xfrm>
            <a:off x="7922302" y="3842657"/>
            <a:ext cx="326573" cy="3265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1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80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58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2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68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150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Futuro</a:t>
            </a:r>
            <a:r>
              <a:rPr lang="en-US" dirty="0" smtClean="0"/>
              <a:t> 1/2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Além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forma de </a:t>
            </a:r>
            <a:r>
              <a:rPr lang="en-US" dirty="0" err="1" smtClean="0"/>
              <a:t>onda</a:t>
            </a:r>
            <a:endParaRPr lang="en-US" dirty="0" smtClean="0"/>
          </a:p>
          <a:p>
            <a:pPr lvl="1">
              <a:spcBef>
                <a:spcPts val="1200"/>
              </a:spcBef>
            </a:pPr>
            <a:r>
              <a:rPr lang="en-US" dirty="0" err="1" smtClean="0"/>
              <a:t>Análise</a:t>
            </a:r>
            <a:r>
              <a:rPr lang="en-US" dirty="0" smtClean="0"/>
              <a:t> de </a:t>
            </a:r>
            <a:r>
              <a:rPr lang="en-US" dirty="0" err="1" smtClean="0"/>
              <a:t>sinais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obter</a:t>
            </a:r>
            <a:r>
              <a:rPr lang="en-US" dirty="0" smtClean="0"/>
              <a:t> </a:t>
            </a:r>
            <a:r>
              <a:rPr lang="en-US" dirty="0" err="1" smtClean="0"/>
              <a:t>informações</a:t>
            </a:r>
            <a:r>
              <a:rPr lang="en-US" dirty="0" smtClean="0"/>
              <a:t> do </a:t>
            </a:r>
            <a:r>
              <a:rPr lang="en-US" dirty="0" err="1" smtClean="0"/>
              <a:t>conteúdo</a:t>
            </a:r>
            <a:r>
              <a:rPr lang="en-US" dirty="0" smtClean="0"/>
              <a:t> de alto-</a:t>
            </a:r>
            <a:r>
              <a:rPr lang="en-US" dirty="0" err="1" smtClean="0"/>
              <a:t>nível</a:t>
            </a:r>
            <a:r>
              <a:rPr lang="en-US" dirty="0" smtClean="0"/>
              <a:t> do </a:t>
            </a:r>
            <a:r>
              <a:rPr lang="en-US" dirty="0" err="1" smtClean="0"/>
              <a:t>sinal</a:t>
            </a:r>
            <a:r>
              <a:rPr lang="en-US" dirty="0" smtClean="0"/>
              <a:t> de </a:t>
            </a:r>
            <a:r>
              <a:rPr lang="en-US" dirty="0" err="1" smtClean="0"/>
              <a:t>áudio</a:t>
            </a:r>
            <a:endParaRPr lang="en-US" dirty="0" smtClean="0"/>
          </a:p>
          <a:p>
            <a:pPr lvl="2"/>
            <a:r>
              <a:rPr lang="en-US" dirty="0" err="1" smtClean="0"/>
              <a:t>Gênero</a:t>
            </a:r>
            <a:r>
              <a:rPr lang="en-US" dirty="0" smtClean="0"/>
              <a:t> musical, tempo, </a:t>
            </a:r>
            <a:r>
              <a:rPr lang="en-US" dirty="0" err="1" smtClean="0"/>
              <a:t>fontes</a:t>
            </a:r>
            <a:r>
              <a:rPr lang="en-US" dirty="0" smtClean="0"/>
              <a:t> </a:t>
            </a:r>
            <a:r>
              <a:rPr lang="en-US" dirty="0" err="1" smtClean="0"/>
              <a:t>sonoras</a:t>
            </a:r>
            <a:r>
              <a:rPr lang="en-US" dirty="0" smtClean="0"/>
              <a:t> </a:t>
            </a:r>
            <a:r>
              <a:rPr lang="en-US" dirty="0" err="1" smtClean="0"/>
              <a:t>envolvidas</a:t>
            </a:r>
            <a:r>
              <a:rPr lang="en-US" dirty="0" smtClean="0"/>
              <a:t>, </a:t>
            </a:r>
            <a:r>
              <a:rPr lang="en-US" dirty="0" err="1" smtClean="0"/>
              <a:t>ambientação</a:t>
            </a:r>
            <a:r>
              <a:rPr lang="en-US" dirty="0" smtClean="0"/>
              <a:t>, etc</a:t>
            </a:r>
          </a:p>
          <a:p>
            <a:pPr lvl="2"/>
            <a:r>
              <a:rPr lang="en-US" dirty="0" err="1" smtClean="0">
                <a:solidFill>
                  <a:srgbClr val="FF0000"/>
                </a:solidFill>
              </a:rPr>
              <a:t>Tarefa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difícil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em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situação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não-ruidosa</a:t>
            </a:r>
            <a:r>
              <a:rPr lang="en-US" dirty="0" smtClean="0">
                <a:solidFill>
                  <a:srgbClr val="FF0000"/>
                </a:solidFill>
              </a:rPr>
              <a:t>! </a:t>
            </a:r>
          </a:p>
          <a:p>
            <a:pPr>
              <a:spcBef>
                <a:spcPts val="3000"/>
              </a:spcBef>
            </a:pPr>
            <a:r>
              <a:rPr lang="en-US" dirty="0" err="1" smtClean="0"/>
              <a:t>Exploração</a:t>
            </a:r>
            <a:r>
              <a:rPr lang="en-US" dirty="0" smtClean="0"/>
              <a:t> do </a:t>
            </a:r>
            <a:r>
              <a:rPr lang="en-US" dirty="0" err="1" smtClean="0"/>
              <a:t>Conteúdo</a:t>
            </a:r>
            <a:r>
              <a:rPr lang="en-US" dirty="0" smtClean="0"/>
              <a:t> de Alto-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1">
              <a:spcBef>
                <a:spcPts val="3000"/>
              </a:spcBef>
            </a:pPr>
            <a:r>
              <a:rPr lang="en-US" dirty="0" err="1" smtClean="0"/>
              <a:t>Abordagem</a:t>
            </a:r>
            <a:r>
              <a:rPr lang="en-US" dirty="0" smtClean="0"/>
              <a:t> </a:t>
            </a:r>
            <a:r>
              <a:rPr lang="en-US" dirty="0" err="1" smtClean="0"/>
              <a:t>Conservadora</a:t>
            </a:r>
            <a:endParaRPr lang="en-US" dirty="0" smtClean="0"/>
          </a:p>
          <a:p>
            <a:pPr lvl="2"/>
            <a:r>
              <a:rPr lang="pt-BR" dirty="0" smtClean="0"/>
              <a:t>Guia para escolha e calibração adequada de métodos de restauração</a:t>
            </a:r>
          </a:p>
          <a:p>
            <a:pPr lvl="1">
              <a:spcBef>
                <a:spcPts val="3000"/>
              </a:spcBef>
            </a:pPr>
            <a:r>
              <a:rPr lang="en-US" dirty="0" err="1" smtClean="0"/>
              <a:t>Abordagem</a:t>
            </a:r>
            <a:r>
              <a:rPr lang="en-US" dirty="0" smtClean="0"/>
              <a:t> </a:t>
            </a:r>
            <a:r>
              <a:rPr lang="en-US" dirty="0" err="1" smtClean="0"/>
              <a:t>Pioneira</a:t>
            </a:r>
            <a:r>
              <a:rPr lang="en-US" dirty="0" smtClean="0"/>
              <a:t>: </a:t>
            </a:r>
            <a:r>
              <a:rPr lang="en-US" dirty="0" err="1" smtClean="0">
                <a:solidFill>
                  <a:srgbClr val="FF0000"/>
                </a:solidFill>
              </a:rPr>
              <a:t>Restauração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por</a:t>
            </a:r>
            <a:r>
              <a:rPr lang="en-US" dirty="0" smtClean="0">
                <a:solidFill>
                  <a:srgbClr val="FF0000"/>
                </a:solidFill>
              </a:rPr>
              <a:t> Re-</a:t>
            </a:r>
            <a:r>
              <a:rPr lang="en-US" dirty="0" err="1" smtClean="0">
                <a:solidFill>
                  <a:srgbClr val="FF0000"/>
                </a:solidFill>
              </a:rPr>
              <a:t>síntese</a:t>
            </a:r>
            <a:endParaRPr lang="en-US" dirty="0" smtClean="0">
              <a:solidFill>
                <a:srgbClr val="FF0000"/>
              </a:solidFill>
            </a:endParaRPr>
          </a:p>
          <a:p>
            <a:pPr lvl="2">
              <a:spcBef>
                <a:spcPts val="600"/>
              </a:spcBef>
            </a:pPr>
            <a:r>
              <a:rPr lang="en-US" dirty="0" err="1" smtClean="0"/>
              <a:t>Contrução</a:t>
            </a:r>
            <a:r>
              <a:rPr lang="en-US" dirty="0" smtClean="0"/>
              <a:t> de um </a:t>
            </a:r>
            <a:r>
              <a:rPr lang="en-US" dirty="0" err="1" smtClean="0"/>
              <a:t>sinal</a:t>
            </a:r>
            <a:r>
              <a:rPr lang="en-US" dirty="0" smtClean="0"/>
              <a:t> </a:t>
            </a:r>
            <a:r>
              <a:rPr lang="en-US" dirty="0" err="1" smtClean="0"/>
              <a:t>totalmente</a:t>
            </a:r>
            <a:r>
              <a:rPr lang="en-US" dirty="0" smtClean="0"/>
              <a:t> novo a </a:t>
            </a:r>
            <a:r>
              <a:rPr lang="en-US" dirty="0" err="1" smtClean="0"/>
              <a:t>partir</a:t>
            </a:r>
            <a:r>
              <a:rPr lang="en-US" dirty="0" smtClean="0"/>
              <a:t> de </a:t>
            </a:r>
            <a:r>
              <a:rPr lang="en-US" dirty="0" err="1" smtClean="0"/>
              <a:t>informações</a:t>
            </a:r>
            <a:r>
              <a:rPr lang="en-US" dirty="0" smtClean="0"/>
              <a:t> </a:t>
            </a:r>
            <a:r>
              <a:rPr lang="en-US" dirty="0" err="1" smtClean="0"/>
              <a:t>obtidas</a:t>
            </a:r>
            <a:r>
              <a:rPr lang="en-US" dirty="0" smtClean="0"/>
              <a:t> via </a:t>
            </a:r>
            <a:r>
              <a:rPr lang="en-US" dirty="0" err="1" smtClean="0"/>
              <a:t>análise</a:t>
            </a:r>
            <a:r>
              <a:rPr lang="en-US" dirty="0" smtClean="0"/>
              <a:t> do </a:t>
            </a:r>
            <a:r>
              <a:rPr lang="en-US" dirty="0" err="1" smtClean="0"/>
              <a:t>sinal</a:t>
            </a:r>
            <a:r>
              <a:rPr lang="en-US" dirty="0" smtClean="0"/>
              <a:t> </a:t>
            </a:r>
            <a:r>
              <a:rPr lang="en-US" dirty="0" err="1" smtClean="0"/>
              <a:t>contaminado</a:t>
            </a:r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34</a:t>
            </a:fld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en-GB"/>
          </a:p>
        </p:txBody>
      </p:sp>
      <p:sp>
        <p:nvSpPr>
          <p:cNvPr id="8" name="Espaço Reservado para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21 de Setembro de 2012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Futuro</a:t>
            </a:r>
            <a:r>
              <a:rPr lang="en-US" dirty="0" smtClean="0"/>
              <a:t> 2/2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Restauração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Re-</a:t>
            </a:r>
            <a:r>
              <a:rPr lang="en-US" dirty="0" err="1" smtClean="0"/>
              <a:t>síntese</a:t>
            </a:r>
            <a:endParaRPr lang="en-US" dirty="0" smtClean="0"/>
          </a:p>
          <a:p>
            <a:pPr lvl="1"/>
            <a:r>
              <a:rPr lang="en-US" dirty="0" err="1" smtClean="0"/>
              <a:t>Análise</a:t>
            </a:r>
            <a:r>
              <a:rPr lang="en-US" dirty="0" smtClean="0"/>
              <a:t> de </a:t>
            </a:r>
            <a:r>
              <a:rPr lang="en-US" dirty="0" err="1" smtClean="0"/>
              <a:t>sinais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obtenção</a:t>
            </a:r>
            <a:r>
              <a:rPr lang="en-US" dirty="0" smtClean="0"/>
              <a:t> de </a:t>
            </a:r>
            <a:r>
              <a:rPr lang="en-US" dirty="0" err="1" smtClean="0"/>
              <a:t>conteúdo</a:t>
            </a:r>
            <a:r>
              <a:rPr lang="en-US" dirty="0" smtClean="0"/>
              <a:t> de alto-</a:t>
            </a:r>
            <a:r>
              <a:rPr lang="en-US" dirty="0" err="1" smtClean="0"/>
              <a:t>nível</a:t>
            </a:r>
            <a:r>
              <a:rPr lang="en-US" dirty="0" smtClean="0"/>
              <a:t> (P&amp;D)</a:t>
            </a:r>
          </a:p>
          <a:p>
            <a:pPr lvl="1"/>
            <a:r>
              <a:rPr lang="en-US" dirty="0" err="1" smtClean="0"/>
              <a:t>Projeto</a:t>
            </a:r>
            <a:r>
              <a:rPr lang="en-US" dirty="0" smtClean="0"/>
              <a:t> de </a:t>
            </a:r>
            <a:r>
              <a:rPr lang="en-US" dirty="0" err="1" smtClean="0"/>
              <a:t>sintetizadores</a:t>
            </a:r>
            <a:r>
              <a:rPr lang="en-US" dirty="0" smtClean="0"/>
              <a:t> </a:t>
            </a:r>
            <a:r>
              <a:rPr lang="en-US" dirty="0" err="1" smtClean="0"/>
              <a:t>sonoros</a:t>
            </a:r>
            <a:r>
              <a:rPr lang="en-US" dirty="0" smtClean="0"/>
              <a:t> </a:t>
            </a:r>
            <a:r>
              <a:rPr lang="en-US" dirty="0" err="1" smtClean="0"/>
              <a:t>realistas</a:t>
            </a:r>
            <a:r>
              <a:rPr lang="en-US" dirty="0" smtClean="0"/>
              <a:t> (P&amp;D)</a:t>
            </a:r>
          </a:p>
          <a:p>
            <a:pPr lvl="2"/>
            <a:r>
              <a:rPr lang="en-US" dirty="0" smtClean="0"/>
              <a:t>Para sons de </a:t>
            </a:r>
            <a:r>
              <a:rPr lang="en-US" dirty="0" err="1" smtClean="0"/>
              <a:t>instrumentos</a:t>
            </a:r>
            <a:r>
              <a:rPr lang="en-US" dirty="0" smtClean="0"/>
              <a:t> </a:t>
            </a:r>
            <a:r>
              <a:rPr lang="en-US" dirty="0" err="1" smtClean="0"/>
              <a:t>musicais</a:t>
            </a:r>
            <a:r>
              <a:rPr lang="en-US" dirty="0" smtClean="0"/>
              <a:t>, </a:t>
            </a:r>
            <a:r>
              <a:rPr lang="en-US" dirty="0" err="1" smtClean="0"/>
              <a:t>voz</a:t>
            </a:r>
            <a:r>
              <a:rPr lang="en-US" dirty="0" smtClean="0"/>
              <a:t>, canto, </a:t>
            </a:r>
            <a:r>
              <a:rPr lang="en-US" dirty="0" err="1" smtClean="0"/>
              <a:t>ambientação</a:t>
            </a:r>
            <a:r>
              <a:rPr lang="en-US" dirty="0" smtClean="0"/>
              <a:t>, etc</a:t>
            </a:r>
          </a:p>
          <a:p>
            <a:pPr lvl="1">
              <a:spcBef>
                <a:spcPts val="1200"/>
              </a:spcBef>
            </a:pPr>
            <a:r>
              <a:rPr lang="en-US" dirty="0" err="1" smtClean="0"/>
              <a:t>Parâmetros</a:t>
            </a:r>
            <a:r>
              <a:rPr lang="en-US" dirty="0" smtClean="0"/>
              <a:t> de </a:t>
            </a:r>
            <a:r>
              <a:rPr lang="en-US" dirty="0" err="1" smtClean="0"/>
              <a:t>controle</a:t>
            </a:r>
            <a:r>
              <a:rPr lang="en-US" dirty="0" smtClean="0"/>
              <a:t> de </a:t>
            </a:r>
            <a:r>
              <a:rPr lang="en-US" dirty="0" err="1" smtClean="0"/>
              <a:t>sintetizadores</a:t>
            </a:r>
            <a:r>
              <a:rPr lang="en-US" dirty="0" smtClean="0"/>
              <a:t> </a:t>
            </a:r>
            <a:r>
              <a:rPr lang="en-US" dirty="0" err="1" smtClean="0"/>
              <a:t>sonoros</a:t>
            </a:r>
            <a:r>
              <a:rPr lang="en-US" dirty="0" smtClean="0"/>
              <a:t> </a:t>
            </a:r>
            <a:r>
              <a:rPr lang="en-US" dirty="0" err="1" smtClean="0"/>
              <a:t>obtidos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informação</a:t>
            </a:r>
            <a:r>
              <a:rPr lang="en-US" dirty="0" smtClean="0"/>
              <a:t> de alto-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1">
              <a:spcBef>
                <a:spcPts val="1200"/>
              </a:spcBef>
            </a:pPr>
            <a:r>
              <a:rPr lang="en-US" dirty="0" err="1" smtClean="0"/>
              <a:t>Problema</a:t>
            </a:r>
            <a:r>
              <a:rPr lang="en-US" dirty="0" smtClean="0"/>
              <a:t> </a:t>
            </a:r>
            <a:r>
              <a:rPr lang="en-US" dirty="0" err="1" smtClean="0"/>
              <a:t>Interdisciplinar</a:t>
            </a:r>
            <a:endParaRPr lang="en-US" dirty="0" smtClean="0"/>
          </a:p>
          <a:p>
            <a:pPr lvl="2">
              <a:spcBef>
                <a:spcPts val="1200"/>
              </a:spcBef>
            </a:pPr>
            <a:r>
              <a:rPr lang="en-US" dirty="0" err="1" smtClean="0"/>
              <a:t>Física</a:t>
            </a:r>
            <a:r>
              <a:rPr lang="en-US" dirty="0" smtClean="0"/>
              <a:t>, </a:t>
            </a:r>
            <a:r>
              <a:rPr lang="en-US" dirty="0" err="1" smtClean="0"/>
              <a:t>acústica</a:t>
            </a:r>
            <a:r>
              <a:rPr lang="en-US" dirty="0" smtClean="0"/>
              <a:t>, </a:t>
            </a:r>
            <a:r>
              <a:rPr lang="en-US" dirty="0" err="1" smtClean="0"/>
              <a:t>psicoacústica</a:t>
            </a:r>
            <a:r>
              <a:rPr lang="en-US" dirty="0" smtClean="0"/>
              <a:t>, PDS, </a:t>
            </a:r>
            <a:r>
              <a:rPr lang="en-US" dirty="0" err="1" smtClean="0"/>
              <a:t>ciências</a:t>
            </a:r>
            <a:r>
              <a:rPr lang="en-US" dirty="0" smtClean="0"/>
              <a:t> </a:t>
            </a:r>
            <a:r>
              <a:rPr lang="en-US" dirty="0" err="1" smtClean="0"/>
              <a:t>cognitivas</a:t>
            </a:r>
            <a:endParaRPr lang="en-US" dirty="0" smtClean="0"/>
          </a:p>
          <a:p>
            <a:pPr lvl="1">
              <a:spcBef>
                <a:spcPts val="1200"/>
              </a:spcBef>
            </a:pPr>
            <a:r>
              <a:rPr lang="en-US" dirty="0" err="1" smtClean="0"/>
              <a:t>Hoje</a:t>
            </a:r>
            <a:r>
              <a:rPr lang="en-US" dirty="0" smtClean="0"/>
              <a:t>: </a:t>
            </a:r>
            <a:r>
              <a:rPr lang="en-US" dirty="0" err="1" smtClean="0"/>
              <a:t>aplicável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cenários</a:t>
            </a:r>
            <a:r>
              <a:rPr lang="en-US" dirty="0" smtClean="0"/>
              <a:t> </a:t>
            </a:r>
            <a:r>
              <a:rPr lang="en-US" dirty="0" err="1" smtClean="0"/>
              <a:t>restritos</a:t>
            </a:r>
            <a:r>
              <a:rPr lang="en-US" dirty="0" smtClean="0"/>
              <a:t> (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fonte</a:t>
            </a:r>
            <a:r>
              <a:rPr lang="en-US" dirty="0" smtClean="0"/>
              <a:t> </a:t>
            </a:r>
            <a:r>
              <a:rPr lang="en-US" dirty="0" err="1" smtClean="0"/>
              <a:t>polifônica</a:t>
            </a:r>
            <a:r>
              <a:rPr lang="en-US" dirty="0" smtClean="0"/>
              <a:t>)</a:t>
            </a:r>
          </a:p>
          <a:p>
            <a:pPr lvl="2"/>
            <a:r>
              <a:rPr lang="en-US" dirty="0" err="1" smtClean="0"/>
              <a:t>Exemplo</a:t>
            </a:r>
            <a:r>
              <a:rPr lang="en-US" dirty="0" smtClean="0"/>
              <a:t> </a:t>
            </a:r>
            <a:r>
              <a:rPr lang="en-US" dirty="0" err="1" smtClean="0"/>
              <a:t>comercial</a:t>
            </a:r>
            <a:r>
              <a:rPr lang="en-US" dirty="0" smtClean="0"/>
              <a:t>:    </a:t>
            </a:r>
            <a:r>
              <a:rPr lang="en-US" dirty="0" smtClean="0">
                <a:solidFill>
                  <a:srgbClr val="FF0000"/>
                </a:solidFill>
              </a:rPr>
              <a:t>Gould</a:t>
            </a:r>
            <a:r>
              <a:rPr lang="en-US" dirty="0" smtClean="0"/>
              <a:t>         </a:t>
            </a:r>
            <a:r>
              <a:rPr lang="en-US" dirty="0" err="1" smtClean="0">
                <a:solidFill>
                  <a:srgbClr val="0033CC"/>
                </a:solidFill>
              </a:rPr>
              <a:t>Gould</a:t>
            </a:r>
            <a:r>
              <a:rPr lang="en-US" dirty="0" smtClean="0">
                <a:solidFill>
                  <a:srgbClr val="0033CC"/>
                </a:solidFill>
              </a:rPr>
              <a:t>/</a:t>
            </a:r>
            <a:r>
              <a:rPr lang="en-US" dirty="0" err="1" smtClean="0">
                <a:solidFill>
                  <a:srgbClr val="0033CC"/>
                </a:solidFill>
              </a:rPr>
              <a:t>Zenph</a:t>
            </a:r>
            <a:r>
              <a:rPr lang="en-US" dirty="0" smtClean="0"/>
              <a:t>  </a:t>
            </a:r>
          </a:p>
          <a:p>
            <a:pPr lvl="1">
              <a:spcBef>
                <a:spcPts val="1200"/>
              </a:spcBef>
            </a:pPr>
            <a:r>
              <a:rPr lang="en-US" dirty="0" err="1" smtClean="0"/>
              <a:t>Mexe</a:t>
            </a:r>
            <a:r>
              <a:rPr lang="en-US" dirty="0" smtClean="0"/>
              <a:t> com </a:t>
            </a:r>
            <a:r>
              <a:rPr lang="en-US" dirty="0" err="1" smtClean="0"/>
              <a:t>questões</a:t>
            </a:r>
            <a:r>
              <a:rPr lang="en-US" dirty="0" smtClean="0"/>
              <a:t> de </a:t>
            </a:r>
            <a:r>
              <a:rPr lang="en-US" dirty="0" err="1" smtClean="0"/>
              <a:t>integridade</a:t>
            </a:r>
            <a:r>
              <a:rPr lang="en-US" dirty="0" smtClean="0"/>
              <a:t> </a:t>
            </a:r>
            <a:r>
              <a:rPr lang="en-US" dirty="0" err="1" smtClean="0"/>
              <a:t>artística</a:t>
            </a:r>
            <a:r>
              <a:rPr lang="en-US" dirty="0" smtClean="0"/>
              <a:t> e </a:t>
            </a:r>
            <a:r>
              <a:rPr lang="en-US" dirty="0" err="1" smtClean="0"/>
              <a:t>direitos</a:t>
            </a:r>
            <a:r>
              <a:rPr lang="en-US" dirty="0" smtClean="0"/>
              <a:t> </a:t>
            </a:r>
            <a:r>
              <a:rPr lang="en-US" dirty="0" err="1" smtClean="0"/>
              <a:t>autorais</a:t>
            </a:r>
            <a:r>
              <a:rPr lang="en-US" dirty="0" smtClean="0"/>
              <a:t>, etc.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35</a:t>
            </a:fld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dirty="0" smtClean="0"/>
              <a:t>Paulo </a:t>
            </a:r>
            <a:r>
              <a:rPr lang="pt-BR" dirty="0" err="1" smtClean="0"/>
              <a:t>Esquef</a:t>
            </a:r>
            <a:r>
              <a:rPr lang="pt-BR" dirty="0" smtClean="0"/>
              <a:t> - CSC/LNCC</a:t>
            </a:r>
            <a:endParaRPr lang="en-GB" dirty="0"/>
          </a:p>
        </p:txBody>
      </p:sp>
      <p:pic>
        <p:nvPicPr>
          <p:cNvPr id="10" name="Gould.wav">
            <a:hlinkClick r:id="" action="ppaction://media"/>
          </p:cNvPr>
          <p:cNvPicPr>
            <a:picLocks noRot="1" noChangeAspect="1"/>
          </p:cNvPicPr>
          <p:nvPr>
            <a:wavAudioFile r:embed="rId1" name="Gould.wav"/>
          </p:nvPr>
        </p:nvPicPr>
        <p:blipFill>
          <a:blip r:embed="rId4" cstate="print"/>
          <a:stretch>
            <a:fillRect/>
          </a:stretch>
        </p:blipFill>
        <p:spPr>
          <a:xfrm>
            <a:off x="4582235" y="5159001"/>
            <a:ext cx="304800" cy="304800"/>
          </a:xfrm>
          <a:prstGeom prst="rect">
            <a:avLst/>
          </a:prstGeom>
        </p:spPr>
      </p:pic>
      <p:pic>
        <p:nvPicPr>
          <p:cNvPr id="11" name="Gould_zenph.wav">
            <a:hlinkClick r:id="" action="ppaction://media"/>
          </p:cNvPr>
          <p:cNvPicPr>
            <a:picLocks noRot="1" noChangeAspect="1"/>
          </p:cNvPicPr>
          <p:nvPr>
            <a:wavAudioFile r:embed="rId2" name="Gould_zenph.wav"/>
          </p:nvPr>
        </p:nvPicPr>
        <p:blipFill>
          <a:blip r:embed="rId5" cstate="print"/>
          <a:stretch>
            <a:fillRect/>
          </a:stretch>
        </p:blipFill>
        <p:spPr>
          <a:xfrm>
            <a:off x="6329007" y="5168526"/>
            <a:ext cx="304800" cy="304800"/>
          </a:xfrm>
          <a:prstGeom prst="rect">
            <a:avLst/>
          </a:prstGeom>
        </p:spPr>
      </p:pic>
      <p:sp>
        <p:nvSpPr>
          <p:cNvPr id="8" name="Espaço Reservado para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21 de Setembro de 2012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2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Obrigado!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entagon 56"/>
          <p:cNvSpPr/>
          <p:nvPr/>
        </p:nvSpPr>
        <p:spPr>
          <a:xfrm>
            <a:off x="978092" y="4954137"/>
            <a:ext cx="7101373" cy="40943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Padronização</a:t>
            </a:r>
            <a:endParaRPr lang="en-US" dirty="0"/>
          </a:p>
        </p:txBody>
      </p:sp>
      <p:sp>
        <p:nvSpPr>
          <p:cNvPr id="58" name="Pentagon 57"/>
          <p:cNvSpPr/>
          <p:nvPr/>
        </p:nvSpPr>
        <p:spPr>
          <a:xfrm>
            <a:off x="980364" y="4954137"/>
            <a:ext cx="7101373" cy="40943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Massificação</a:t>
            </a:r>
            <a:endParaRPr lang="en-US" dirty="0"/>
          </a:p>
        </p:txBody>
      </p:sp>
      <p:sp>
        <p:nvSpPr>
          <p:cNvPr id="59" name="Pentagon 58"/>
          <p:cNvSpPr/>
          <p:nvPr/>
        </p:nvSpPr>
        <p:spPr>
          <a:xfrm>
            <a:off x="982636" y="4954137"/>
            <a:ext cx="7101373" cy="40943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Qualidade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Sonora (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Subjetiva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sz="2800" dirty="0" smtClean="0"/>
              <a:t>História: Tecnologia de Gravações de Som</a:t>
            </a:r>
            <a:endParaRPr lang="en-GB" sz="2800" dirty="0"/>
          </a:p>
        </p:txBody>
      </p:sp>
      <p:sp>
        <p:nvSpPr>
          <p:cNvPr id="53" name="Espaço Reservado para Data 5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21 de Setembro de 2012</a:t>
            </a:r>
            <a:endParaRPr lang="en-GB" dirty="0"/>
          </a:p>
        </p:txBody>
      </p:sp>
      <p:sp>
        <p:nvSpPr>
          <p:cNvPr id="7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Paulo </a:t>
            </a:r>
            <a:r>
              <a:rPr lang="pt-BR" dirty="0" err="1" smtClean="0"/>
              <a:t>Esquef</a:t>
            </a:r>
            <a:r>
              <a:rPr lang="pt-BR" dirty="0" smtClean="0"/>
              <a:t> - CSC/LNCC</a:t>
            </a:r>
            <a:endParaRPr lang="en-GB" dirty="0"/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5882A-B764-4817-9B06-87AA5E466F68}" type="slidenum">
              <a:rPr lang="fi-FI" smtClean="0"/>
              <a:pPr/>
              <a:t>4</a:t>
            </a:fld>
            <a:endParaRPr lang="en-GB" dirty="0"/>
          </a:p>
        </p:txBody>
      </p:sp>
      <p:sp>
        <p:nvSpPr>
          <p:cNvPr id="9" name="Pentagon 8"/>
          <p:cNvSpPr/>
          <p:nvPr/>
        </p:nvSpPr>
        <p:spPr>
          <a:xfrm>
            <a:off x="559561" y="3439236"/>
            <a:ext cx="8434316" cy="559558"/>
          </a:xfrm>
          <a:prstGeom prst="homePlate">
            <a:avLst/>
          </a:prstGeom>
          <a:gradFill>
            <a:gsLst>
              <a:gs pos="32000">
                <a:schemeClr val="accent2">
                  <a:lumMod val="60000"/>
                  <a:lumOff val="40000"/>
                </a:scheme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0800000" scaled="1"/>
          </a:gra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8144473">
            <a:off x="66078" y="2379191"/>
            <a:ext cx="20874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+mn-lt"/>
              </a:rPr>
              <a:t>Fonógrafo</a:t>
            </a:r>
            <a:r>
              <a:rPr lang="en-US" sz="1600" dirty="0" smtClean="0">
                <a:latin typeface="+mn-lt"/>
              </a:rPr>
              <a:t> de Edison</a:t>
            </a:r>
            <a:endParaRPr lang="en-US" sz="16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 rot="18144473">
            <a:off x="240097" y="412401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1877</a:t>
            </a:r>
            <a:endParaRPr lang="en-US" sz="1600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 rot="18144473">
            <a:off x="1118113" y="412401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1898</a:t>
            </a:r>
            <a:endParaRPr lang="en-US" sz="160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 rot="18144473">
            <a:off x="1789137" y="412401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1925</a:t>
            </a:r>
            <a:endParaRPr lang="en-US" sz="1600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 rot="18144473">
            <a:off x="2146257" y="412401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1931</a:t>
            </a:r>
            <a:endParaRPr lang="en-US" sz="1600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 rot="18144473">
            <a:off x="3008353" y="412401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1948</a:t>
            </a:r>
            <a:endParaRPr lang="en-US" sz="1600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 rot="18144473">
            <a:off x="3802209" y="412401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1958</a:t>
            </a:r>
            <a:endParaRPr lang="en-US" sz="1600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 rot="18144473">
            <a:off x="4227569" y="412401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1962</a:t>
            </a:r>
            <a:endParaRPr lang="en-US" sz="1600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 rot="18144473">
            <a:off x="5744769" y="412401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1979</a:t>
            </a:r>
            <a:endParaRPr lang="en-US" sz="1600"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 rot="18144473">
            <a:off x="6088241" y="412401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1982</a:t>
            </a:r>
            <a:endParaRPr lang="en-US" sz="1600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 rot="18144473">
            <a:off x="7018577" y="412401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1991</a:t>
            </a:r>
            <a:endParaRPr lang="en-US" sz="1600" dirty="0"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 rot="18144473">
            <a:off x="824754" y="412401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1894</a:t>
            </a:r>
            <a:endParaRPr lang="en-US" sz="1600" dirty="0"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 rot="18144473">
            <a:off x="8290113" y="4126284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2001</a:t>
            </a:r>
            <a:endParaRPr lang="en-US" sz="1600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 rot="18144473">
            <a:off x="660780" y="2406935"/>
            <a:ext cx="20217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+mn-lt"/>
              </a:rPr>
              <a:t>Gramofone</a:t>
            </a:r>
            <a:r>
              <a:rPr lang="en-US" sz="1600" dirty="0" smtClean="0">
                <a:latin typeface="+mn-lt"/>
              </a:rPr>
              <a:t> (Discos)</a:t>
            </a:r>
            <a:endParaRPr lang="en-US" sz="1600" dirty="0"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 rot="18144473">
            <a:off x="806530" y="2113260"/>
            <a:ext cx="2717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+mn-lt"/>
              </a:rPr>
              <a:t>Gravação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em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Fio</a:t>
            </a:r>
            <a:r>
              <a:rPr lang="en-US" sz="1600" dirty="0" smtClean="0">
                <a:latin typeface="+mn-lt"/>
              </a:rPr>
              <a:t> (</a:t>
            </a:r>
            <a:r>
              <a:rPr lang="en-US" sz="1600" dirty="0" err="1" smtClean="0">
                <a:latin typeface="+mn-lt"/>
              </a:rPr>
              <a:t>conceito</a:t>
            </a:r>
            <a:r>
              <a:rPr lang="en-US" sz="1600" dirty="0" smtClean="0">
                <a:latin typeface="+mn-lt"/>
              </a:rPr>
              <a:t>)</a:t>
            </a:r>
            <a:endParaRPr lang="en-US" sz="1600" dirty="0"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 rot="18144473">
            <a:off x="1451536" y="2079778"/>
            <a:ext cx="2796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+mn-lt"/>
              </a:rPr>
              <a:t>Grav</a:t>
            </a:r>
            <a:r>
              <a:rPr lang="en-US" sz="1600" dirty="0" smtClean="0">
                <a:latin typeface="+mn-lt"/>
              </a:rPr>
              <a:t>.  </a:t>
            </a:r>
            <a:r>
              <a:rPr lang="en-US" sz="1600" dirty="0" err="1" smtClean="0">
                <a:latin typeface="+mn-lt"/>
              </a:rPr>
              <a:t>Elétricas</a:t>
            </a:r>
            <a:r>
              <a:rPr lang="en-US" sz="1600" dirty="0" smtClean="0">
                <a:latin typeface="+mn-lt"/>
              </a:rPr>
              <a:t> e Mag. (</a:t>
            </a:r>
            <a:r>
              <a:rPr lang="en-US" sz="1600" dirty="0" err="1" smtClean="0">
                <a:latin typeface="+mn-lt"/>
              </a:rPr>
              <a:t>Fita</a:t>
            </a:r>
            <a:r>
              <a:rPr lang="en-US" sz="1600" dirty="0" smtClean="0">
                <a:latin typeface="+mn-lt"/>
              </a:rPr>
              <a:t>)</a:t>
            </a:r>
            <a:endParaRPr lang="en-US" sz="1600" dirty="0"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 rot="18144473">
            <a:off x="1914626" y="2272954"/>
            <a:ext cx="2339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+mn-lt"/>
              </a:rPr>
              <a:t>Estereofonia</a:t>
            </a:r>
            <a:r>
              <a:rPr lang="en-US" sz="1600" dirty="0" smtClean="0">
                <a:latin typeface="+mn-lt"/>
              </a:rPr>
              <a:t> (</a:t>
            </a:r>
            <a:r>
              <a:rPr lang="en-US" sz="1600" dirty="0" err="1" smtClean="0">
                <a:latin typeface="+mn-lt"/>
              </a:rPr>
              <a:t>Conceito</a:t>
            </a:r>
            <a:r>
              <a:rPr lang="en-US" sz="1600" dirty="0" smtClean="0">
                <a:latin typeface="+mn-lt"/>
              </a:rPr>
              <a:t>)</a:t>
            </a:r>
            <a:endParaRPr lang="en-US" sz="1600" dirty="0"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 rot="18144473">
            <a:off x="2959286" y="2726676"/>
            <a:ext cx="1264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LP, 45 RPM</a:t>
            </a:r>
            <a:endParaRPr lang="en-US" sz="1600" dirty="0"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 rot="18144473">
            <a:off x="3552750" y="2350095"/>
            <a:ext cx="21563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+mn-lt"/>
              </a:rPr>
              <a:t>Padrão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Estereofônico</a:t>
            </a:r>
            <a:endParaRPr lang="en-US" sz="1600" dirty="0">
              <a:latin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 rot="18144473">
            <a:off x="4182194" y="2672190"/>
            <a:ext cx="1393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+mn-lt"/>
              </a:rPr>
              <a:t>Fita</a:t>
            </a:r>
            <a:r>
              <a:rPr lang="en-US" sz="1600" dirty="0" smtClean="0">
                <a:latin typeface="+mn-lt"/>
              </a:rPr>
              <a:t> Cassette</a:t>
            </a:r>
            <a:endParaRPr lang="en-US" sz="1600" dirty="0"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 rot="18144473">
            <a:off x="5716566" y="2824956"/>
            <a:ext cx="1031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+mn-lt"/>
              </a:rPr>
              <a:t>WalkMan</a:t>
            </a:r>
            <a:endParaRPr lang="en-US" sz="1600" dirty="0">
              <a:latin typeface="+mn-lt"/>
            </a:endParaRPr>
          </a:p>
        </p:txBody>
      </p:sp>
      <p:sp>
        <p:nvSpPr>
          <p:cNvPr id="33" name="TextBox 32"/>
          <p:cNvSpPr txBox="1"/>
          <p:nvPr/>
        </p:nvSpPr>
        <p:spPr>
          <a:xfrm rot="18144473">
            <a:off x="5988957" y="2730384"/>
            <a:ext cx="1255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+mn-lt"/>
              </a:rPr>
              <a:t>Padrão</a:t>
            </a:r>
            <a:r>
              <a:rPr lang="en-US" sz="1600" dirty="0" smtClean="0">
                <a:latin typeface="+mn-lt"/>
              </a:rPr>
              <a:t> CD </a:t>
            </a:r>
            <a:endParaRPr lang="en-US" sz="1600" dirty="0"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 rot="18144473">
            <a:off x="7037621" y="2980075"/>
            <a:ext cx="663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MP3 </a:t>
            </a:r>
            <a:endParaRPr lang="en-US" sz="1600" dirty="0"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 rot="18144473">
            <a:off x="8317127" y="3009849"/>
            <a:ext cx="593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iPod</a:t>
            </a:r>
            <a:endParaRPr lang="en-US" sz="1600" dirty="0">
              <a:latin typeface="+mn-lt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rot="5400000">
            <a:off x="300251" y="3698544"/>
            <a:ext cx="545911" cy="1588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964443" y="3698544"/>
            <a:ext cx="545911" cy="1588"/>
          </a:xfrm>
          <a:prstGeom prst="line">
            <a:avLst/>
          </a:prstGeom>
          <a:ln w="38100">
            <a:solidFill>
              <a:srgbClr val="0033CC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1214651" y="3698544"/>
            <a:ext cx="545911" cy="1588"/>
          </a:xfrm>
          <a:prstGeom prst="line">
            <a:avLst/>
          </a:prstGeom>
          <a:ln w="38100">
            <a:solidFill>
              <a:srgbClr val="0033CC">
                <a:alpha val="2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>
            <a:off x="1885666" y="3698545"/>
            <a:ext cx="545911" cy="1588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2229134" y="3698545"/>
            <a:ext cx="545911" cy="1588"/>
          </a:xfrm>
          <a:prstGeom prst="line">
            <a:avLst/>
          </a:prstGeom>
          <a:ln w="38100">
            <a:solidFill>
              <a:srgbClr val="0033CC">
                <a:alpha val="2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3091218" y="3698545"/>
            <a:ext cx="545911" cy="1588"/>
          </a:xfrm>
          <a:prstGeom prst="line">
            <a:avLst/>
          </a:prstGeom>
          <a:ln w="38100">
            <a:solidFill>
              <a:srgbClr val="0033CC">
                <a:alpha val="2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3871415" y="3698545"/>
            <a:ext cx="545911" cy="1588"/>
          </a:xfrm>
          <a:prstGeom prst="line">
            <a:avLst/>
          </a:prstGeom>
          <a:ln w="38100">
            <a:solidFill>
              <a:srgbClr val="0033CC">
                <a:alpha val="2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>
            <a:off x="4296770" y="3698545"/>
            <a:ext cx="545911" cy="1588"/>
          </a:xfrm>
          <a:prstGeom prst="line">
            <a:avLst/>
          </a:prstGeom>
          <a:ln w="38100">
            <a:solidFill>
              <a:srgbClr val="0033CC">
                <a:alpha val="2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5773003" y="3698545"/>
            <a:ext cx="545911" cy="1588"/>
          </a:xfrm>
          <a:prstGeom prst="line">
            <a:avLst/>
          </a:prstGeom>
          <a:ln w="38100">
            <a:solidFill>
              <a:srgbClr val="0033CC">
                <a:alpha val="2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>
            <a:off x="6171065" y="3698545"/>
            <a:ext cx="545911" cy="1588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>
            <a:off x="7046796" y="3712193"/>
            <a:ext cx="545911" cy="1588"/>
          </a:xfrm>
          <a:prstGeom prst="line">
            <a:avLst/>
          </a:prstGeom>
          <a:ln w="38100">
            <a:solidFill>
              <a:srgbClr val="0033CC">
                <a:alpha val="2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>
            <a:off x="8250074" y="3725837"/>
            <a:ext cx="545911" cy="1588"/>
          </a:xfrm>
          <a:prstGeom prst="line">
            <a:avLst/>
          </a:prstGeom>
          <a:ln w="38100">
            <a:solidFill>
              <a:srgbClr val="0033CC">
                <a:alpha val="2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27910" y="3541526"/>
            <a:ext cx="1580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kern="0" spc="100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Era </a:t>
            </a:r>
            <a:r>
              <a:rPr lang="en-US" sz="1600" b="1" kern="0" spc="100" dirty="0" err="1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Acústica</a:t>
            </a:r>
            <a:endParaRPr lang="en-US" sz="1600" b="1" kern="0" spc="100" dirty="0" smtClean="0">
              <a:solidFill>
                <a:srgbClr val="33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782816" y="3557448"/>
            <a:ext cx="1908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21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Era </a:t>
            </a:r>
            <a:r>
              <a:rPr lang="en-US" sz="1600" b="1" spc="210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Elétrica</a:t>
            </a:r>
            <a:endParaRPr lang="en-US" sz="1600" b="1" spc="21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992314" y="3559724"/>
            <a:ext cx="13420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kern="0" spc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Era Digital</a:t>
            </a:r>
            <a:endParaRPr lang="en-US" sz="1600" b="1" kern="0" spc="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2" name="Cross 61"/>
          <p:cNvSpPr/>
          <p:nvPr/>
        </p:nvSpPr>
        <p:spPr>
          <a:xfrm>
            <a:off x="8229599" y="4844958"/>
            <a:ext cx="627796" cy="627796"/>
          </a:xfrm>
          <a:prstGeom prst="plus">
            <a:avLst>
              <a:gd name="adj" fmla="val 424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232013" y="5104262"/>
            <a:ext cx="627797" cy="122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2" grpId="0" animBg="1"/>
      <p:bldP spid="6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Processamento Digital de Sinais</a:t>
            </a:r>
            <a:endParaRPr lang="en-US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21 de Setembro de 2012</a:t>
            </a:r>
            <a:endParaRPr lang="en-GB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en-GB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D36A-9BAD-437B-87F3-283E3B4AF787}" type="slidenum">
              <a:rPr lang="fi-FI" smtClean="0"/>
              <a:pPr/>
              <a:t>5</a:t>
            </a:fld>
            <a:endParaRPr lang="en-GB"/>
          </a:p>
        </p:txBody>
      </p:sp>
      <p:pic>
        <p:nvPicPr>
          <p:cNvPr id="57" name="Imagem 56" descr="sinal_analogico_in.png"/>
          <p:cNvPicPr>
            <a:picLocks/>
          </p:cNvPicPr>
          <p:nvPr/>
        </p:nvPicPr>
        <p:blipFill>
          <a:blip r:embed="rId2" cstate="print"/>
          <a:srcRect l="19907" t="12901" r="16994" b="15471"/>
          <a:stretch>
            <a:fillRect/>
          </a:stretch>
        </p:blipFill>
        <p:spPr>
          <a:xfrm>
            <a:off x="2117270" y="2209527"/>
            <a:ext cx="2187703" cy="1283573"/>
          </a:xfrm>
          <a:prstGeom prst="rect">
            <a:avLst/>
          </a:prstGeom>
        </p:spPr>
      </p:pic>
      <p:cxnSp>
        <p:nvCxnSpPr>
          <p:cNvPr id="58" name="Conector reto 57"/>
          <p:cNvCxnSpPr/>
          <p:nvPr/>
        </p:nvCxnSpPr>
        <p:spPr>
          <a:xfrm>
            <a:off x="2123216" y="3049291"/>
            <a:ext cx="2181225" cy="0"/>
          </a:xfrm>
          <a:prstGeom prst="line">
            <a:avLst/>
          </a:prstGeom>
          <a:noFill/>
          <a:ln w="9525" cap="flat" cmpd="sng" algn="ctr">
            <a:solidFill>
              <a:srgbClr val="72A376"/>
            </a:solidFill>
            <a:prstDash val="solid"/>
          </a:ln>
          <a:effectLst/>
        </p:spPr>
      </p:cxnSp>
      <p:grpSp>
        <p:nvGrpSpPr>
          <p:cNvPr id="59" name="Grupo 13"/>
          <p:cNvGrpSpPr/>
          <p:nvPr/>
        </p:nvGrpSpPr>
        <p:grpSpPr>
          <a:xfrm>
            <a:off x="1256649" y="1076761"/>
            <a:ext cx="641442" cy="682386"/>
            <a:chOff x="2292825" y="1651379"/>
            <a:chExt cx="641442" cy="682386"/>
          </a:xfrm>
        </p:grpSpPr>
        <p:sp>
          <p:nvSpPr>
            <p:cNvPr id="101" name="Elipse 100"/>
            <p:cNvSpPr/>
            <p:nvPr/>
          </p:nvSpPr>
          <p:spPr>
            <a:xfrm>
              <a:off x="2402006" y="2019869"/>
              <a:ext cx="272955" cy="272955"/>
            </a:xfrm>
            <a:prstGeom prst="ellipse">
              <a:avLst/>
            </a:prstGeom>
            <a:noFill/>
            <a:ln w="25400" cap="flat" cmpd="sng" algn="ctr">
              <a:solidFill>
                <a:srgbClr val="72A376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cxnSp>
          <p:nvCxnSpPr>
            <p:cNvPr id="102" name="Conector reto 101"/>
            <p:cNvCxnSpPr/>
            <p:nvPr/>
          </p:nvCxnSpPr>
          <p:spPr>
            <a:xfrm rot="5400000">
              <a:off x="2217716" y="2163168"/>
              <a:ext cx="341194" cy="0"/>
            </a:xfrm>
            <a:prstGeom prst="line">
              <a:avLst/>
            </a:prstGeom>
            <a:noFill/>
            <a:ln w="57150" cap="flat" cmpd="sng" algn="ctr">
              <a:solidFill>
                <a:srgbClr val="72A376"/>
              </a:solidFill>
              <a:prstDash val="solid"/>
            </a:ln>
            <a:effectLst/>
          </p:spPr>
        </p:cxnSp>
        <p:cxnSp>
          <p:nvCxnSpPr>
            <p:cNvPr id="103" name="Conector reto 102"/>
            <p:cNvCxnSpPr/>
            <p:nvPr/>
          </p:nvCxnSpPr>
          <p:spPr>
            <a:xfrm>
              <a:off x="2661311" y="2156346"/>
              <a:ext cx="272956" cy="0"/>
            </a:xfrm>
            <a:prstGeom prst="line">
              <a:avLst/>
            </a:prstGeom>
            <a:noFill/>
            <a:ln w="57150" cap="flat" cmpd="sng" algn="ctr">
              <a:solidFill>
                <a:srgbClr val="72A376"/>
              </a:solidFill>
              <a:prstDash val="solid"/>
              <a:tailEnd type="stealth"/>
            </a:ln>
            <a:effectLst/>
          </p:spPr>
        </p:cxnSp>
        <p:sp>
          <p:nvSpPr>
            <p:cNvPr id="104" name="CaixaDeTexto 103"/>
            <p:cNvSpPr txBox="1"/>
            <p:nvPr/>
          </p:nvSpPr>
          <p:spPr>
            <a:xfrm>
              <a:off x="2292825" y="1651379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Mic</a:t>
              </a: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60" name="Imagem 59" descr="220px-Icon_sound_loudspeaker.svg.png"/>
          <p:cNvPicPr>
            <a:picLocks noChangeAspect="1"/>
          </p:cNvPicPr>
          <p:nvPr/>
        </p:nvPicPr>
        <p:blipFill>
          <a:blip r:embed="rId3" cstate="print"/>
          <a:srcRect l="56849" b="8330"/>
          <a:stretch>
            <a:fillRect/>
          </a:stretch>
        </p:blipFill>
        <p:spPr>
          <a:xfrm rot="97724">
            <a:off x="990971" y="1316532"/>
            <a:ext cx="258714" cy="514639"/>
          </a:xfrm>
          <a:prstGeom prst="rect">
            <a:avLst/>
          </a:prstGeom>
        </p:spPr>
      </p:pic>
      <p:sp>
        <p:nvSpPr>
          <p:cNvPr id="61" name="Retângulo 60"/>
          <p:cNvSpPr/>
          <p:nvPr/>
        </p:nvSpPr>
        <p:spPr>
          <a:xfrm>
            <a:off x="1898108" y="1295127"/>
            <a:ext cx="1433014" cy="600501"/>
          </a:xfrm>
          <a:prstGeom prst="rect">
            <a:avLst/>
          </a:prstGeom>
          <a:solidFill>
            <a:srgbClr val="EAEBDE">
              <a:lumMod val="75000"/>
            </a:srgbClr>
          </a:solidFill>
          <a:ln w="25400" cap="flat" cmpd="sng" algn="ctr">
            <a:solidFill>
              <a:srgbClr val="72A376">
                <a:shade val="50000"/>
              </a:srgb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Pré-Amplificação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33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2" name="Retângulo 61"/>
          <p:cNvSpPr/>
          <p:nvPr/>
        </p:nvSpPr>
        <p:spPr>
          <a:xfrm>
            <a:off x="3947549" y="1160923"/>
            <a:ext cx="1485331" cy="871182"/>
          </a:xfrm>
          <a:prstGeom prst="rect">
            <a:avLst/>
          </a:prstGeom>
          <a:solidFill>
            <a:srgbClr val="EAEBDE">
              <a:lumMod val="75000"/>
            </a:srgbClr>
          </a:solidFill>
          <a:ln w="25400" cap="flat" cmpd="sng" algn="ctr">
            <a:solidFill>
              <a:srgbClr val="72A376">
                <a:shade val="50000"/>
              </a:srgb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Conversão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Analógico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Digital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33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3" name="CaixaDeTexto 62"/>
          <p:cNvSpPr txBox="1"/>
          <p:nvPr/>
        </p:nvSpPr>
        <p:spPr>
          <a:xfrm>
            <a:off x="5432877" y="1690909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[</a:t>
            </a:r>
            <a:r>
              <a:rPr kumimoji="0" lang="pt-BR" sz="2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</a:t>
            </a: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]</a:t>
            </a:r>
            <a:endParaRPr kumimoji="0" lang="pt-BR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4" name="Conector reto 63"/>
          <p:cNvCxnSpPr>
            <a:stCxn id="61" idx="3"/>
            <a:endCxn id="62" idx="1"/>
          </p:cNvCxnSpPr>
          <p:nvPr/>
        </p:nvCxnSpPr>
        <p:spPr>
          <a:xfrm>
            <a:off x="3331122" y="1595378"/>
            <a:ext cx="616427" cy="1136"/>
          </a:xfrm>
          <a:prstGeom prst="line">
            <a:avLst/>
          </a:prstGeom>
          <a:noFill/>
          <a:ln w="57150" cap="flat" cmpd="sng" algn="ctr">
            <a:solidFill>
              <a:srgbClr val="72A376"/>
            </a:solidFill>
            <a:prstDash val="solid"/>
            <a:tailEnd type="stealth"/>
          </a:ln>
          <a:effectLst/>
        </p:spPr>
      </p:cxnSp>
      <p:sp>
        <p:nvSpPr>
          <p:cNvPr id="65" name="Retângulo 64"/>
          <p:cNvSpPr/>
          <p:nvPr/>
        </p:nvSpPr>
        <p:spPr>
          <a:xfrm>
            <a:off x="6078874" y="1163197"/>
            <a:ext cx="1769658" cy="868909"/>
          </a:xfrm>
          <a:prstGeom prst="rect">
            <a:avLst/>
          </a:prstGeom>
          <a:solidFill>
            <a:srgbClr val="EAEBDE">
              <a:lumMod val="75000"/>
            </a:srgbClr>
          </a:solidFill>
          <a:ln w="25400" cap="flat" cmpd="sng" algn="ctr">
            <a:solidFill>
              <a:srgbClr val="72A376">
                <a:shade val="50000"/>
              </a:srgb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Armazenagem &amp;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Processamento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Digital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33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/>
              <a:ea typeface="+mn-ea"/>
              <a:cs typeface="+mn-cs"/>
            </a:endParaRPr>
          </a:p>
        </p:txBody>
      </p:sp>
      <p:cxnSp>
        <p:nvCxnSpPr>
          <p:cNvPr id="66" name="Conector reto 65"/>
          <p:cNvCxnSpPr>
            <a:stCxn id="62" idx="3"/>
            <a:endCxn id="65" idx="1"/>
          </p:cNvCxnSpPr>
          <p:nvPr/>
        </p:nvCxnSpPr>
        <p:spPr>
          <a:xfrm>
            <a:off x="5432880" y="1596514"/>
            <a:ext cx="645994" cy="1138"/>
          </a:xfrm>
          <a:prstGeom prst="line">
            <a:avLst/>
          </a:prstGeom>
          <a:noFill/>
          <a:ln w="57150" cap="flat" cmpd="sng" algn="ctr">
            <a:solidFill>
              <a:srgbClr val="72A376"/>
            </a:solidFill>
            <a:prstDash val="solid"/>
            <a:tailEnd type="stealth"/>
          </a:ln>
          <a:effectLst/>
        </p:spPr>
      </p:cxnSp>
      <p:sp>
        <p:nvSpPr>
          <p:cNvPr id="67" name="CaixaDeTexto 66"/>
          <p:cNvSpPr txBox="1"/>
          <p:nvPr/>
        </p:nvSpPr>
        <p:spPr>
          <a:xfrm>
            <a:off x="3319748" y="1679537"/>
            <a:ext cx="611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0" lang="pt-BR" sz="2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</a:t>
            </a: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</a:t>
            </a:r>
            <a:endParaRPr kumimoji="0" lang="pt-BR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CaixaDeTexto 67"/>
          <p:cNvSpPr txBox="1"/>
          <p:nvPr/>
        </p:nvSpPr>
        <p:spPr>
          <a:xfrm>
            <a:off x="7605145" y="4982292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y</a:t>
            </a: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[</a:t>
            </a:r>
            <a:r>
              <a:rPr kumimoji="0" lang="pt-BR" sz="2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</a:t>
            </a: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]</a:t>
            </a:r>
            <a:endParaRPr kumimoji="0" lang="pt-BR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Retângulo 68"/>
          <p:cNvSpPr/>
          <p:nvPr/>
        </p:nvSpPr>
        <p:spPr>
          <a:xfrm>
            <a:off x="5630764" y="5109684"/>
            <a:ext cx="1769658" cy="868909"/>
          </a:xfrm>
          <a:prstGeom prst="rect">
            <a:avLst/>
          </a:prstGeom>
          <a:solidFill>
            <a:srgbClr val="EAEBDE">
              <a:lumMod val="75000"/>
            </a:srgbClr>
          </a:solidFill>
          <a:ln w="25400" cap="flat" cmpd="sng" algn="ctr">
            <a:solidFill>
              <a:srgbClr val="72A376">
                <a:shade val="50000"/>
              </a:srgb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Conversão Digital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Analógico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33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/>
              <a:ea typeface="+mn-ea"/>
              <a:cs typeface="+mn-cs"/>
            </a:endParaRPr>
          </a:p>
        </p:txBody>
      </p:sp>
      <p:cxnSp>
        <p:nvCxnSpPr>
          <p:cNvPr id="70" name="Conector reto 31"/>
          <p:cNvCxnSpPr>
            <a:stCxn id="65" idx="3"/>
            <a:endCxn id="69" idx="3"/>
          </p:cNvCxnSpPr>
          <p:nvPr/>
        </p:nvCxnSpPr>
        <p:spPr>
          <a:xfrm flipH="1">
            <a:off x="7400422" y="1597652"/>
            <a:ext cx="448110" cy="3946487"/>
          </a:xfrm>
          <a:prstGeom prst="bentConnector3">
            <a:avLst>
              <a:gd name="adj1" fmla="val -139337"/>
            </a:avLst>
          </a:prstGeom>
          <a:noFill/>
          <a:ln w="57150" cap="flat" cmpd="sng" algn="ctr">
            <a:solidFill>
              <a:srgbClr val="72A376"/>
            </a:solidFill>
            <a:prstDash val="solid"/>
            <a:tailEnd type="stealth"/>
          </a:ln>
          <a:effectLst/>
        </p:spPr>
      </p:cxnSp>
      <p:sp>
        <p:nvSpPr>
          <p:cNvPr id="71" name="CaixaDeTexto 70"/>
          <p:cNvSpPr txBox="1"/>
          <p:nvPr/>
        </p:nvSpPr>
        <p:spPr>
          <a:xfrm>
            <a:off x="4686783" y="4998236"/>
            <a:ext cx="611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y</a:t>
            </a: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0" lang="pt-BR" sz="2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</a:t>
            </a: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</a:t>
            </a:r>
            <a:endParaRPr kumimoji="0" lang="pt-BR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2" name="Conector reto 71"/>
          <p:cNvCxnSpPr>
            <a:stCxn id="73" idx="3"/>
            <a:endCxn id="69" idx="1"/>
          </p:cNvCxnSpPr>
          <p:nvPr/>
        </p:nvCxnSpPr>
        <p:spPr>
          <a:xfrm flipV="1">
            <a:off x="4454774" y="5544139"/>
            <a:ext cx="1175990" cy="2275"/>
          </a:xfrm>
          <a:prstGeom prst="line">
            <a:avLst/>
          </a:prstGeom>
          <a:noFill/>
          <a:ln w="57150" cap="flat" cmpd="sng" algn="ctr">
            <a:solidFill>
              <a:srgbClr val="72A376"/>
            </a:solidFill>
            <a:prstDash val="solid"/>
            <a:headEnd type="stealth"/>
            <a:tailEnd type="none"/>
          </a:ln>
          <a:effectLst/>
        </p:spPr>
      </p:cxnSp>
      <p:sp>
        <p:nvSpPr>
          <p:cNvPr id="73" name="Retângulo 72"/>
          <p:cNvSpPr/>
          <p:nvPr/>
        </p:nvSpPr>
        <p:spPr>
          <a:xfrm>
            <a:off x="2685116" y="5111959"/>
            <a:ext cx="1769658" cy="868909"/>
          </a:xfrm>
          <a:prstGeom prst="rect">
            <a:avLst/>
          </a:prstGeom>
          <a:solidFill>
            <a:srgbClr val="EAEBDE">
              <a:lumMod val="75000"/>
            </a:srgbClr>
          </a:solidFill>
          <a:ln w="25400" cap="flat" cmpd="sng" algn="ctr">
            <a:solidFill>
              <a:srgbClr val="72A376">
                <a:shade val="50000"/>
              </a:srgb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Amplificação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Modificação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33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/>
              <a:ea typeface="+mn-ea"/>
              <a:cs typeface="+mn-cs"/>
            </a:endParaRPr>
          </a:p>
        </p:txBody>
      </p:sp>
      <p:grpSp>
        <p:nvGrpSpPr>
          <p:cNvPr id="74" name="Grupo 40"/>
          <p:cNvGrpSpPr/>
          <p:nvPr/>
        </p:nvGrpSpPr>
        <p:grpSpPr>
          <a:xfrm rot="3859696">
            <a:off x="1146260" y="5250460"/>
            <a:ext cx="561406" cy="599560"/>
            <a:chOff x="2872444" y="3350057"/>
            <a:chExt cx="561406" cy="599560"/>
          </a:xfrm>
        </p:grpSpPr>
        <p:pic>
          <p:nvPicPr>
            <p:cNvPr id="98" name="Imagem 97" descr="220px-Icon_sound_loudspeaker.svg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6903156">
              <a:off x="2853367" y="3369134"/>
              <a:ext cx="599560" cy="561406"/>
            </a:xfrm>
            <a:prstGeom prst="rect">
              <a:avLst/>
            </a:prstGeom>
          </p:spPr>
        </p:pic>
        <p:sp>
          <p:nvSpPr>
            <p:cNvPr id="99" name="Trapezóide 98"/>
            <p:cNvSpPr/>
            <p:nvPr/>
          </p:nvSpPr>
          <p:spPr>
            <a:xfrm rot="1637251">
              <a:off x="2967573" y="3488436"/>
              <a:ext cx="439903" cy="144163"/>
            </a:xfrm>
            <a:prstGeom prst="trapezoid">
              <a:avLst>
                <a:gd name="adj" fmla="val 73575"/>
              </a:avLst>
            </a:prstGeom>
            <a:solidFill>
              <a:srgbClr val="FF0000">
                <a:alpha val="5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00" name="Retângulo 99"/>
            <p:cNvSpPr/>
            <p:nvPr/>
          </p:nvSpPr>
          <p:spPr>
            <a:xfrm rot="1380000">
              <a:off x="3135087" y="3408217"/>
              <a:ext cx="201880" cy="118754"/>
            </a:xfrm>
            <a:prstGeom prst="rect">
              <a:avLst/>
            </a:prstGeom>
            <a:solidFill>
              <a:srgbClr val="FF0000">
                <a:alpha val="41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</p:grpSp>
      <p:cxnSp>
        <p:nvCxnSpPr>
          <p:cNvPr id="75" name="Conector reto 74"/>
          <p:cNvCxnSpPr>
            <a:stCxn id="100" idx="0"/>
            <a:endCxn id="73" idx="1"/>
          </p:cNvCxnSpPr>
          <p:nvPr/>
        </p:nvCxnSpPr>
        <p:spPr>
          <a:xfrm>
            <a:off x="1686434" y="5543221"/>
            <a:ext cx="998682" cy="3193"/>
          </a:xfrm>
          <a:prstGeom prst="line">
            <a:avLst/>
          </a:prstGeom>
          <a:noFill/>
          <a:ln w="57150" cap="flat" cmpd="sng" algn="ctr">
            <a:solidFill>
              <a:srgbClr val="72A376"/>
            </a:solidFill>
            <a:prstDash val="solid"/>
            <a:headEnd type="stealth"/>
            <a:tailEnd type="none"/>
          </a:ln>
          <a:effectLst/>
        </p:spPr>
      </p:cxnSp>
      <p:pic>
        <p:nvPicPr>
          <p:cNvPr id="76" name="Imagem 75" descr="sinal_digital_in.png"/>
          <p:cNvPicPr>
            <a:picLocks/>
          </p:cNvPicPr>
          <p:nvPr/>
        </p:nvPicPr>
        <p:blipFill>
          <a:blip r:embed="rId4" cstate="print"/>
          <a:srcRect l="18525" t="14260" r="16478" b="14432"/>
          <a:stretch>
            <a:fillRect/>
          </a:stretch>
        </p:blipFill>
        <p:spPr>
          <a:xfrm>
            <a:off x="5323706" y="2223175"/>
            <a:ext cx="2253230" cy="1277432"/>
          </a:xfrm>
          <a:prstGeom prst="rect">
            <a:avLst/>
          </a:prstGeom>
        </p:spPr>
      </p:pic>
      <p:pic>
        <p:nvPicPr>
          <p:cNvPr id="94" name="Imagem 93" descr="sinal_analogico_out.png"/>
          <p:cNvPicPr>
            <a:picLocks/>
          </p:cNvPicPr>
          <p:nvPr/>
        </p:nvPicPr>
        <p:blipFill>
          <a:blip r:embed="rId5" cstate="print"/>
          <a:srcRect l="20175" t="7650" r="16960" b="19853"/>
          <a:stretch>
            <a:fillRect/>
          </a:stretch>
        </p:blipFill>
        <p:spPr>
          <a:xfrm>
            <a:off x="2121445" y="3639269"/>
            <a:ext cx="2179320" cy="1222532"/>
          </a:xfrm>
          <a:prstGeom prst="rect">
            <a:avLst/>
          </a:prstGeom>
        </p:spPr>
      </p:pic>
      <p:cxnSp>
        <p:nvCxnSpPr>
          <p:cNvPr id="95" name="Conector reto 94"/>
          <p:cNvCxnSpPr/>
          <p:nvPr/>
        </p:nvCxnSpPr>
        <p:spPr>
          <a:xfrm>
            <a:off x="2150020" y="4392316"/>
            <a:ext cx="2181225" cy="0"/>
          </a:xfrm>
          <a:prstGeom prst="line">
            <a:avLst/>
          </a:prstGeom>
          <a:noFill/>
          <a:ln w="9525" cap="flat" cmpd="sng" algn="ctr">
            <a:solidFill>
              <a:srgbClr val="72A376"/>
            </a:solidFill>
            <a:prstDash val="solid"/>
          </a:ln>
          <a:effectLst/>
        </p:spPr>
      </p:cxnSp>
      <p:pic>
        <p:nvPicPr>
          <p:cNvPr id="91" name="Imagem 90" descr="sinal_digital_out.png"/>
          <p:cNvPicPr>
            <a:picLocks/>
          </p:cNvPicPr>
          <p:nvPr/>
        </p:nvPicPr>
        <p:blipFill>
          <a:blip r:embed="rId6" cstate="print"/>
          <a:srcRect l="20060" t="5347" r="15710" b="18546"/>
          <a:stretch>
            <a:fillRect/>
          </a:stretch>
        </p:blipFill>
        <p:spPr>
          <a:xfrm>
            <a:off x="5329624" y="3615244"/>
            <a:ext cx="2226640" cy="1254222"/>
          </a:xfrm>
          <a:prstGeom prst="rect">
            <a:avLst/>
          </a:prstGeom>
        </p:spPr>
      </p:pic>
      <p:sp>
        <p:nvSpPr>
          <p:cNvPr id="92" name="Retângulo 91"/>
          <p:cNvSpPr/>
          <p:nvPr/>
        </p:nvSpPr>
        <p:spPr>
          <a:xfrm>
            <a:off x="5323109" y="3613393"/>
            <a:ext cx="1337567" cy="6053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93" name="Retângulo 92"/>
          <p:cNvSpPr/>
          <p:nvPr/>
        </p:nvSpPr>
        <p:spPr>
          <a:xfrm>
            <a:off x="6806488" y="3628947"/>
            <a:ext cx="753642" cy="7219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79" name="Forma livre 78"/>
          <p:cNvSpPr/>
          <p:nvPr/>
        </p:nvSpPr>
        <p:spPr>
          <a:xfrm>
            <a:off x="3590430" y="2141288"/>
            <a:ext cx="211540" cy="627797"/>
          </a:xfrm>
          <a:custGeom>
            <a:avLst/>
            <a:gdLst>
              <a:gd name="connsiteX0" fmla="*/ 122829 w 211540"/>
              <a:gd name="connsiteY0" fmla="*/ 0 h 627797"/>
              <a:gd name="connsiteX1" fmla="*/ 191068 w 211540"/>
              <a:gd name="connsiteY1" fmla="*/ 395785 h 627797"/>
              <a:gd name="connsiteX2" fmla="*/ 0 w 211540"/>
              <a:gd name="connsiteY2" fmla="*/ 627797 h 62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540" h="627797">
                <a:moveTo>
                  <a:pt x="122829" y="0"/>
                </a:moveTo>
                <a:cubicBezTo>
                  <a:pt x="167184" y="145576"/>
                  <a:pt x="211540" y="291152"/>
                  <a:pt x="191068" y="395785"/>
                </a:cubicBezTo>
                <a:cubicBezTo>
                  <a:pt x="170596" y="500418"/>
                  <a:pt x="85298" y="564107"/>
                  <a:pt x="0" y="627797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tailEnd type="stealt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80" name="Forma livre 79"/>
          <p:cNvSpPr/>
          <p:nvPr/>
        </p:nvSpPr>
        <p:spPr>
          <a:xfrm>
            <a:off x="5482920" y="2154936"/>
            <a:ext cx="482220" cy="464024"/>
          </a:xfrm>
          <a:custGeom>
            <a:avLst/>
            <a:gdLst>
              <a:gd name="connsiteX0" fmla="*/ 209265 w 482220"/>
              <a:gd name="connsiteY0" fmla="*/ 0 h 464024"/>
              <a:gd name="connsiteX1" fmla="*/ 45492 w 482220"/>
              <a:gd name="connsiteY1" fmla="*/ 245660 h 464024"/>
              <a:gd name="connsiteX2" fmla="*/ 482220 w 482220"/>
              <a:gd name="connsiteY2" fmla="*/ 464024 h 464024"/>
              <a:gd name="connsiteX3" fmla="*/ 482220 w 482220"/>
              <a:gd name="connsiteY3" fmla="*/ 464024 h 464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220" h="464024">
                <a:moveTo>
                  <a:pt x="209265" y="0"/>
                </a:moveTo>
                <a:cubicBezTo>
                  <a:pt x="104632" y="84161"/>
                  <a:pt x="0" y="168323"/>
                  <a:pt x="45492" y="245660"/>
                </a:cubicBezTo>
                <a:cubicBezTo>
                  <a:pt x="90985" y="322997"/>
                  <a:pt x="482220" y="464024"/>
                  <a:pt x="482220" y="464024"/>
                </a:cubicBezTo>
                <a:lnTo>
                  <a:pt x="482220" y="464024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tailEnd type="stealt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81" name="Forma livre 80"/>
          <p:cNvSpPr/>
          <p:nvPr/>
        </p:nvSpPr>
        <p:spPr>
          <a:xfrm>
            <a:off x="7848531" y="4597885"/>
            <a:ext cx="479947" cy="423081"/>
          </a:xfrm>
          <a:custGeom>
            <a:avLst/>
            <a:gdLst>
              <a:gd name="connsiteX0" fmla="*/ 341194 w 479947"/>
              <a:gd name="connsiteY0" fmla="*/ 423081 h 423081"/>
              <a:gd name="connsiteX1" fmla="*/ 423081 w 479947"/>
              <a:gd name="connsiteY1" fmla="*/ 313899 h 423081"/>
              <a:gd name="connsiteX2" fmla="*/ 0 w 479947"/>
              <a:gd name="connsiteY2" fmla="*/ 0 h 42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947" h="423081">
                <a:moveTo>
                  <a:pt x="341194" y="423081"/>
                </a:moveTo>
                <a:cubicBezTo>
                  <a:pt x="410570" y="403746"/>
                  <a:pt x="479947" y="384412"/>
                  <a:pt x="423081" y="313899"/>
                </a:cubicBezTo>
                <a:cubicBezTo>
                  <a:pt x="366215" y="243386"/>
                  <a:pt x="183107" y="121693"/>
                  <a:pt x="0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tailEnd type="stealt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82" name="Forma livre 81"/>
          <p:cNvSpPr/>
          <p:nvPr/>
        </p:nvSpPr>
        <p:spPr>
          <a:xfrm>
            <a:off x="4559421" y="4570590"/>
            <a:ext cx="570931" cy="518615"/>
          </a:xfrm>
          <a:custGeom>
            <a:avLst/>
            <a:gdLst>
              <a:gd name="connsiteX0" fmla="*/ 313898 w 570931"/>
              <a:gd name="connsiteY0" fmla="*/ 518615 h 518615"/>
              <a:gd name="connsiteX1" fmla="*/ 518615 w 570931"/>
              <a:gd name="connsiteY1" fmla="*/ 327546 h 518615"/>
              <a:gd name="connsiteX2" fmla="*/ 0 w 570931"/>
              <a:gd name="connsiteY2" fmla="*/ 0 h 518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0931" h="518615">
                <a:moveTo>
                  <a:pt x="313898" y="518615"/>
                </a:moveTo>
                <a:cubicBezTo>
                  <a:pt x="442414" y="466298"/>
                  <a:pt x="570931" y="413982"/>
                  <a:pt x="518615" y="327546"/>
                </a:cubicBezTo>
                <a:cubicBezTo>
                  <a:pt x="466299" y="241110"/>
                  <a:pt x="233149" y="120555"/>
                  <a:pt x="0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tailEnd type="stealt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83" name="CaixaDeTexto 82"/>
          <p:cNvSpPr txBox="1"/>
          <p:nvPr/>
        </p:nvSpPr>
        <p:spPr>
          <a:xfrm>
            <a:off x="3469861" y="3194439"/>
            <a:ext cx="1103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Tempo</a:t>
            </a:r>
            <a:r>
              <a:rPr kumimoji="0" lang="pt-BR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pt-BR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→</a:t>
            </a:r>
            <a:endParaRPr kumimoji="0" lang="pt-BR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4" name="CaixaDeTexto 83"/>
          <p:cNvSpPr txBox="1"/>
          <p:nvPr/>
        </p:nvSpPr>
        <p:spPr>
          <a:xfrm>
            <a:off x="7020554" y="3224009"/>
            <a:ext cx="1103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Tempo</a:t>
            </a:r>
            <a:r>
              <a:rPr kumimoji="0" lang="pt-BR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pt-BR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→</a:t>
            </a:r>
            <a:endParaRPr kumimoji="0" lang="pt-BR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5" name="CaixaDeTexto 84"/>
          <p:cNvSpPr txBox="1"/>
          <p:nvPr/>
        </p:nvSpPr>
        <p:spPr>
          <a:xfrm>
            <a:off x="3529002" y="4782130"/>
            <a:ext cx="1103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Tempo</a:t>
            </a:r>
            <a:r>
              <a:rPr kumimoji="0" lang="pt-BR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pt-BR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→</a:t>
            </a:r>
            <a:endParaRPr kumimoji="0" lang="pt-BR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6" name="CaixaDeTexto 85"/>
          <p:cNvSpPr txBox="1"/>
          <p:nvPr/>
        </p:nvSpPr>
        <p:spPr>
          <a:xfrm>
            <a:off x="6899999" y="4784810"/>
            <a:ext cx="1103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Tempo</a:t>
            </a:r>
            <a:r>
              <a:rPr kumimoji="0" lang="pt-BR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pt-BR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→</a:t>
            </a:r>
            <a:endParaRPr kumimoji="0" lang="pt-BR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7" name="CaixaDeTexto 86"/>
          <p:cNvSpPr txBox="1"/>
          <p:nvPr/>
        </p:nvSpPr>
        <p:spPr>
          <a:xfrm rot="16200000">
            <a:off x="1397290" y="2653806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Amplitude</a:t>
            </a:r>
            <a:endParaRPr kumimoji="0" lang="pt-BR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8" name="CaixaDeTexto 87"/>
          <p:cNvSpPr txBox="1"/>
          <p:nvPr/>
        </p:nvSpPr>
        <p:spPr>
          <a:xfrm rot="16200000">
            <a:off x="4628642" y="2685897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Amplitude</a:t>
            </a:r>
            <a:endParaRPr kumimoji="0" lang="pt-BR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9" name="CaixaDeTexto 88"/>
          <p:cNvSpPr txBox="1"/>
          <p:nvPr/>
        </p:nvSpPr>
        <p:spPr>
          <a:xfrm rot="16200000">
            <a:off x="1397290" y="4082926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Amplitude</a:t>
            </a:r>
            <a:endParaRPr kumimoji="0" lang="pt-BR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0" name="CaixaDeTexto 89"/>
          <p:cNvSpPr txBox="1"/>
          <p:nvPr/>
        </p:nvSpPr>
        <p:spPr>
          <a:xfrm rot="16200000">
            <a:off x="4646834" y="4016636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Amplitude</a:t>
            </a:r>
            <a:endParaRPr kumimoji="0" lang="pt-BR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Motivações para P&amp;D na Área</a:t>
            </a:r>
            <a:endParaRPr lang="en-GB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Digitalização de Acervos Sonoros</a:t>
            </a:r>
          </a:p>
          <a:p>
            <a:pPr lvl="1"/>
            <a:r>
              <a:rPr lang="pt-BR" dirty="0" smtClean="0"/>
              <a:t>Preservação de herança histórico-cultural</a:t>
            </a:r>
          </a:p>
          <a:p>
            <a:pPr lvl="1"/>
            <a:r>
              <a:rPr lang="pt-BR" dirty="0" smtClean="0"/>
              <a:t>Armazenamento em meios mais duráveis</a:t>
            </a:r>
          </a:p>
          <a:p>
            <a:pPr lvl="1"/>
            <a:r>
              <a:rPr lang="pt-BR" b="1" dirty="0" smtClean="0"/>
              <a:t>Acessibilidade</a:t>
            </a:r>
          </a:p>
          <a:p>
            <a:pPr lvl="1"/>
            <a:r>
              <a:rPr lang="pt-BR" dirty="0" smtClean="0"/>
              <a:t>Recomendações definidas pela IASA e AES</a:t>
            </a:r>
          </a:p>
          <a:p>
            <a:pPr lvl="2"/>
            <a:r>
              <a:rPr lang="pt-BR" dirty="0" smtClean="0"/>
              <a:t>Nem sempre envolve restauração sônica digital</a:t>
            </a:r>
          </a:p>
          <a:p>
            <a:r>
              <a:rPr lang="pt-BR" dirty="0" smtClean="0"/>
              <a:t>Restauração Sônica via Processamento Digital</a:t>
            </a:r>
          </a:p>
          <a:p>
            <a:pPr lvl="1"/>
            <a:r>
              <a:rPr lang="pt-BR" dirty="0" smtClean="0"/>
              <a:t>Visa à melhoria subjetiva da qualidade sonora</a:t>
            </a:r>
          </a:p>
          <a:p>
            <a:pPr lvl="2"/>
            <a:r>
              <a:rPr lang="pt-BR" dirty="0" smtClean="0">
                <a:solidFill>
                  <a:srgbClr val="FF0000"/>
                </a:solidFill>
              </a:rPr>
              <a:t>Reduzir a percepção de ruído e preservar a informação de interesse</a:t>
            </a:r>
          </a:p>
          <a:p>
            <a:pPr lvl="1"/>
            <a:r>
              <a:rPr lang="pt-BR" dirty="0" smtClean="0"/>
              <a:t>Permite operações muito mais complexas sobre sinais</a:t>
            </a:r>
          </a:p>
          <a:p>
            <a:pPr lvl="1"/>
            <a:r>
              <a:rPr lang="pt-BR" dirty="0" smtClean="0"/>
              <a:t>Plataforma para uso e produção de conhecimento</a:t>
            </a:r>
          </a:p>
          <a:p>
            <a:pPr lvl="2"/>
            <a:r>
              <a:rPr lang="pt-BR" dirty="0" smtClean="0"/>
              <a:t>DSP, acústica musical, </a:t>
            </a:r>
            <a:r>
              <a:rPr lang="pt-BR" dirty="0" err="1" smtClean="0"/>
              <a:t>psico-acústica</a:t>
            </a:r>
            <a:r>
              <a:rPr lang="pt-BR" dirty="0" smtClean="0"/>
              <a:t>, </a:t>
            </a:r>
            <a:r>
              <a:rPr lang="pt-BR" dirty="0" err="1" smtClean="0"/>
              <a:t>etc</a:t>
            </a:r>
            <a:endParaRPr lang="pt-BR" dirty="0" smtClean="0"/>
          </a:p>
          <a:p>
            <a:pPr lvl="1"/>
            <a:r>
              <a:rPr lang="pt-BR" dirty="0" smtClean="0"/>
              <a:t>Mercado audiovisual e </a:t>
            </a:r>
            <a:r>
              <a:rPr lang="pt-BR" dirty="0" err="1" smtClean="0"/>
              <a:t>remasterização</a:t>
            </a:r>
            <a:endParaRPr lang="pt-BR" dirty="0" smtClean="0"/>
          </a:p>
          <a:p>
            <a:endParaRPr lang="en-US" dirty="0"/>
          </a:p>
        </p:txBody>
      </p:sp>
      <p:sp>
        <p:nvSpPr>
          <p:cNvPr id="9" name="Espaço Reservado para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21 de Setembro de 2012</a:t>
            </a:r>
            <a:endParaRPr lang="en-GB" dirty="0"/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75882A-B764-4817-9B06-87AA5E466F68}" type="slidenum">
              <a:rPr lang="fi-FI" smtClean="0"/>
              <a:pPr/>
              <a:t>6</a:t>
            </a:fld>
            <a:endParaRPr lang="en-GB"/>
          </a:p>
        </p:txBody>
      </p:sp>
      <p:sp>
        <p:nvSpPr>
          <p:cNvPr id="7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en-GB"/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727075" y="4926013"/>
            <a:ext cx="7772400" cy="128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1800" b="1" dirty="0">
              <a:solidFill>
                <a:srgbClr val="3399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Tipos Mais Comuns de Distorções</a:t>
            </a:r>
            <a:endParaRPr lang="en-GB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que é ruído?  </a:t>
            </a:r>
          </a:p>
          <a:p>
            <a:pPr lvl="1"/>
            <a:r>
              <a:rPr lang="pt-BR" dirty="0" smtClean="0"/>
              <a:t>Definição vaga e subjetiva: informação indesejada</a:t>
            </a:r>
          </a:p>
          <a:p>
            <a:pPr lvl="1"/>
            <a:r>
              <a:rPr lang="pt-BR" dirty="0" smtClean="0"/>
              <a:t>Visão conservadora: </a:t>
            </a:r>
            <a:r>
              <a:rPr lang="pt-BR" dirty="0" smtClean="0">
                <a:solidFill>
                  <a:srgbClr val="FF0000"/>
                </a:solidFill>
              </a:rPr>
              <a:t>defeitos introduzidos pelos meios de gravação e reprodução</a:t>
            </a:r>
          </a:p>
          <a:p>
            <a:r>
              <a:rPr lang="pt-BR" dirty="0" smtClean="0"/>
              <a:t>Localizadas</a:t>
            </a:r>
          </a:p>
          <a:p>
            <a:pPr lvl="1"/>
            <a:r>
              <a:rPr lang="pt-BR" dirty="0" smtClean="0"/>
              <a:t>Ruído impulsivo       pulsos longos (ruído de arranhão)           saturação de amplitude       emudecimentos  localizados (</a:t>
            </a:r>
            <a:r>
              <a:rPr lang="pt-BR" i="1" dirty="0" err="1" smtClean="0"/>
              <a:t>drop-outs</a:t>
            </a:r>
            <a:r>
              <a:rPr lang="pt-BR" dirty="0" smtClean="0"/>
              <a:t>) </a:t>
            </a:r>
          </a:p>
          <a:p>
            <a:r>
              <a:rPr lang="pt-BR" dirty="0" smtClean="0"/>
              <a:t>Globais</a:t>
            </a:r>
          </a:p>
          <a:p>
            <a:pPr lvl="1"/>
            <a:r>
              <a:rPr lang="pt-BR" i="1" dirty="0" err="1" smtClean="0"/>
              <a:t>Hiss</a:t>
            </a:r>
            <a:r>
              <a:rPr lang="pt-BR" dirty="0" smtClean="0"/>
              <a:t>      </a:t>
            </a:r>
            <a:r>
              <a:rPr lang="pt-BR" i="1" dirty="0" smtClean="0"/>
              <a:t>hum</a:t>
            </a:r>
            <a:r>
              <a:rPr lang="pt-BR" dirty="0" smtClean="0"/>
              <a:t>     </a:t>
            </a:r>
            <a:r>
              <a:rPr lang="pt-BR" i="1" dirty="0" err="1" smtClean="0"/>
              <a:t>buzz</a:t>
            </a:r>
            <a:r>
              <a:rPr lang="pt-BR" dirty="0" smtClean="0"/>
              <a:t>      flutuações de afinação </a:t>
            </a:r>
            <a:r>
              <a:rPr lang="pt-BR" i="1" dirty="0" smtClean="0"/>
              <a:t> </a:t>
            </a:r>
          </a:p>
          <a:p>
            <a:r>
              <a:rPr lang="pt-BR" dirty="0" smtClean="0"/>
              <a:t>Causas Mais Comuns</a:t>
            </a:r>
          </a:p>
          <a:p>
            <a:pPr lvl="1"/>
            <a:r>
              <a:rPr lang="pt-BR" dirty="0" smtClean="0"/>
              <a:t>Sujeiras e desgastes no meio, interferência elétrica, instabilidades mecânicas, etc.</a:t>
            </a:r>
          </a:p>
        </p:txBody>
      </p:sp>
      <p:sp>
        <p:nvSpPr>
          <p:cNvPr id="14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247F2B-D63B-45C2-948F-BDCB96935A5F}" type="slidenum">
              <a:rPr lang="fi-FI" smtClean="0"/>
              <a:pPr/>
              <a:t>7</a:t>
            </a:fld>
            <a:endParaRPr lang="en-GB"/>
          </a:p>
        </p:txBody>
      </p:sp>
      <p:sp>
        <p:nvSpPr>
          <p:cNvPr id="13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en-GB"/>
          </a:p>
        </p:txBody>
      </p:sp>
      <p:pic>
        <p:nvPicPr>
          <p:cNvPr id="15" name="clicks_albo.wav">
            <a:hlinkClick r:id="" action="ppaction://media"/>
          </p:cNvPr>
          <p:cNvPicPr>
            <a:picLocks noRot="1" noChangeAspect="1"/>
          </p:cNvPicPr>
          <p:nvPr>
            <a:wavAudioFile r:embed="rId1" name="clicks_albo.wav"/>
          </p:nvPr>
        </p:nvPicPr>
        <p:blipFill>
          <a:blip r:embed="rId10" cstate="print"/>
          <a:stretch>
            <a:fillRect/>
          </a:stretch>
        </p:blipFill>
        <p:spPr>
          <a:xfrm>
            <a:off x="3436962" y="3262952"/>
            <a:ext cx="304800" cy="304800"/>
          </a:xfrm>
          <a:prstGeom prst="rect">
            <a:avLst/>
          </a:prstGeom>
        </p:spPr>
      </p:pic>
      <p:pic>
        <p:nvPicPr>
          <p:cNvPr id="16" name="scratches_voice.wav">
            <a:hlinkClick r:id="" action="ppaction://media"/>
          </p:cNvPr>
          <p:cNvPicPr>
            <a:picLocks noRot="1" noChangeAspect="1"/>
          </p:cNvPicPr>
          <p:nvPr>
            <a:wavAudioFile r:embed="rId2" name="scratches_voice.wav"/>
          </p:nvPr>
        </p:nvPicPr>
        <p:blipFill>
          <a:blip r:embed="rId11" cstate="print"/>
          <a:stretch>
            <a:fillRect/>
          </a:stretch>
        </p:blipFill>
        <p:spPr>
          <a:xfrm>
            <a:off x="7708711" y="3262952"/>
            <a:ext cx="304800" cy="304800"/>
          </a:xfrm>
          <a:prstGeom prst="rect">
            <a:avLst/>
          </a:prstGeom>
        </p:spPr>
      </p:pic>
      <p:pic>
        <p:nvPicPr>
          <p:cNvPr id="17" name="clipping.wav">
            <a:hlinkClick r:id="" action="ppaction://media"/>
          </p:cNvPr>
          <p:cNvPicPr>
            <a:picLocks noRot="1" noChangeAspect="1"/>
          </p:cNvPicPr>
          <p:nvPr>
            <a:wavAudioFile r:embed="rId3" name="clipping.wav"/>
          </p:nvPr>
        </p:nvPicPr>
        <p:blipFill>
          <a:blip r:embed="rId12" cstate="print"/>
          <a:stretch>
            <a:fillRect/>
          </a:stretch>
        </p:blipFill>
        <p:spPr>
          <a:xfrm>
            <a:off x="4296768" y="3590504"/>
            <a:ext cx="304800" cy="304800"/>
          </a:xfrm>
          <a:prstGeom prst="rect">
            <a:avLst/>
          </a:prstGeom>
        </p:spPr>
      </p:pic>
      <p:pic>
        <p:nvPicPr>
          <p:cNvPr id="18" name="PianoLow_c.wav">
            <a:hlinkClick r:id="" action="ppaction://media"/>
          </p:cNvPr>
          <p:cNvPicPr>
            <a:picLocks noRot="1" noChangeAspect="1"/>
          </p:cNvPicPr>
          <p:nvPr>
            <a:wavAudioFile r:embed="rId4" name="PianoLow_c.wav"/>
          </p:nvPr>
        </p:nvPicPr>
        <p:blipFill>
          <a:blip r:embed="rId13" cstate="print"/>
          <a:stretch>
            <a:fillRect/>
          </a:stretch>
        </p:blipFill>
        <p:spPr>
          <a:xfrm>
            <a:off x="2918346" y="3890750"/>
            <a:ext cx="304800" cy="304800"/>
          </a:xfrm>
          <a:prstGeom prst="rect">
            <a:avLst/>
          </a:prstGeom>
        </p:spPr>
      </p:pic>
      <p:pic>
        <p:nvPicPr>
          <p:cNvPr id="19" name="hiss_nat.wav">
            <a:hlinkClick r:id="" action="ppaction://media"/>
          </p:cNvPr>
          <p:cNvPicPr>
            <a:picLocks noRot="1" noChangeAspect="1"/>
          </p:cNvPicPr>
          <p:nvPr>
            <a:wavAudioFile r:embed="rId5" name="hiss_nat.wav"/>
          </p:nvPr>
        </p:nvPicPr>
        <p:blipFill>
          <a:blip r:embed="rId14" cstate="print"/>
          <a:stretch>
            <a:fillRect/>
          </a:stretch>
        </p:blipFill>
        <p:spPr>
          <a:xfrm>
            <a:off x="2072185" y="4695963"/>
            <a:ext cx="304800" cy="304800"/>
          </a:xfrm>
          <a:prstGeom prst="rect">
            <a:avLst/>
          </a:prstGeom>
        </p:spPr>
      </p:pic>
      <p:pic>
        <p:nvPicPr>
          <p:cNvPr id="20" name="60hz_hum.wav">
            <a:hlinkClick r:id="" action="ppaction://media"/>
          </p:cNvPr>
          <p:cNvPicPr>
            <a:picLocks noRot="1" noChangeAspect="1"/>
          </p:cNvPicPr>
          <p:nvPr>
            <a:wavAudioFile r:embed="rId6" name="60hz_hum.wav"/>
          </p:nvPr>
        </p:nvPicPr>
        <p:blipFill>
          <a:blip r:embed="rId15" cstate="print"/>
          <a:stretch>
            <a:fillRect/>
          </a:stretch>
        </p:blipFill>
        <p:spPr>
          <a:xfrm>
            <a:off x="2972937" y="4682325"/>
            <a:ext cx="304800" cy="304800"/>
          </a:xfrm>
          <a:prstGeom prst="rect">
            <a:avLst/>
          </a:prstGeom>
        </p:spPr>
      </p:pic>
      <p:pic>
        <p:nvPicPr>
          <p:cNvPr id="29" name="buzz_example.wav">
            <a:hlinkClick r:id="" action="ppaction://media"/>
          </p:cNvPr>
          <p:cNvPicPr>
            <a:picLocks noRot="1" noChangeAspect="1"/>
          </p:cNvPicPr>
          <p:nvPr>
            <a:wavAudioFile r:embed="rId7" name="buzz_example.wav"/>
          </p:nvPr>
        </p:nvPicPr>
        <p:blipFill>
          <a:blip r:embed="rId16" cstate="print"/>
          <a:stretch>
            <a:fillRect/>
          </a:stretch>
        </p:blipFill>
        <p:spPr>
          <a:xfrm>
            <a:off x="3887336" y="4695973"/>
            <a:ext cx="304800" cy="304800"/>
          </a:xfrm>
          <a:prstGeom prst="rect">
            <a:avLst/>
          </a:prstGeom>
        </p:spPr>
      </p:pic>
      <p:pic>
        <p:nvPicPr>
          <p:cNvPr id="30" name="wow_short.wav">
            <a:hlinkClick r:id="" action="ppaction://media"/>
          </p:cNvPr>
          <p:cNvPicPr>
            <a:picLocks noRot="1" noChangeAspect="1"/>
          </p:cNvPicPr>
          <p:nvPr>
            <a:wavAudioFile r:embed="rId8" name="wow_short.wav"/>
          </p:nvPr>
        </p:nvPicPr>
        <p:blipFill>
          <a:blip r:embed="rId17" cstate="print"/>
          <a:stretch>
            <a:fillRect/>
          </a:stretch>
        </p:blipFill>
        <p:spPr>
          <a:xfrm>
            <a:off x="6831342" y="4709622"/>
            <a:ext cx="304800" cy="304800"/>
          </a:xfrm>
          <a:prstGeom prst="rect">
            <a:avLst/>
          </a:prstGeom>
        </p:spPr>
      </p:pic>
      <p:sp>
        <p:nvSpPr>
          <p:cNvPr id="21" name="Espaço Reservado para Dat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21 de Setembro de 2012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8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36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73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13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73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68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25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4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r>
              <a:rPr lang="pt-BR" smtClean="0"/>
              <a:t>Paulo Esquef - CSC/LNCC</a:t>
            </a:r>
            <a:endParaRPr lang="en-GB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fld id="{AAB6E466-4741-43FF-AFC4-8FDD61A89C54}" type="slidenum">
              <a:rPr lang="fi-FI"/>
              <a:pPr/>
              <a:t>8</a:t>
            </a:fld>
            <a:endParaRPr lang="en-GB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Cadeia Típica de Processamento</a:t>
            </a:r>
            <a:endParaRPr lang="en-GB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fi-FI" dirty="0" smtClean="0"/>
              <a:t>Digitalização da Informação</a:t>
            </a:r>
            <a:endParaRPr lang="fi-FI" dirty="0"/>
          </a:p>
          <a:p>
            <a:pPr lvl="1">
              <a:lnSpc>
                <a:spcPct val="120000"/>
              </a:lnSpc>
            </a:pPr>
            <a:r>
              <a:rPr lang="fi-FI" dirty="0"/>
              <a:t>P</a:t>
            </a:r>
            <a:r>
              <a:rPr lang="fi-FI" dirty="0" smtClean="0"/>
              <a:t>reservação de matrizes e equipamentos originais</a:t>
            </a:r>
            <a:endParaRPr lang="fi-FI" dirty="0"/>
          </a:p>
          <a:p>
            <a:pPr lvl="2">
              <a:lnSpc>
                <a:spcPct val="120000"/>
              </a:lnSpc>
            </a:pPr>
            <a:r>
              <a:rPr lang="fi-FI" dirty="0" smtClean="0"/>
              <a:t>Falta de padronização </a:t>
            </a:r>
            <a:endParaRPr lang="fi-FI" dirty="0"/>
          </a:p>
          <a:p>
            <a:pPr lvl="1">
              <a:lnSpc>
                <a:spcPct val="120000"/>
              </a:lnSpc>
            </a:pPr>
            <a:r>
              <a:rPr lang="fi-FI" dirty="0" smtClean="0"/>
              <a:t>Uso de transdutores modernos, e.g. óticos</a:t>
            </a:r>
            <a:endParaRPr lang="fi-FI" dirty="0"/>
          </a:p>
          <a:p>
            <a:pPr>
              <a:lnSpc>
                <a:spcPct val="120000"/>
              </a:lnSpc>
            </a:pPr>
            <a:r>
              <a:rPr lang="fi-FI" dirty="0" smtClean="0"/>
              <a:t>Processamento Digital de Sinais (Ordem Típica)</a:t>
            </a:r>
            <a:endParaRPr lang="fi-FI" dirty="0"/>
          </a:p>
          <a:p>
            <a:pPr lvl="1">
              <a:lnSpc>
                <a:spcPct val="120000"/>
              </a:lnSpc>
            </a:pPr>
            <a:r>
              <a:rPr lang="fi-FI" dirty="0" smtClean="0"/>
              <a:t>Remoção  de pulsos longos (arranhões)</a:t>
            </a:r>
            <a:endParaRPr lang="fi-FI" dirty="0"/>
          </a:p>
          <a:p>
            <a:pPr lvl="1">
              <a:lnSpc>
                <a:spcPct val="120000"/>
              </a:lnSpc>
            </a:pPr>
            <a:r>
              <a:rPr lang="fi-FI" dirty="0" smtClean="0">
                <a:solidFill>
                  <a:srgbClr val="FF0000"/>
                </a:solidFill>
              </a:rPr>
              <a:t>Supressão de ruído impulsivo (</a:t>
            </a:r>
            <a:r>
              <a:rPr lang="fi-FI" i="1" dirty="0" smtClean="0">
                <a:solidFill>
                  <a:srgbClr val="FF0000"/>
                </a:solidFill>
              </a:rPr>
              <a:t>de-clicking</a:t>
            </a:r>
            <a:r>
              <a:rPr lang="fi-FI" dirty="0" smtClean="0">
                <a:solidFill>
                  <a:srgbClr val="FF0000"/>
                </a:solidFill>
              </a:rPr>
              <a:t>) </a:t>
            </a:r>
          </a:p>
          <a:p>
            <a:pPr lvl="1">
              <a:lnSpc>
                <a:spcPct val="120000"/>
              </a:lnSpc>
            </a:pPr>
            <a:r>
              <a:rPr lang="fi-FI" dirty="0" smtClean="0">
                <a:solidFill>
                  <a:srgbClr val="FF0000"/>
                </a:solidFill>
              </a:rPr>
              <a:t>Remoção de ruído de fundo (</a:t>
            </a:r>
            <a:r>
              <a:rPr lang="fi-FI" i="1" dirty="0" smtClean="0">
                <a:solidFill>
                  <a:srgbClr val="FF0000"/>
                </a:solidFill>
              </a:rPr>
              <a:t>de-hissing</a:t>
            </a:r>
            <a:r>
              <a:rPr lang="fi-FI" dirty="0" smtClean="0">
                <a:solidFill>
                  <a:srgbClr val="FF0000"/>
                </a:solidFill>
              </a:rPr>
              <a:t>)</a:t>
            </a:r>
            <a:endParaRPr lang="fi-FI" dirty="0">
              <a:solidFill>
                <a:srgbClr val="FF0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fi-FI" dirty="0" smtClean="0"/>
              <a:t>Tratamento de outros tipos de distorções</a:t>
            </a:r>
            <a:endParaRPr lang="fi-FI" dirty="0"/>
          </a:p>
          <a:p>
            <a:pPr lvl="1">
              <a:lnSpc>
                <a:spcPct val="120000"/>
              </a:lnSpc>
            </a:pPr>
            <a:r>
              <a:rPr lang="fi-FI" dirty="0" smtClean="0"/>
              <a:t>Equalização, se necessário</a:t>
            </a:r>
            <a:endParaRPr lang="fi-FI" dirty="0"/>
          </a:p>
          <a:p>
            <a:pPr>
              <a:lnSpc>
                <a:spcPct val="120000"/>
              </a:lnSpc>
            </a:pPr>
            <a:r>
              <a:rPr lang="en-GB" dirty="0" err="1" smtClean="0"/>
              <a:t>Remasterização</a:t>
            </a:r>
            <a:r>
              <a:rPr lang="en-GB" dirty="0" smtClean="0"/>
              <a:t>, </a:t>
            </a:r>
            <a:r>
              <a:rPr lang="en-GB" dirty="0" err="1" smtClean="0"/>
              <a:t>produção</a:t>
            </a:r>
            <a:r>
              <a:rPr lang="en-GB" dirty="0" smtClean="0"/>
              <a:t>, </a:t>
            </a:r>
            <a:r>
              <a:rPr lang="en-GB" dirty="0"/>
              <a:t>etc.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21 de Setembro de 2012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en-GB"/>
          </a:p>
        </p:txBody>
      </p:sp>
      <p:sp>
        <p:nvSpPr>
          <p:cNvPr id="5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B7B1F-6925-4A1A-BD05-E636B8BA4726}" type="slidenum">
              <a:rPr lang="fi-FI"/>
              <a:pPr/>
              <a:t>9</a:t>
            </a:fld>
            <a:endParaRPr lang="en-GB"/>
          </a:p>
        </p:txBody>
      </p:sp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746125" y="27924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i-FI" sz="4800" b="1" u="sng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Supressão de Ruído Impulsivo</a:t>
            </a:r>
            <a:r>
              <a:rPr lang="fi-FI" sz="4800" b="1" i="1" u="sng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fi-FI" sz="4800" b="1" u="sng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</a:t>
            </a:r>
            <a:r>
              <a:rPr lang="fi-FI" sz="4800" b="1" i="1" u="sng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De-Clicking</a:t>
            </a:r>
            <a:r>
              <a:rPr lang="fi-FI" sz="4800" b="1" u="sng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)</a:t>
            </a:r>
            <a:endParaRPr lang="en-GB" sz="4800" b="1" u="sng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21 de Setembro de 2012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9900"/>
      </a:hlink>
      <a:folHlink>
        <a:srgbClr val="00669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8236</TotalTime>
  <Words>2411</Words>
  <Application>Microsoft Office PowerPoint</Application>
  <PresentationFormat>Apresentação na tela (4:3)</PresentationFormat>
  <Paragraphs>648</Paragraphs>
  <Slides>36</Slides>
  <Notes>5</Notes>
  <HiddenSlides>0</HiddenSlides>
  <MMClips>39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3</vt:i4>
      </vt:variant>
      <vt:variant>
        <vt:lpstr>Títulos de slides</vt:lpstr>
      </vt:variant>
      <vt:variant>
        <vt:i4>36</vt:i4>
      </vt:variant>
    </vt:vector>
  </HeadingPairs>
  <TitlesOfParts>
    <vt:vector size="40" baseType="lpstr">
      <vt:lpstr>Default Design</vt:lpstr>
      <vt:lpstr>Equation</vt:lpstr>
      <vt:lpstr>Equação</vt:lpstr>
      <vt:lpstr>Objeto de Shell de Gerenciador</vt:lpstr>
      <vt:lpstr>Seminários sobre Processamento de Sinais (LPS/LCS)</vt:lpstr>
      <vt:lpstr>RESUMO DA APRESENTAÇÃO</vt:lpstr>
      <vt:lpstr>Introdução</vt:lpstr>
      <vt:lpstr>História: Tecnologia de Gravações de Som</vt:lpstr>
      <vt:lpstr>Processamento Digital de Sinais</vt:lpstr>
      <vt:lpstr>Motivações para P&amp;D na Área</vt:lpstr>
      <vt:lpstr>Tipos Mais Comuns de Distorções</vt:lpstr>
      <vt:lpstr>Cadeia Típica de Processamento</vt:lpstr>
      <vt:lpstr>Slide 9</vt:lpstr>
      <vt:lpstr>De-Clicking: Caracterização</vt:lpstr>
      <vt:lpstr>Modelagem AR: Fundamentos</vt:lpstr>
      <vt:lpstr>Detecção de Clicks: Procedimento</vt:lpstr>
      <vt:lpstr>Detecção de Clicks: Exemplo</vt:lpstr>
      <vt:lpstr>Detecção de Clicks: Discussão</vt:lpstr>
      <vt:lpstr>Detecção de Clicks: Aprimoramentos</vt:lpstr>
      <vt:lpstr>Detecção de clicks: Quando falha?</vt:lpstr>
      <vt:lpstr>Remoção de Clicks: Reconstrução</vt:lpstr>
      <vt:lpstr>Remoção de Clicks</vt:lpstr>
      <vt:lpstr>Remoção de Clicks: Reconstrução</vt:lpstr>
      <vt:lpstr>Reconstrução de Sinal: Falhas Longas  </vt:lpstr>
      <vt:lpstr>Slide 21</vt:lpstr>
      <vt:lpstr>De-hissing: Fundamentos </vt:lpstr>
      <vt:lpstr>De-hissing: Filtro de Wiener</vt:lpstr>
      <vt:lpstr>De-hissing: Na Prática    1/4</vt:lpstr>
      <vt:lpstr>Análise Espectral (Blocos)</vt:lpstr>
      <vt:lpstr>De-hissing: Na Prática    2/4</vt:lpstr>
      <vt:lpstr>De-hissing: Na Prática    3/4</vt:lpstr>
      <vt:lpstr>De-hissing: Na Prática    4/4</vt:lpstr>
      <vt:lpstr>Exemplo de Filtro de Wiener</vt:lpstr>
      <vt:lpstr>De-hissing: Efeitos Colaterais</vt:lpstr>
      <vt:lpstr>Exemplos de De-clicking &amp; De-Hissing</vt:lpstr>
      <vt:lpstr>Slide 32</vt:lpstr>
      <vt:lpstr>Discussão: Automatismo, IA, Etc </vt:lpstr>
      <vt:lpstr>Futuro 1/2</vt:lpstr>
      <vt:lpstr>Futuro 2/2</vt:lpstr>
      <vt:lpstr>Obrigado! </vt:lpstr>
    </vt:vector>
  </TitlesOfParts>
  <Company>Acoustics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esquef</dc:creator>
  <cp:lastModifiedBy>Paulo</cp:lastModifiedBy>
  <cp:revision>461</cp:revision>
  <dcterms:created xsi:type="dcterms:W3CDTF">2003-08-26T07:53:20Z</dcterms:created>
  <dcterms:modified xsi:type="dcterms:W3CDTF">2012-09-24T17:55:29Z</dcterms:modified>
</cp:coreProperties>
</file>